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719" r:id="rId2"/>
    <p:sldId id="743" r:id="rId3"/>
    <p:sldId id="734" r:id="rId4"/>
    <p:sldId id="736" r:id="rId5"/>
    <p:sldId id="737" r:id="rId6"/>
    <p:sldId id="738" r:id="rId7"/>
    <p:sldId id="739" r:id="rId8"/>
    <p:sldId id="740" r:id="rId9"/>
    <p:sldId id="744" r:id="rId10"/>
    <p:sldId id="741" r:id="rId11"/>
    <p:sldId id="742" r:id="rId12"/>
    <p:sldId id="745" r:id="rId13"/>
    <p:sldId id="753" r:id="rId14"/>
    <p:sldId id="754" r:id="rId15"/>
    <p:sldId id="746" r:id="rId16"/>
    <p:sldId id="747" r:id="rId17"/>
    <p:sldId id="748" r:id="rId18"/>
    <p:sldId id="750" r:id="rId19"/>
    <p:sldId id="751" r:id="rId20"/>
    <p:sldId id="755" r:id="rId21"/>
    <p:sldId id="756" r:id="rId22"/>
    <p:sldId id="757" r:id="rId23"/>
    <p:sldId id="758" r:id="rId24"/>
    <p:sldId id="759" r:id="rId25"/>
    <p:sldId id="760" r:id="rId26"/>
    <p:sldId id="761" r:id="rId27"/>
    <p:sldId id="752" r:id="rId28"/>
    <p:sldId id="762" r:id="rId29"/>
    <p:sldId id="76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4E9C"/>
    <a:srgbClr val="39BCB8"/>
    <a:srgbClr val="39BBB6"/>
    <a:srgbClr val="B83010"/>
    <a:srgbClr val="49C1BE"/>
    <a:srgbClr val="B5A8D3"/>
    <a:srgbClr val="EE5835"/>
    <a:srgbClr val="2D8F8A"/>
    <a:srgbClr val="3CBCB7"/>
    <a:srgbClr val="281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17" autoAdjust="0"/>
    <p:restoredTop sz="94660"/>
  </p:normalViewPr>
  <p:slideViewPr>
    <p:cSldViewPr snapToGrid="0">
      <p:cViewPr varScale="1">
        <p:scale>
          <a:sx n="96" d="100"/>
          <a:sy n="96" d="100"/>
        </p:scale>
        <p:origin x="-906" y="-108"/>
      </p:cViewPr>
      <p:guideLst>
        <p:guide orient="horz" pos="1071"/>
        <p:guide pos="385"/>
        <p:guide pos="5375"/>
        <p:guide pos="5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22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JSP </a:t>
            </a:r>
            <a:r>
              <a:rPr lang="ko-KR" altLang="en-US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페이지를 풍부하게 하는 오픈 소스 기능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1366887" y="1909244"/>
            <a:ext cx="640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</a:t>
            </a:r>
            <a:r>
              <a:rPr lang="ko-KR" altLang="en-US" sz="20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JSP</a:t>
            </a:r>
            <a:r>
              <a:rPr lang="ko-KR" altLang="en-US" sz="20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en-US" altLang="ko-KR" sz="2000" smtClean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15.2  JSP</a:t>
            </a:r>
            <a:r>
              <a:rPr lang="ko-KR" altLang="en-US" sz="20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다운로드</a:t>
            </a:r>
            <a:endParaRPr lang="en-US" altLang="ko-KR" sz="2000" smtClean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7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90261"/>
            <a:ext cx="7406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로컬 </a:t>
            </a:r>
            <a:r>
              <a:rPr lang="en-US" altLang="ko-KR" sz="1200">
                <a:latin typeface="+mj-ea"/>
                <a:ea typeface="+mj-ea"/>
              </a:rPr>
              <a:t>PC</a:t>
            </a:r>
            <a:r>
              <a:rPr lang="ko-KR" altLang="en-US" sz="1200">
                <a:latin typeface="+mj-ea"/>
                <a:ea typeface="+mj-ea"/>
              </a:rPr>
              <a:t>의 여러분이 원하는 폴더에 </a:t>
            </a:r>
            <a:r>
              <a:rPr lang="en-US" altLang="ko-KR" sz="1200">
                <a:latin typeface="+mj-ea"/>
                <a:ea typeface="+mj-ea"/>
              </a:rPr>
              <a:t>zip </a:t>
            </a:r>
            <a:r>
              <a:rPr lang="ko-KR" altLang="en-US" sz="1200">
                <a:latin typeface="+mj-ea"/>
                <a:ea typeface="+mj-ea"/>
              </a:rPr>
              <a:t>파일의 압축을 풉니다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24274" y="1946013"/>
            <a:ext cx="5821961" cy="23675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061252" y="3309730"/>
            <a:ext cx="644267" cy="8845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104" y="1570383"/>
            <a:ext cx="7265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commons-io-2.6-bin </a:t>
            </a:r>
            <a:r>
              <a:rPr lang="ko-KR" altLang="en-US" sz="1200">
                <a:latin typeface="+mj-ea"/>
                <a:ea typeface="+mj-ea"/>
              </a:rPr>
              <a:t>폴더로 이동한 후 </a:t>
            </a:r>
            <a:r>
              <a:rPr lang="en-US" altLang="ko-KR" sz="1200">
                <a:latin typeface="+mj-ea"/>
                <a:ea typeface="+mj-ea"/>
              </a:rPr>
              <a:t>commons-io-2.6.jar </a:t>
            </a:r>
            <a:r>
              <a:rPr lang="ko-KR" altLang="en-US" sz="1200">
                <a:latin typeface="+mj-ea"/>
                <a:ea typeface="+mj-ea"/>
              </a:rPr>
              <a:t>파일을 복사해 이클립스 </a:t>
            </a:r>
            <a:r>
              <a:rPr lang="ko-KR" altLang="en-US" sz="1200" smtClean="0">
                <a:latin typeface="+mj-ea"/>
                <a:ea typeface="+mj-ea"/>
              </a:rPr>
              <a:t>프로젝트의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</a:t>
            </a:r>
            <a:r>
              <a:rPr lang="ko-KR" altLang="en-US" sz="1200" smtClean="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WEB-INF/lib </a:t>
            </a:r>
            <a:r>
              <a:rPr lang="ko-KR" altLang="en-US" sz="1200">
                <a:latin typeface="+mj-ea"/>
                <a:ea typeface="+mj-ea"/>
              </a:rPr>
              <a:t>폴더에 붙여 넣습니다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60562" y="2032048"/>
            <a:ext cx="5615370" cy="3593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001497" y="4164496"/>
            <a:ext cx="1366750" cy="1590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3081751" y="1608483"/>
            <a:ext cx="2543175" cy="2247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3846443" y="3477868"/>
            <a:ext cx="1262270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4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15.1.3 </a:t>
            </a:r>
            <a:r>
              <a:rPr lang="ko-KR" altLang="en-US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업로드 관련 </a:t>
            </a:r>
            <a:r>
              <a:rPr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5252" y="200258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DiskFileItemFactory </a:t>
            </a:r>
            <a:r>
              <a:rPr lang="ko-KR" altLang="en-US" sz="1200" b="1">
                <a:latin typeface="+mj-ea"/>
                <a:ea typeface="+mj-ea"/>
              </a:rPr>
              <a:t>클래스가 제공하는 메서드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671810"/>
              </p:ext>
            </p:extLst>
          </p:nvPr>
        </p:nvGraphicFramePr>
        <p:xfrm>
          <a:off x="868018" y="2249110"/>
          <a:ext cx="7162800" cy="782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009"/>
                <a:gridCol w="5585791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메서드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641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setRepository()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파일을 저장할 디렉터리를 설정합니다</a:t>
                      </a:r>
                      <a:r>
                        <a:rPr lang="en-US" altLang="ko-KR" sz="11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setSizeThreadhold()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최대 업로드 가능한 파일 크기를 설정합니다</a:t>
                      </a:r>
                      <a:r>
                        <a:rPr lang="en-US" altLang="ko-KR" sz="11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75252" y="3561377"/>
            <a:ext cx="3320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ServletFileUpload </a:t>
            </a:r>
            <a:r>
              <a:rPr lang="ko-KR" altLang="en-US" sz="1200" b="1">
                <a:latin typeface="+mj-ea"/>
                <a:ea typeface="+mj-ea"/>
              </a:rPr>
              <a:t>클래스가 제공하는 메서드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97213"/>
              </p:ext>
            </p:extLst>
          </p:nvPr>
        </p:nvGraphicFramePr>
        <p:xfrm>
          <a:off x="852027" y="3838376"/>
          <a:ext cx="7162800" cy="782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009"/>
                <a:gridCol w="5585791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메서드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641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parseRequest()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전송된 매개변수를 </a:t>
                      </a:r>
                      <a:r>
                        <a:rPr lang="en-US" altLang="ko-KR" sz="11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List </a:t>
                      </a:r>
                      <a:r>
                        <a:rPr lang="ko-KR" altLang="en-US" sz="11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객체로 얻습니다</a:t>
                      </a:r>
                      <a:r>
                        <a:rPr lang="en-US" altLang="ko-KR" sz="11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getItemIterator()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전송된 매개변수를 </a:t>
                      </a:r>
                      <a:r>
                        <a:rPr lang="en-US" altLang="ko-KR" sz="11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Iterator </a:t>
                      </a:r>
                      <a:r>
                        <a:rPr lang="ko-KR" altLang="en-US" sz="11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타입으로 얻습니다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1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15.1.4 JSP </a:t>
            </a:r>
            <a:r>
              <a:rPr lang="ko-KR" altLang="en-US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페이지에서 파일 업로드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496" y="1878496"/>
            <a:ext cx="7603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sec01.ex01 </a:t>
            </a:r>
            <a:r>
              <a:rPr lang="ko-KR" altLang="en-US" sz="1200">
                <a:latin typeface="+mj-ea"/>
                <a:ea typeface="+mj-ea"/>
              </a:rPr>
              <a:t>패키지를 만들고 </a:t>
            </a:r>
            <a:r>
              <a:rPr lang="en-US" altLang="ko-KR" sz="1200">
                <a:latin typeface="+mj-ea"/>
                <a:ea typeface="+mj-ea"/>
              </a:rPr>
              <a:t>FileUpload </a:t>
            </a:r>
            <a:r>
              <a:rPr lang="ko-KR" altLang="en-US" sz="1200">
                <a:latin typeface="+mj-ea"/>
                <a:ea typeface="+mj-ea"/>
              </a:rPr>
              <a:t>클래스를 생성합니다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또 </a:t>
            </a:r>
            <a:r>
              <a:rPr lang="en-US" altLang="ko-KR" sz="1200">
                <a:latin typeface="+mj-ea"/>
                <a:ea typeface="+mj-ea"/>
              </a:rPr>
              <a:t>test01 </a:t>
            </a:r>
            <a:r>
              <a:rPr lang="ko-KR" altLang="en-US" sz="1200">
                <a:latin typeface="+mj-ea"/>
                <a:ea typeface="+mj-ea"/>
              </a:rPr>
              <a:t>폴더를 </a:t>
            </a:r>
            <a:r>
              <a:rPr lang="ko-KR" altLang="en-US" sz="1200" smtClean="0">
                <a:latin typeface="+mj-ea"/>
                <a:ea typeface="+mj-ea"/>
              </a:rPr>
              <a:t>생성하고실습 파일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</a:t>
            </a:r>
            <a:r>
              <a:rPr lang="ko-KR" altLang="en-US" sz="1200" smtClean="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uploadForm.jsp</a:t>
            </a:r>
            <a:r>
              <a:rPr lang="ko-KR" altLang="en-US" sz="1200">
                <a:latin typeface="+mj-ea"/>
                <a:ea typeface="+mj-ea"/>
              </a:rPr>
              <a:t>를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91872" y="2476707"/>
            <a:ext cx="2266950" cy="2600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58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00809"/>
            <a:ext cx="7484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파일을 업로드할 때 사용할 저장소를 다음과 같이 </a:t>
            </a:r>
            <a:r>
              <a:rPr lang="en-US" altLang="ko-KR" sz="1200">
                <a:latin typeface="+mj-ea"/>
                <a:ea typeface="+mj-ea"/>
              </a:rPr>
              <a:t>C </a:t>
            </a:r>
            <a:r>
              <a:rPr lang="ko-KR" altLang="en-US" sz="1200">
                <a:latin typeface="+mj-ea"/>
                <a:ea typeface="+mj-ea"/>
              </a:rPr>
              <a:t>드라이브 아래에 만듭니다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 smtClean="0">
                <a:latin typeface="+mj-ea"/>
                <a:ea typeface="+mj-ea"/>
              </a:rPr>
              <a:t>여기서는 폴더 이름을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</a:t>
            </a:r>
            <a:r>
              <a:rPr lang="ko-KR" altLang="en-US" sz="1200" smtClean="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file_repo</a:t>
            </a:r>
            <a:r>
              <a:rPr lang="ko-KR" altLang="en-US" sz="1200">
                <a:latin typeface="+mj-ea"/>
                <a:ea typeface="+mj-ea"/>
              </a:rPr>
              <a:t>로 하였습니다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65389" y="1962474"/>
            <a:ext cx="4443524" cy="36630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524674" y="3687417"/>
            <a:ext cx="882213" cy="9442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4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470" y="1510748"/>
            <a:ext cx="7603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uploadForm.jsp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 smtClean="0">
                <a:latin typeface="+mj-ea"/>
                <a:ea typeface="+mj-ea"/>
              </a:rPr>
              <a:t>..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74" y="1787747"/>
            <a:ext cx="6607865" cy="325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4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249693"/>
            <a:ext cx="7664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파일 업로드를 처리하는 서블릿인 </a:t>
            </a:r>
            <a:r>
              <a:rPr lang="en-US" altLang="ko-KR" sz="1200">
                <a:latin typeface="+mj-ea"/>
                <a:ea typeface="+mj-ea"/>
              </a:rPr>
              <a:t>FileUpload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74826" y="1526692"/>
            <a:ext cx="6507987" cy="5331308"/>
            <a:chOff x="874826" y="1526692"/>
            <a:chExt cx="6507987" cy="5331308"/>
          </a:xfrm>
        </p:grpSpPr>
        <p:grpSp>
          <p:nvGrpSpPr>
            <p:cNvPr id="4" name="그룹 3"/>
            <p:cNvGrpSpPr/>
            <p:nvPr/>
          </p:nvGrpSpPr>
          <p:grpSpPr>
            <a:xfrm>
              <a:off x="1580509" y="1526692"/>
              <a:ext cx="5802304" cy="5331308"/>
              <a:chOff x="894521" y="1817563"/>
              <a:chExt cx="6090542" cy="5497742"/>
            </a:xfrm>
          </p:grpSpPr>
          <p:pic>
            <p:nvPicPr>
              <p:cNvPr id="1536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21" y="1817563"/>
                <a:ext cx="6090542" cy="657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21" y="2474663"/>
                <a:ext cx="5815686" cy="48406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9" name="직선 연결선 8"/>
            <p:cNvCxnSpPr/>
            <p:nvPr/>
          </p:nvCxnSpPr>
          <p:spPr>
            <a:xfrm>
              <a:off x="1580509" y="2268081"/>
              <a:ext cx="51683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74826" y="2118328"/>
              <a:ext cx="70568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rgbClr val="FF0000"/>
                  </a:solidFill>
                </a:rPr>
                <a:t>private</a:t>
              </a:r>
              <a:endParaRPr lang="ko-KR" altLang="en-US" sz="12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4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42" y="1616642"/>
            <a:ext cx="5655365" cy="200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4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5557" y="1500809"/>
            <a:ext cx="738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http://localhost:8090/pro15/test01/uploadForm.jsp</a:t>
            </a:r>
            <a:r>
              <a:rPr lang="ko-KR" altLang="en-US" sz="1200">
                <a:latin typeface="+mj-ea"/>
                <a:ea typeface="+mj-ea"/>
              </a:rPr>
              <a:t>로 요청하여 파일 업로드창을 엽니다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81445" y="1868556"/>
            <a:ext cx="390525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84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15.1.1 </a:t>
            </a:r>
            <a:r>
              <a:rPr lang="ko-KR" altLang="en-US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업로드 라이브러리 설치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5070" y="1918252"/>
            <a:ext cx="7623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jakarta.apache.org</a:t>
            </a:r>
            <a:r>
              <a:rPr lang="ko-KR" altLang="en-US" sz="1200">
                <a:latin typeface="+mj-ea"/>
                <a:ea typeface="+mj-ea"/>
              </a:rPr>
              <a:t>로 접속한 후 왼쪽 메뉴에서 </a:t>
            </a:r>
            <a:r>
              <a:rPr lang="en-US" altLang="ko-KR" sz="1200">
                <a:latin typeface="+mj-ea"/>
                <a:ea typeface="+mj-ea"/>
              </a:rPr>
              <a:t>Commons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324274" y="2195251"/>
            <a:ext cx="5857875" cy="4191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530626" y="5039139"/>
            <a:ext cx="904461" cy="2385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630017"/>
            <a:ext cx="754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6. 2</a:t>
            </a:r>
            <a:r>
              <a:rPr lang="ko-KR" altLang="en-US" sz="1200">
                <a:latin typeface="+mj-ea"/>
                <a:ea typeface="+mj-ea"/>
              </a:rPr>
              <a:t>번 과정에서 만든 파일 저장소</a:t>
            </a:r>
            <a:r>
              <a:rPr lang="en-US" altLang="ko-KR" sz="1200">
                <a:latin typeface="+mj-ea"/>
                <a:ea typeface="+mj-ea"/>
              </a:rPr>
              <a:t>(C:\file_repo)</a:t>
            </a:r>
            <a:r>
              <a:rPr lang="ko-KR" altLang="en-US" sz="1200">
                <a:latin typeface="+mj-ea"/>
                <a:ea typeface="+mj-ea"/>
              </a:rPr>
              <a:t>에 가면 업로드된 파일들을 볼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89250" y="1907016"/>
            <a:ext cx="4810125" cy="3362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09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1" y="1560443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ko-KR" altLang="en-US" sz="1200">
                <a:latin typeface="+mj-ea"/>
                <a:ea typeface="+mj-ea"/>
              </a:rPr>
              <a:t>또한 이클립스의 </a:t>
            </a:r>
            <a:r>
              <a:rPr lang="en-US" altLang="ko-KR" sz="1200">
                <a:latin typeface="+mj-ea"/>
                <a:ea typeface="+mj-ea"/>
              </a:rPr>
              <a:t>Console </a:t>
            </a:r>
            <a:r>
              <a:rPr lang="ko-KR" altLang="en-US" sz="1200">
                <a:latin typeface="+mj-ea"/>
                <a:ea typeface="+mj-ea"/>
              </a:rPr>
              <a:t>탭을 보면 업로드한 매개변수 정보와 파일 정보가 출력된 것을 </a:t>
            </a:r>
            <a:r>
              <a:rPr lang="ko-KR" altLang="en-US" sz="1200" smtClean="0">
                <a:latin typeface="+mj-ea"/>
                <a:ea typeface="+mj-ea"/>
              </a:rPr>
              <a:t>확인할 수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</a:t>
            </a:r>
            <a:r>
              <a:rPr lang="ko-KR" altLang="en-US" sz="1200" smtClean="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984844" y="2129459"/>
            <a:ext cx="2200275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09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15.2 JSP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다운로드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1" y="1490870"/>
            <a:ext cx="7444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sec01.ex02 </a:t>
            </a:r>
            <a:r>
              <a:rPr lang="ko-KR" altLang="en-US" sz="1200">
                <a:latin typeface="+mj-ea"/>
                <a:ea typeface="+mj-ea"/>
              </a:rPr>
              <a:t>패키지를 만들고 </a:t>
            </a:r>
            <a:r>
              <a:rPr lang="en-US" altLang="ko-KR" sz="1200">
                <a:latin typeface="+mj-ea"/>
                <a:ea typeface="+mj-ea"/>
              </a:rPr>
              <a:t>FileDownload </a:t>
            </a:r>
            <a:r>
              <a:rPr lang="ko-KR" altLang="en-US" sz="1200">
                <a:latin typeface="+mj-ea"/>
                <a:ea typeface="+mj-ea"/>
              </a:rPr>
              <a:t>서블릿을 생성합니다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 smtClean="0">
                <a:latin typeface="+mj-ea"/>
                <a:ea typeface="+mj-ea"/>
              </a:rPr>
              <a:t>이어서 </a:t>
            </a:r>
            <a:r>
              <a:rPr lang="en-US" altLang="ko-KR" sz="1200" smtClean="0">
                <a:latin typeface="+mj-ea"/>
                <a:ea typeface="+mj-ea"/>
              </a:rPr>
              <a:t>test02 </a:t>
            </a:r>
            <a:r>
              <a:rPr lang="ko-KR" altLang="en-US" sz="1200">
                <a:latin typeface="+mj-ea"/>
                <a:ea typeface="+mj-ea"/>
              </a:rPr>
              <a:t>폴더를 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 </a:t>
            </a:r>
            <a:r>
              <a:rPr lang="ko-KR" altLang="en-US" sz="1200" smtClean="0">
                <a:latin typeface="+mj-ea"/>
                <a:ea typeface="+mj-ea"/>
              </a:rPr>
              <a:t>만들고 </a:t>
            </a:r>
            <a:r>
              <a:rPr lang="ko-KR" altLang="en-US" sz="1200">
                <a:latin typeface="+mj-ea"/>
                <a:ea typeface="+mj-ea"/>
              </a:rPr>
              <a:t>실습 파일 </a:t>
            </a:r>
            <a:r>
              <a:rPr lang="en-US" altLang="ko-KR" sz="1200">
                <a:latin typeface="+mj-ea"/>
                <a:ea typeface="+mj-ea"/>
              </a:rPr>
              <a:t>first.jsp</a:t>
            </a:r>
            <a:r>
              <a:rPr lang="ko-KR" altLang="en-US" sz="1200">
                <a:latin typeface="+mj-ea"/>
                <a:ea typeface="+mj-ea"/>
              </a:rPr>
              <a:t>와 </a:t>
            </a:r>
            <a:r>
              <a:rPr lang="en-US" altLang="ko-KR" sz="1200">
                <a:latin typeface="+mj-ea"/>
                <a:ea typeface="+mj-ea"/>
              </a:rPr>
              <a:t>result.jsp</a:t>
            </a:r>
            <a:r>
              <a:rPr lang="ko-KR" altLang="en-US" sz="1200">
                <a:latin typeface="+mj-ea"/>
                <a:ea typeface="+mj-ea"/>
              </a:rPr>
              <a:t>를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3070363" y="1952535"/>
            <a:ext cx="2247900" cy="3248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09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15.2 JSP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다운로드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922" y="1500809"/>
            <a:ext cx="763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첫 번째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에서 다운로드할 이미지 파일 이름을 두 번째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로 전달하도록 </a:t>
            </a:r>
            <a:r>
              <a:rPr lang="en-US" altLang="ko-KR" sz="1200">
                <a:latin typeface="+mj-ea"/>
                <a:ea typeface="+mj-ea"/>
              </a:rPr>
              <a:t>first.jsp</a:t>
            </a:r>
            <a:r>
              <a:rPr lang="ko-KR" altLang="en-US" sz="1200">
                <a:latin typeface="+mj-ea"/>
                <a:ea typeface="+mj-ea"/>
              </a:rPr>
              <a:t>를 </a:t>
            </a:r>
            <a:r>
              <a:rPr lang="ko-KR" altLang="en-US" sz="1200" smtClean="0">
                <a:latin typeface="+mj-ea"/>
                <a:ea typeface="+mj-ea"/>
              </a:rPr>
              <a:t>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34" y="1777808"/>
            <a:ext cx="6760783" cy="239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9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15.2 JSP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다운로드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042" y="1352370"/>
            <a:ext cx="7354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두 번째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인 </a:t>
            </a:r>
            <a:r>
              <a:rPr lang="en-US" altLang="ko-KR" sz="1200">
                <a:latin typeface="+mj-ea"/>
                <a:ea typeface="+mj-ea"/>
              </a:rPr>
              <a:t>result.jsp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46" y="1629369"/>
            <a:ext cx="6217548" cy="4896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9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15.2 JSP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다운로드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04460" y="1514505"/>
            <a:ext cx="6719891" cy="3099288"/>
            <a:chOff x="595721" y="1514505"/>
            <a:chExt cx="6719891" cy="3099288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460" y="1514505"/>
              <a:ext cx="5555974" cy="228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5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721" y="1752772"/>
              <a:ext cx="6719891" cy="2861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09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15.2 JSP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다운로드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6287" y="1530626"/>
            <a:ext cx="732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n-ea"/>
              </a:rPr>
              <a:t>4. </a:t>
            </a:r>
            <a:r>
              <a:rPr lang="ko-KR" altLang="en-US" sz="1200">
                <a:latin typeface="+mn-ea"/>
              </a:rPr>
              <a:t>파일 다운로드 기능을 할 서블릿인 </a:t>
            </a:r>
            <a:r>
              <a:rPr lang="en-US" altLang="ko-KR" sz="1200">
                <a:latin typeface="+mn-ea"/>
              </a:rPr>
              <a:t>FileDownload </a:t>
            </a:r>
            <a:r>
              <a:rPr lang="ko-KR" altLang="en-US" sz="1200">
                <a:latin typeface="+mn-ea"/>
              </a:rPr>
              <a:t>클래스를 다음과 같이 작성합니다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04613" y="1881491"/>
            <a:ext cx="5928485" cy="3372377"/>
            <a:chOff x="1063487" y="1990821"/>
            <a:chExt cx="5928485" cy="3372377"/>
          </a:xfrm>
        </p:grpSpPr>
        <p:pic>
          <p:nvPicPr>
            <p:cNvPr id="2457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487" y="1990821"/>
              <a:ext cx="5730116" cy="65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7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2696" y="2672959"/>
              <a:ext cx="5799276" cy="269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" name="직선 연결선 5"/>
          <p:cNvCxnSpPr/>
          <p:nvPr/>
        </p:nvCxnSpPr>
        <p:spPr>
          <a:xfrm>
            <a:off x="1433822" y="2633870"/>
            <a:ext cx="67586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8139" y="2484117"/>
            <a:ext cx="131196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private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9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15.2 JSP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다운로드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21" y="1582379"/>
            <a:ext cx="6222724" cy="284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4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15.2 JSP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다운로드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470" y="1540565"/>
            <a:ext cx="772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http://localhost:8090/pro15/test02/first.jsp</a:t>
            </a:r>
            <a:r>
              <a:rPr lang="ko-KR" altLang="en-US" sz="1200">
                <a:latin typeface="+mj-ea"/>
                <a:ea typeface="+mj-ea"/>
              </a:rPr>
              <a:t>로 요청한 후 이미지 다운로드를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10847" y="1962150"/>
            <a:ext cx="3429000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81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15.2 JSP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다운로드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104" y="1530627"/>
            <a:ext cx="7832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업로드한 이미지가 브라우저에 출력되면 </a:t>
            </a:r>
            <a:r>
              <a:rPr lang="ko-KR" altLang="en-US" sz="1200" b="1">
                <a:latin typeface="+mj-ea"/>
                <a:ea typeface="+mj-ea"/>
              </a:rPr>
              <a:t>파일 내려받기</a:t>
            </a:r>
            <a:r>
              <a:rPr lang="ko-KR" altLang="en-US" sz="1200">
                <a:latin typeface="+mj-ea"/>
                <a:ea typeface="+mj-ea"/>
              </a:rPr>
              <a:t>를 클릭해 로컬 </a:t>
            </a:r>
            <a:r>
              <a:rPr lang="en-US" altLang="ko-KR" sz="1200">
                <a:latin typeface="+mj-ea"/>
                <a:ea typeface="+mj-ea"/>
              </a:rPr>
              <a:t>PC</a:t>
            </a:r>
            <a:r>
              <a:rPr lang="ko-KR" altLang="en-US" sz="1200">
                <a:latin typeface="+mj-ea"/>
                <a:ea typeface="+mj-ea"/>
              </a:rPr>
              <a:t>에 파일을 </a:t>
            </a:r>
            <a:r>
              <a:rPr lang="ko-KR" altLang="en-US" sz="1200" smtClean="0">
                <a:latin typeface="+mj-ea"/>
                <a:ea typeface="+mj-ea"/>
              </a:rPr>
              <a:t>저장합니다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242392" y="1959265"/>
            <a:ext cx="1692674" cy="4473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4033798" y="3573575"/>
            <a:ext cx="4173855" cy="28594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6261652" y="5227983"/>
            <a:ext cx="824948" cy="94421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070" y="1580322"/>
            <a:ext cx="6920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페이지 왼쪽 중간쯤에 위치한 </a:t>
            </a:r>
            <a:r>
              <a:rPr lang="en-US" altLang="ko-KR" sz="1200">
                <a:latin typeface="+mj-ea"/>
                <a:ea typeface="+mj-ea"/>
              </a:rPr>
              <a:t>FileUpload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95674" y="1857321"/>
            <a:ext cx="6480313" cy="26820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175187" y="3071191"/>
            <a:ext cx="603917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252" y="1520687"/>
            <a:ext cx="7513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FileUpload 1.3.3 </a:t>
            </a:r>
            <a:r>
              <a:rPr lang="ko-KR" altLang="en-US" sz="1200">
                <a:latin typeface="+mj-ea"/>
                <a:ea typeface="+mj-ea"/>
              </a:rPr>
              <a:t>버전을 찾아서 </a:t>
            </a:r>
            <a:r>
              <a:rPr lang="en-US" altLang="ko-KR" sz="1200">
                <a:latin typeface="+mj-ea"/>
                <a:ea typeface="+mj-ea"/>
              </a:rPr>
              <a:t>here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74974" y="1797686"/>
            <a:ext cx="4366799" cy="24454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5516217" y="3279913"/>
            <a:ext cx="407505" cy="188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104" y="1530626"/>
            <a:ext cx="737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commons-fileupload-1.3.3-bin.zip</a:t>
            </a:r>
            <a:r>
              <a:rPr lang="ko-KR" altLang="en-US" sz="1200">
                <a:latin typeface="+mj-ea"/>
                <a:ea typeface="+mj-ea"/>
              </a:rPr>
              <a:t>을 클릭해 다운로드합니다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51721" y="1917064"/>
            <a:ext cx="5943600" cy="15119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490870" y="3120887"/>
            <a:ext cx="1540565" cy="1391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435" y="1600200"/>
            <a:ext cx="6877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zip </a:t>
            </a:r>
            <a:r>
              <a:rPr lang="ko-KR" altLang="en-US" sz="1200">
                <a:latin typeface="+mj-ea"/>
                <a:ea typeface="+mj-ea"/>
              </a:rPr>
              <a:t>파일의 압축을 풉니다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08822" y="1877198"/>
            <a:ext cx="6351104" cy="28538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236304" y="3518452"/>
            <a:ext cx="844826" cy="10237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1" y="1560443"/>
            <a:ext cx="7563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압축을 푼 폴더의 하위 폴더인 </a:t>
            </a:r>
            <a:r>
              <a:rPr lang="en-US" altLang="ko-KR" sz="1200">
                <a:latin typeface="+mj-ea"/>
                <a:ea typeface="+mj-ea"/>
              </a:rPr>
              <a:t>commons-fileupload-1.3.3-bin</a:t>
            </a:r>
            <a:r>
              <a:rPr lang="ko-KR" altLang="en-US" sz="1200">
                <a:latin typeface="+mj-ea"/>
                <a:ea typeface="+mj-ea"/>
              </a:rPr>
              <a:t>에 위치한 </a:t>
            </a:r>
            <a:r>
              <a:rPr lang="en-US" altLang="ko-KR" sz="1200" smtClean="0">
                <a:latin typeface="+mj-ea"/>
                <a:ea typeface="+mj-ea"/>
              </a:rPr>
              <a:t>commons-fileupload-1.3.3.jar</a:t>
            </a: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파일을 복사합니다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24274" y="2139715"/>
            <a:ext cx="6149952" cy="34261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812774" y="4562061"/>
            <a:ext cx="1868556" cy="2484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1" y="1412004"/>
            <a:ext cx="722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ko-KR" altLang="en-US" sz="1200">
                <a:latin typeface="+mj-ea"/>
                <a:ea typeface="+mj-ea"/>
              </a:rPr>
              <a:t>프로젝트 </a:t>
            </a:r>
            <a:r>
              <a:rPr lang="en-US" altLang="ko-KR" sz="1200">
                <a:latin typeface="+mj-ea"/>
                <a:ea typeface="+mj-ea"/>
              </a:rPr>
              <a:t>pro15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WEB-INF </a:t>
            </a:r>
            <a:r>
              <a:rPr lang="ko-KR" altLang="en-US" sz="1200">
                <a:latin typeface="+mj-ea"/>
                <a:ea typeface="+mj-ea"/>
              </a:rPr>
              <a:t>하위에 있는 </a:t>
            </a:r>
            <a:r>
              <a:rPr lang="en-US" altLang="ko-KR" sz="1200">
                <a:latin typeface="+mj-ea"/>
                <a:ea typeface="+mj-ea"/>
              </a:rPr>
              <a:t>lib </a:t>
            </a:r>
            <a:r>
              <a:rPr lang="ko-KR" altLang="en-US" sz="1200">
                <a:latin typeface="+mj-ea"/>
                <a:ea typeface="+mj-ea"/>
              </a:rPr>
              <a:t>폴더에 붙여 넣습니다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774128" y="1761034"/>
            <a:ext cx="2281555" cy="18053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447767" y="3180522"/>
            <a:ext cx="1607916" cy="1689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15.1.2 commons-io-2.6.jar </a:t>
            </a:r>
            <a:r>
              <a:rPr lang="ko-KR" altLang="en-US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설치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190" y="1771174"/>
            <a:ext cx="721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 링크로 접속한 후 </a:t>
            </a:r>
            <a:r>
              <a:rPr lang="en-US" altLang="ko-KR" sz="1200">
                <a:latin typeface="+mj-ea"/>
                <a:ea typeface="+mj-ea"/>
              </a:rPr>
              <a:t>commons-io-2.6-bin.zip</a:t>
            </a:r>
            <a:r>
              <a:rPr lang="ko-KR" altLang="en-US" sz="1200">
                <a:latin typeface="+mj-ea"/>
                <a:ea typeface="+mj-ea"/>
              </a:rPr>
              <a:t>을 클릭해 </a:t>
            </a:r>
            <a:r>
              <a:rPr lang="ko-KR" altLang="en-US" sz="1200" smtClean="0">
                <a:latin typeface="+mj-ea"/>
                <a:ea typeface="+mj-ea"/>
              </a:rPr>
              <a:t>다운로드합니다</a:t>
            </a:r>
            <a:r>
              <a:rPr lang="en-US" altLang="ko-KR" sz="1200" smtClean="0">
                <a:latin typeface="+mj-ea"/>
                <a:ea typeface="+mj-ea"/>
              </a:rPr>
              <a:t>.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 </a:t>
            </a:r>
          </a:p>
          <a:p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200" b="1" smtClean="0">
                <a:solidFill>
                  <a:srgbClr val="FF0000"/>
                </a:solidFill>
                <a:latin typeface="+mj-ea"/>
                <a:ea typeface="+mj-ea"/>
              </a:rPr>
              <a:t>     https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://commons.apache.org/proper/commons-io/download_io.cgi</a:t>
            </a:r>
            <a:endParaRPr lang="ko-KR" altLang="en-US" sz="1200" b="1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324274" y="2433305"/>
            <a:ext cx="5943600" cy="17926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324274" y="3766930"/>
            <a:ext cx="1259900" cy="2584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2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2986</TotalTime>
  <Words>801</Words>
  <Application>Microsoft Office PowerPoint</Application>
  <PresentationFormat>화면 슬라이드 쇼(4:3)</PresentationFormat>
  <Paragraphs>109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Windows 사용자</cp:lastModifiedBy>
  <cp:revision>555</cp:revision>
  <dcterms:created xsi:type="dcterms:W3CDTF">2018-08-29T04:30:46Z</dcterms:created>
  <dcterms:modified xsi:type="dcterms:W3CDTF">2019-03-02T06:18:08Z</dcterms:modified>
</cp:coreProperties>
</file>