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5" r:id="rId32"/>
    <p:sldId id="28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2" autoAdjust="0"/>
    <p:restoredTop sz="94660"/>
  </p:normalViewPr>
  <p:slideViewPr>
    <p:cSldViewPr>
      <p:cViewPr>
        <p:scale>
          <a:sx n="66" d="100"/>
          <a:sy n="66" d="100"/>
        </p:scale>
        <p:origin x="-124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732E5-E87E-4E18-A588-10BFF7EEB83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0EB2-EDC7-4778-BD9B-9B81EEFA7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79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6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0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5618-ED00-4F28-8649-D2141E3BC0B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A7BA-CAE5-441E-A947-EBA987785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1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wp-content/uploads/2015/03/ggplot2-cheatsheet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54868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492896"/>
            <a:ext cx="5454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x2&lt;-c(1,4,9)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(x2)</a:t>
            </a:r>
          </a:p>
          <a:p>
            <a:r>
              <a:rPr lang="en-US" altLang="ko-KR" dirty="0" smtClean="0"/>
              <a:t>  min(x2)</a:t>
            </a:r>
          </a:p>
          <a:p>
            <a:r>
              <a:rPr lang="en-US" altLang="ko-KR" dirty="0" smtClean="0"/>
              <a:t>  max(x2)</a:t>
            </a:r>
          </a:p>
          <a:p>
            <a:r>
              <a:rPr lang="en-US" altLang="ko-KR" dirty="0" smtClean="0"/>
              <a:t>  mean(x2)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1840" y="24928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x3&lt;-</a:t>
            </a:r>
            <a:r>
              <a:rPr lang="en-US" altLang="ko-KR" dirty="0" err="1" smtClean="0"/>
              <a:t>rnorm</a:t>
            </a:r>
            <a:r>
              <a:rPr lang="en-US" altLang="ko-KR" dirty="0" smtClean="0"/>
              <a:t>(100)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정규분포</a:t>
            </a:r>
            <a:endParaRPr lang="en-US" altLang="ko-KR" dirty="0" smtClean="0"/>
          </a:p>
          <a:p>
            <a:r>
              <a:rPr lang="en-US" altLang="ko-KR" dirty="0" smtClean="0"/>
              <a:t>  # head(x3)</a:t>
            </a:r>
          </a:p>
          <a:p>
            <a:r>
              <a:rPr lang="en-US" altLang="ko-KR" dirty="0" smtClean="0"/>
              <a:t>  mean(x3)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(x3)</a:t>
            </a:r>
          </a:p>
          <a:p>
            <a:r>
              <a:rPr lang="en-US" altLang="ko-KR" dirty="0" smtClean="0"/>
              <a:t>  min(x3)</a:t>
            </a:r>
          </a:p>
          <a:p>
            <a:r>
              <a:rPr lang="en-US" altLang="ko-KR" dirty="0" smtClean="0"/>
              <a:t>  max(x3)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hist</a:t>
            </a:r>
            <a:r>
              <a:rPr lang="en-US" altLang="ko-KR" dirty="0" smtClean="0"/>
              <a:t>(x3)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95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1166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3-4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805155"/>
            <a:ext cx="81186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1. several sheets in Excel </a:t>
            </a:r>
            <a:r>
              <a:rPr lang="en-US" altLang="ko-KR" dirty="0" smtClean="0"/>
              <a:t>file</a:t>
            </a:r>
            <a:r>
              <a:rPr lang="ko-KR" altLang="en-US" dirty="0" err="1" smtClean="0"/>
              <a:t>엑셀안에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sheet</a:t>
            </a:r>
            <a:r>
              <a:rPr lang="ko-KR" altLang="en-US" dirty="0" err="1" smtClean="0"/>
              <a:t>여러개일때</a:t>
            </a:r>
            <a:endParaRPr lang="en-US" altLang="ko-KR" dirty="0"/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readxl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readxl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mtcars1 &lt;- </a:t>
            </a:r>
            <a:r>
              <a:rPr lang="en-US" altLang="ko-KR" dirty="0" err="1"/>
              <a:t>read_excel</a:t>
            </a:r>
            <a:r>
              <a:rPr lang="en-US" altLang="ko-KR" dirty="0"/>
              <a:t>("D:/</a:t>
            </a:r>
            <a:r>
              <a:rPr lang="en-US" altLang="ko-KR" dirty="0" err="1"/>
              <a:t>tempstore</a:t>
            </a:r>
            <a:r>
              <a:rPr lang="en-US" altLang="ko-KR" dirty="0"/>
              <a:t>/</a:t>
            </a:r>
            <a:r>
              <a:rPr lang="en-US" altLang="ko-KR" dirty="0" err="1"/>
              <a:t>moocr</a:t>
            </a:r>
            <a:r>
              <a:rPr lang="en-US" altLang="ko-KR" dirty="0"/>
              <a:t>/mtcarsb.xlsx", </a:t>
            </a:r>
          </a:p>
          <a:p>
            <a:r>
              <a:rPr lang="en-US" altLang="ko-KR" dirty="0"/>
              <a:t>                      sheet = "</a:t>
            </a:r>
            <a:r>
              <a:rPr lang="en-US" altLang="ko-KR" dirty="0" err="1"/>
              <a:t>mtcars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mtcars1 &lt;- </a:t>
            </a:r>
            <a:r>
              <a:rPr lang="en-US" altLang="ko-KR" dirty="0" err="1"/>
              <a:t>read_excel</a:t>
            </a:r>
            <a:r>
              <a:rPr lang="en-US" altLang="ko-KR" dirty="0"/>
              <a:t>("D:/</a:t>
            </a:r>
            <a:r>
              <a:rPr lang="en-US" altLang="ko-KR" dirty="0" err="1"/>
              <a:t>tempstore</a:t>
            </a:r>
            <a:r>
              <a:rPr lang="en-US" altLang="ko-KR" dirty="0"/>
              <a:t>/</a:t>
            </a:r>
            <a:r>
              <a:rPr lang="en-US" altLang="ko-KR" dirty="0" err="1"/>
              <a:t>moocr</a:t>
            </a:r>
            <a:r>
              <a:rPr lang="en-US" altLang="ko-KR" dirty="0"/>
              <a:t>/mtcarsb.xlsx", </a:t>
            </a:r>
          </a:p>
          <a:p>
            <a:r>
              <a:rPr lang="en-US" altLang="ko-KR" dirty="0"/>
              <a:t>                      sheet = 1)</a:t>
            </a:r>
          </a:p>
          <a:p>
            <a:r>
              <a:rPr lang="en-US" altLang="ko-KR" dirty="0"/>
              <a:t>head(mtcars1)</a:t>
            </a:r>
          </a:p>
          <a:p>
            <a:endParaRPr lang="en-US" altLang="ko-KR" dirty="0"/>
          </a:p>
          <a:p>
            <a:r>
              <a:rPr lang="en-US" altLang="ko-KR" dirty="0"/>
              <a:t>brain1&lt;-</a:t>
            </a:r>
            <a:r>
              <a:rPr lang="en-US" altLang="ko-KR" dirty="0" err="1"/>
              <a:t>read_excel</a:t>
            </a:r>
            <a:r>
              <a:rPr lang="en-US" altLang="ko-KR" dirty="0"/>
              <a:t>("D:/</a:t>
            </a:r>
            <a:r>
              <a:rPr lang="en-US" altLang="ko-KR" dirty="0" err="1"/>
              <a:t>tempstore</a:t>
            </a:r>
            <a:r>
              <a:rPr lang="en-US" altLang="ko-KR" dirty="0"/>
              <a:t>/</a:t>
            </a:r>
            <a:r>
              <a:rPr lang="en-US" altLang="ko-KR" dirty="0" err="1"/>
              <a:t>moocr</a:t>
            </a:r>
            <a:r>
              <a:rPr lang="en-US" altLang="ko-KR" dirty="0"/>
              <a:t>/mtcarsb.xlsx", </a:t>
            </a:r>
          </a:p>
          <a:p>
            <a:r>
              <a:rPr lang="en-US" altLang="ko-KR" dirty="0"/>
              <a:t>                 sheet = "brain")</a:t>
            </a:r>
          </a:p>
          <a:p>
            <a:r>
              <a:rPr lang="en-US" altLang="ko-KR" dirty="0"/>
              <a:t>head(brain1)</a:t>
            </a:r>
          </a:p>
          <a:p>
            <a:endParaRPr lang="en-US" altLang="ko-KR" dirty="0"/>
          </a:p>
          <a:p>
            <a:r>
              <a:rPr lang="en-US" altLang="ko-KR" dirty="0" err="1"/>
              <a:t>brainm</a:t>
            </a:r>
            <a:r>
              <a:rPr lang="en-US" altLang="ko-KR" dirty="0"/>
              <a:t>&lt;-</a:t>
            </a:r>
            <a:r>
              <a:rPr lang="en-US" altLang="ko-KR" dirty="0" err="1"/>
              <a:t>read_excel</a:t>
            </a:r>
            <a:r>
              <a:rPr lang="en-US" altLang="ko-KR" dirty="0"/>
              <a:t>("D:/</a:t>
            </a:r>
            <a:r>
              <a:rPr lang="en-US" altLang="ko-KR" dirty="0" err="1"/>
              <a:t>tempstore</a:t>
            </a:r>
            <a:r>
              <a:rPr lang="en-US" altLang="ko-KR" dirty="0"/>
              <a:t>/</a:t>
            </a:r>
            <a:r>
              <a:rPr lang="en-US" altLang="ko-KR" dirty="0" err="1"/>
              <a:t>moocr</a:t>
            </a:r>
            <a:r>
              <a:rPr lang="en-US" altLang="ko-KR" dirty="0"/>
              <a:t>/mtcarsb.xlsx", </a:t>
            </a:r>
          </a:p>
          <a:p>
            <a:r>
              <a:rPr lang="en-US" altLang="ko-KR" dirty="0"/>
              <a:t>                   sheet = 2)</a:t>
            </a:r>
          </a:p>
          <a:p>
            <a:r>
              <a:rPr lang="en-US" altLang="ko-KR" dirty="0"/>
              <a:t>head(</a:t>
            </a:r>
            <a:r>
              <a:rPr lang="en-US" altLang="ko-KR" dirty="0" err="1"/>
              <a:t>brainm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851920" y="53732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reading data from SQL </a:t>
            </a:r>
            <a:r>
              <a:rPr lang="en-US" altLang="ko-KR" dirty="0" err="1"/>
              <a:t>databse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install.packages</a:t>
            </a:r>
            <a:r>
              <a:rPr lang="en-US" altLang="ko-KR" dirty="0"/>
              <a:t>("RODBC")</a:t>
            </a:r>
          </a:p>
          <a:p>
            <a:r>
              <a:rPr lang="en-US" altLang="ko-KR" dirty="0"/>
              <a:t>library(RODBC)</a:t>
            </a:r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3768" y="506820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4-1histogram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6976" y="16288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, breaks = 10, col = "</a:t>
            </a:r>
            <a:r>
              <a:rPr lang="en-US" altLang="ko-KR" dirty="0" err="1"/>
              <a:t>lightblue</a:t>
            </a:r>
            <a:r>
              <a:rPr lang="en-US" altLang="ko-KR" dirty="0"/>
              <a:t>", main="Histogram of Brain weight" , </a:t>
            </a:r>
            <a:r>
              <a:rPr lang="en-US" altLang="ko-KR" dirty="0" err="1"/>
              <a:t>xlab</a:t>
            </a:r>
            <a:r>
              <a:rPr lang="en-US" altLang="ko-KR" dirty="0"/>
              <a:t>="brain weight")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see </a:t>
            </a:r>
            <a:r>
              <a:rPr lang="en-US" altLang="ko-KR" dirty="0" err="1"/>
              <a:t>rgb</a:t>
            </a:r>
            <a:r>
              <a:rPr lang="en-US" altLang="ko-KR" dirty="0"/>
              <a:t> values for 657 colors, choose what you like</a:t>
            </a:r>
          </a:p>
          <a:p>
            <a:r>
              <a:rPr lang="en-US" altLang="ko-KR" dirty="0"/>
              <a:t>colors()</a:t>
            </a:r>
          </a:p>
          <a:p>
            <a:endParaRPr lang="en-US" altLang="ko-KR" dirty="0"/>
          </a:p>
          <a:p>
            <a:r>
              <a:rPr lang="en-US" altLang="ko-KR" dirty="0"/>
              <a:t># select colors including "blue" </a:t>
            </a:r>
          </a:p>
          <a:p>
            <a:r>
              <a:rPr lang="en-US" altLang="ko-KR" dirty="0"/>
              <a:t>grep("blue", colors(), value=TRUE)</a:t>
            </a:r>
          </a:p>
          <a:p>
            <a:r>
              <a:rPr lang="en-US" altLang="ko-KR" dirty="0"/>
              <a:t>grep("violet", colors(), value =TRUE)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26976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1-3. fit function (find density function)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=c(1,1))</a:t>
            </a:r>
          </a:p>
          <a:p>
            <a:r>
              <a:rPr lang="en-US" altLang="ko-KR" dirty="0"/>
              <a:t>d &lt;- density(</a:t>
            </a:r>
            <a:r>
              <a:rPr lang="en-US" altLang="ko-KR" dirty="0" err="1"/>
              <a:t>brain$wt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plot(d)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25314" y="3161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=c(2,1))</a:t>
            </a:r>
          </a:p>
          <a:p>
            <a:r>
              <a:rPr lang="en-US" altLang="ko-KR" dirty="0" err="1"/>
              <a:t>brainf</a:t>
            </a:r>
            <a:r>
              <a:rPr lang="en-US" altLang="ko-KR" dirty="0"/>
              <a:t>&lt;-subset(</a:t>
            </a:r>
            <a:r>
              <a:rPr lang="en-US" altLang="ko-KR" dirty="0" err="1"/>
              <a:t>brain,brain$sex</a:t>
            </a:r>
            <a:r>
              <a:rPr lang="en-US" altLang="ko-KR" dirty="0"/>
              <a:t>=='f') 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brainf$wt</a:t>
            </a:r>
            <a:r>
              <a:rPr lang="en-US" altLang="ko-KR" dirty="0"/>
              <a:t>, breaks = 12,col = "green", </a:t>
            </a:r>
            <a:r>
              <a:rPr lang="en-US" altLang="ko-KR" dirty="0" err="1"/>
              <a:t>xlim</a:t>
            </a:r>
            <a:r>
              <a:rPr lang="en-US" altLang="ko-KR" dirty="0"/>
              <a:t>=c(900,1700),</a:t>
            </a:r>
            <a:r>
              <a:rPr lang="en-US" altLang="ko-KR" dirty="0" err="1"/>
              <a:t>ylim</a:t>
            </a:r>
            <a:r>
              <a:rPr lang="en-US" altLang="ko-KR" dirty="0"/>
              <a:t>=c(0,20),</a:t>
            </a:r>
            <a:r>
              <a:rPr lang="en-US" altLang="ko-KR" dirty="0" err="1"/>
              <a:t>cex</a:t>
            </a:r>
            <a:r>
              <a:rPr lang="en-US" altLang="ko-KR" dirty="0"/>
              <a:t>=0.7, main="Histogram with Normal Curve (Female)", </a:t>
            </a:r>
            <a:r>
              <a:rPr lang="en-US" altLang="ko-KR" dirty="0" err="1"/>
              <a:t>xlab</a:t>
            </a:r>
            <a:r>
              <a:rPr lang="en-US" altLang="ko-KR" dirty="0"/>
              <a:t>="brain weight")</a:t>
            </a:r>
          </a:p>
          <a:p>
            <a:endParaRPr lang="en-US" altLang="ko-KR" dirty="0"/>
          </a:p>
          <a:p>
            <a:r>
              <a:rPr lang="en-US" altLang="ko-KR" dirty="0" err="1"/>
              <a:t>brainm</a:t>
            </a:r>
            <a:r>
              <a:rPr lang="en-US" altLang="ko-KR" dirty="0"/>
              <a:t>&lt;-subset(</a:t>
            </a:r>
            <a:r>
              <a:rPr lang="en-US" altLang="ko-KR" dirty="0" err="1"/>
              <a:t>brain,brain$sex</a:t>
            </a:r>
            <a:r>
              <a:rPr lang="en-US" altLang="ko-KR" dirty="0"/>
              <a:t>=='m') 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brainm$wt</a:t>
            </a:r>
            <a:r>
              <a:rPr lang="en-US" altLang="ko-KR" dirty="0"/>
              <a:t>, breaks = 12,col = "orange",</a:t>
            </a:r>
            <a:r>
              <a:rPr lang="en-US" altLang="ko-KR" dirty="0" err="1"/>
              <a:t>xlim</a:t>
            </a:r>
            <a:r>
              <a:rPr lang="en-US" altLang="ko-KR" dirty="0"/>
              <a:t>=c(900,1700),</a:t>
            </a:r>
            <a:r>
              <a:rPr lang="en-US" altLang="ko-KR" dirty="0" err="1"/>
              <a:t>ylim</a:t>
            </a:r>
            <a:r>
              <a:rPr lang="en-US" altLang="ko-KR" dirty="0"/>
              <a:t>=c(0,20), main="Histogram with Normal Curve (Male)", </a:t>
            </a:r>
            <a:r>
              <a:rPr lang="en-US" altLang="ko-KR" dirty="0" err="1"/>
              <a:t>xlab</a:t>
            </a:r>
            <a:r>
              <a:rPr lang="en-US" altLang="ko-KR" dirty="0"/>
              <a:t>="brain weight")</a:t>
            </a:r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116632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4-2 </a:t>
            </a:r>
            <a:r>
              <a:rPr lang="en-US" altLang="ko-KR" sz="4000" b="1" dirty="0">
                <a:solidFill>
                  <a:srgbClr val="FF0000"/>
                </a:solidFill>
              </a:rPr>
              <a:t>boxplot</a:t>
            </a:r>
          </a:p>
          <a:p>
            <a:pPr algn="ctr"/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9807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par(</a:t>
            </a:r>
            <a:r>
              <a:rPr lang="en-US" altLang="ko-KR" dirty="0" err="1" smtClean="0"/>
              <a:t>mfrow</a:t>
            </a:r>
            <a:r>
              <a:rPr lang="en-US" altLang="ko-KR" dirty="0" smtClean="0"/>
              <a:t>=c(1,2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# 2-1 boxplot for all data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brain$wt</a:t>
            </a:r>
            <a:r>
              <a:rPr lang="en-US" altLang="ko-KR" dirty="0"/>
              <a:t>, col=c("coral"))</a:t>
            </a:r>
          </a:p>
          <a:p>
            <a:r>
              <a:rPr lang="en-US" altLang="ko-KR" dirty="0"/>
              <a:t># 2-2 boxplot by group variable (female, male)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brain$wt~brain$sex</a:t>
            </a:r>
            <a:r>
              <a:rPr lang="en-US" altLang="ko-KR" dirty="0"/>
              <a:t>, col = c("green", "orange"))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25213" y="3012053"/>
            <a:ext cx="8262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2-3 horizontal boxplot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=c(1,1))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brain$wt~brain$sex</a:t>
            </a:r>
            <a:r>
              <a:rPr lang="en-US" altLang="ko-KR" dirty="0"/>
              <a:t>, </a:t>
            </a:r>
            <a:r>
              <a:rPr lang="en-US" altLang="ko-KR" dirty="0" err="1"/>
              <a:t>boxwex</a:t>
            </a:r>
            <a:r>
              <a:rPr lang="en-US" altLang="ko-KR" dirty="0"/>
              <a:t>=0.5, horizontal=TRUE, col = c("grey", "red"))</a:t>
            </a:r>
          </a:p>
          <a:p>
            <a:endParaRPr lang="en-US" altLang="ko-KR" dirty="0"/>
          </a:p>
          <a:p>
            <a:r>
              <a:rPr lang="en-US" altLang="ko-KR" dirty="0"/>
              <a:t># 2-4 box width </a:t>
            </a:r>
            <a:r>
              <a:rPr lang="en-US" altLang="ko-KR" dirty="0" err="1"/>
              <a:t>boxwex</a:t>
            </a:r>
            <a:r>
              <a:rPr lang="en-US" altLang="ko-KR" dirty="0"/>
              <a:t> (width of box)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brain$wt</a:t>
            </a:r>
            <a:r>
              <a:rPr lang="en-US" altLang="ko-KR" dirty="0"/>
              <a:t>, </a:t>
            </a:r>
            <a:r>
              <a:rPr lang="en-US" altLang="ko-KR" dirty="0" err="1"/>
              <a:t>boxwex</a:t>
            </a:r>
            <a:r>
              <a:rPr lang="en-US" altLang="ko-KR" dirty="0"/>
              <a:t> = 0.25, col=c("coral"),  main="Boxplot for all data")</a:t>
            </a:r>
          </a:p>
          <a:p>
            <a:r>
              <a:rPr lang="en-US" altLang="ko-KR" dirty="0"/>
              <a:t>boxplot(</a:t>
            </a:r>
            <a:r>
              <a:rPr lang="en-US" altLang="ko-KR" dirty="0" err="1"/>
              <a:t>brain$wt</a:t>
            </a:r>
            <a:r>
              <a:rPr lang="en-US" altLang="ko-KR" dirty="0"/>
              <a:t>, </a:t>
            </a:r>
            <a:r>
              <a:rPr lang="en-US" altLang="ko-KR" dirty="0" err="1"/>
              <a:t>boxwex</a:t>
            </a:r>
            <a:r>
              <a:rPr lang="en-US" altLang="ko-KR" dirty="0"/>
              <a:t> = 0.5, col=c("coral"), main="Boxplot for all data")</a:t>
            </a:r>
          </a:p>
          <a:p>
            <a:endParaRPr lang="en-US" altLang="ko-KR" dirty="0"/>
          </a:p>
          <a:p>
            <a:r>
              <a:rPr lang="en-US" altLang="ko-KR" dirty="0"/>
              <a:t># 2-5 add text (n) over a boxplot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r>
              <a:rPr lang="en-US" altLang="ko-KR" dirty="0"/>
              <a:t>a&lt;-boxplot(</a:t>
            </a:r>
            <a:r>
              <a:rPr lang="en-US" altLang="ko-KR" dirty="0" err="1"/>
              <a:t>brain$wt~brain$sex</a:t>
            </a:r>
            <a:r>
              <a:rPr lang="en-US" altLang="ko-KR" dirty="0"/>
              <a:t>, col = c("green", "orange"))</a:t>
            </a:r>
          </a:p>
          <a:p>
            <a:r>
              <a:rPr lang="en-US" altLang="ko-KR" dirty="0"/>
              <a:t>text(c(1:nlevels(</a:t>
            </a:r>
            <a:r>
              <a:rPr lang="en-US" altLang="ko-KR" dirty="0" err="1"/>
              <a:t>brain$sex</a:t>
            </a:r>
            <a:r>
              <a:rPr lang="en-US" altLang="ko-KR" dirty="0"/>
              <a:t>)), </a:t>
            </a:r>
            <a:r>
              <a:rPr lang="en-US" altLang="ko-KR" dirty="0" err="1"/>
              <a:t>a$stats</a:t>
            </a:r>
            <a:r>
              <a:rPr lang="en-US" altLang="ko-KR" dirty="0"/>
              <a:t>[</a:t>
            </a:r>
            <a:r>
              <a:rPr lang="en-US" altLang="ko-KR" dirty="0" err="1"/>
              <a:t>nrow</a:t>
            </a:r>
            <a:r>
              <a:rPr lang="en-US" altLang="ko-KR" dirty="0"/>
              <a:t>(</a:t>
            </a:r>
            <a:r>
              <a:rPr lang="en-US" altLang="ko-KR" dirty="0" err="1"/>
              <a:t>a$stats</a:t>
            </a:r>
            <a:r>
              <a:rPr lang="en-US" altLang="ko-KR" dirty="0"/>
              <a:t>),]+30, paste("n = ",table(</a:t>
            </a:r>
            <a:r>
              <a:rPr lang="en-US" altLang="ko-KR" dirty="0" err="1"/>
              <a:t>brain$sex</a:t>
            </a:r>
            <a:r>
              <a:rPr lang="en-US" altLang="ko-KR" dirty="0"/>
              <a:t>),</a:t>
            </a:r>
            <a:r>
              <a:rPr lang="en-US" altLang="ko-KR" dirty="0" err="1"/>
              <a:t>sep</a:t>
            </a:r>
            <a:r>
              <a:rPr lang="en-US" altLang="ko-KR" dirty="0"/>
              <a:t>=""))</a:t>
            </a:r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260648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4-2 </a:t>
            </a:r>
            <a:r>
              <a:rPr lang="en-US" altLang="ko-KR" sz="4000" b="1" dirty="0" err="1" smtClean="0">
                <a:solidFill>
                  <a:srgbClr val="FF0000"/>
                </a:solidFill>
              </a:rPr>
              <a:t>barplot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4724" y="1556792"/>
            <a:ext cx="74705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3. bar plot with </a:t>
            </a:r>
            <a:r>
              <a:rPr lang="en-US" altLang="ko-KR" dirty="0" err="1"/>
              <a:t>cyliner</a:t>
            </a:r>
            <a:r>
              <a:rPr lang="en-US" altLang="ko-KR" dirty="0"/>
              <a:t> count (lec3_3.R)</a:t>
            </a:r>
          </a:p>
          <a:p>
            <a:r>
              <a:rPr lang="en-US" altLang="ko-KR" dirty="0"/>
              <a:t># par(</a:t>
            </a:r>
            <a:r>
              <a:rPr lang="en-US" altLang="ko-KR" dirty="0" err="1"/>
              <a:t>mfrow</a:t>
            </a:r>
            <a:r>
              <a:rPr lang="en-US" altLang="ko-KR" dirty="0"/>
              <a:t>=c(1,1))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car$cyl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freq_cyl</a:t>
            </a:r>
            <a:r>
              <a:rPr lang="en-US" altLang="ko-KR" dirty="0"/>
              <a:t>&lt;-table(</a:t>
            </a:r>
            <a:r>
              <a:rPr lang="en-US" altLang="ko-KR" dirty="0" err="1"/>
              <a:t>cyl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names(</a:t>
            </a:r>
            <a:r>
              <a:rPr lang="en-US" altLang="ko-KR" dirty="0" err="1"/>
              <a:t>freq_cyl</a:t>
            </a:r>
            <a:r>
              <a:rPr lang="en-US" altLang="ko-KR" dirty="0"/>
              <a:t>) &lt;- c ("3cyl", "4cyl", "5cyl", "6cyl",</a:t>
            </a:r>
          </a:p>
          <a:p>
            <a:r>
              <a:rPr lang="en-US" altLang="ko-KR" dirty="0"/>
              <a:t>                      "8cyl")</a:t>
            </a:r>
          </a:p>
          <a:p>
            <a:r>
              <a:rPr lang="en-US" altLang="ko-KR" dirty="0" err="1"/>
              <a:t>barplot</a:t>
            </a:r>
            <a:r>
              <a:rPr lang="en-US" altLang="ko-KR" dirty="0"/>
              <a:t>(</a:t>
            </a:r>
            <a:r>
              <a:rPr lang="en-US" altLang="ko-KR" dirty="0" err="1"/>
              <a:t>freq_cyl</a:t>
            </a:r>
            <a:r>
              <a:rPr lang="en-US" altLang="ko-KR" dirty="0"/>
              <a:t>, col = c("</a:t>
            </a:r>
            <a:r>
              <a:rPr lang="en-US" altLang="ko-KR" dirty="0" err="1"/>
              <a:t>lightblue</a:t>
            </a:r>
            <a:r>
              <a:rPr lang="en-US" altLang="ko-KR" dirty="0"/>
              <a:t>", "</a:t>
            </a:r>
            <a:r>
              <a:rPr lang="en-US" altLang="ko-KR" dirty="0" err="1"/>
              <a:t>mistyrose</a:t>
            </a:r>
            <a:r>
              <a:rPr lang="en-US" altLang="ko-KR" dirty="0"/>
              <a:t>", "</a:t>
            </a:r>
            <a:r>
              <a:rPr lang="en-US" altLang="ko-KR" dirty="0" err="1"/>
              <a:t>lightcyan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"lavender", "</a:t>
            </a:r>
            <a:r>
              <a:rPr lang="en-US" altLang="ko-KR" dirty="0" err="1"/>
              <a:t>cornsilk</a:t>
            </a:r>
            <a:r>
              <a:rPr lang="en-US" altLang="ko-KR" dirty="0" smtClean="0"/>
              <a:t>"))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808" y="116632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4-2 </a:t>
            </a:r>
            <a:r>
              <a:rPr lang="en-US" altLang="ko-KR" sz="4000" b="1" dirty="0" err="1" smtClean="0">
                <a:solidFill>
                  <a:srgbClr val="FF0000"/>
                </a:solidFill>
              </a:rPr>
              <a:t>piechart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1089" y="980728"/>
            <a:ext cx="86227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4. pie chart</a:t>
            </a:r>
          </a:p>
          <a:p>
            <a:r>
              <a:rPr lang="en-US" altLang="ko-KR" dirty="0"/>
              <a:t># You can also custom the labels:</a:t>
            </a:r>
          </a:p>
          <a:p>
            <a:r>
              <a:rPr lang="en-US" altLang="ko-KR" dirty="0" err="1"/>
              <a:t>freq_cyl</a:t>
            </a:r>
            <a:r>
              <a:rPr lang="en-US" altLang="ko-KR" dirty="0"/>
              <a:t>&lt;-table(</a:t>
            </a:r>
            <a:r>
              <a:rPr lang="en-US" altLang="ko-KR" dirty="0" err="1"/>
              <a:t>cyl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names(</a:t>
            </a:r>
            <a:r>
              <a:rPr lang="en-US" altLang="ko-KR" dirty="0" err="1"/>
              <a:t>freq_cyl</a:t>
            </a:r>
            <a:r>
              <a:rPr lang="en-US" altLang="ko-KR" dirty="0"/>
              <a:t>) &lt;- c ("3cyl", "4cyl", "5cyl", "6cyl", "8cyl")</a:t>
            </a:r>
          </a:p>
          <a:p>
            <a:r>
              <a:rPr lang="en-US" altLang="ko-KR" dirty="0"/>
              <a:t># 4-1 pie chart</a:t>
            </a:r>
          </a:p>
          <a:p>
            <a:r>
              <a:rPr lang="en-US" altLang="ko-KR" dirty="0"/>
              <a:t>pie(</a:t>
            </a:r>
            <a:r>
              <a:rPr lang="en-US" altLang="ko-KR" dirty="0" err="1"/>
              <a:t>freq_cyl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4-2 pie chart clockwise</a:t>
            </a:r>
          </a:p>
          <a:p>
            <a:r>
              <a:rPr lang="en-US" altLang="ko-KR" dirty="0"/>
              <a:t>pie(</a:t>
            </a:r>
            <a:r>
              <a:rPr lang="en-US" altLang="ko-KR" dirty="0" err="1"/>
              <a:t>freq_cyl</a:t>
            </a:r>
            <a:r>
              <a:rPr lang="en-US" altLang="ko-KR" dirty="0"/>
              <a:t>, labels = c("3cyl", "4cyl", "5cyl", "6cyl","8cyl"),</a:t>
            </a:r>
          </a:p>
          <a:p>
            <a:r>
              <a:rPr lang="en-US" altLang="ko-KR" dirty="0"/>
              <a:t>    clockwise = TRUE)</a:t>
            </a:r>
          </a:p>
          <a:p>
            <a:endParaRPr lang="en-US" altLang="ko-KR" dirty="0"/>
          </a:p>
          <a:p>
            <a:r>
              <a:rPr lang="en-US" altLang="ko-KR" dirty="0"/>
              <a:t># 4-3 pie chart of subset</a:t>
            </a:r>
          </a:p>
          <a:p>
            <a:r>
              <a:rPr lang="en-US" altLang="ko-KR" dirty="0"/>
              <a:t># subset with cylinder (4,6,8) - refresh creating subset data lec3_2.R</a:t>
            </a:r>
          </a:p>
          <a:p>
            <a:r>
              <a:rPr lang="en-US" altLang="ko-KR" dirty="0"/>
              <a:t>car1&lt;-subset(car, </a:t>
            </a:r>
            <a:r>
              <a:rPr lang="en-US" altLang="ko-KR" dirty="0" err="1"/>
              <a:t>cyl</a:t>
            </a:r>
            <a:r>
              <a:rPr lang="en-US" altLang="ko-KR" dirty="0"/>
              <a:t>==4 | </a:t>
            </a:r>
            <a:r>
              <a:rPr lang="en-US" altLang="ko-KR" dirty="0" err="1"/>
              <a:t>cyl</a:t>
            </a:r>
            <a:r>
              <a:rPr lang="en-US" altLang="ko-KR" dirty="0"/>
              <a:t>==6 | </a:t>
            </a:r>
            <a:r>
              <a:rPr lang="en-US" altLang="ko-KR" dirty="0" err="1"/>
              <a:t>cyl</a:t>
            </a:r>
            <a:r>
              <a:rPr lang="en-US" altLang="ko-KR" dirty="0"/>
              <a:t>==8)</a:t>
            </a:r>
          </a:p>
          <a:p>
            <a:r>
              <a:rPr lang="en-US" altLang="ko-KR" dirty="0"/>
              <a:t>table(car1$cyl)</a:t>
            </a:r>
          </a:p>
          <a:p>
            <a:endParaRPr lang="en-US" altLang="ko-KR" dirty="0"/>
          </a:p>
          <a:p>
            <a:r>
              <a:rPr lang="en-US" altLang="ko-KR" dirty="0"/>
              <a:t>freq_cyl1&lt;-table(car1$cyl)</a:t>
            </a:r>
          </a:p>
          <a:p>
            <a:r>
              <a:rPr lang="en-US" altLang="ko-KR" dirty="0"/>
              <a:t>pie(freq_cyl1, labels = c("4cyl","6cyl","8cyl"),</a:t>
            </a:r>
          </a:p>
          <a:p>
            <a:r>
              <a:rPr lang="en-US" altLang="ko-KR" dirty="0"/>
              <a:t>    clockwise = TRUE)</a:t>
            </a:r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736" y="332656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4-3 scatterplot</a:t>
            </a:r>
          </a:p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(2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차원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)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552" y="16560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ko-KR" dirty="0"/>
              <a:t>par(mfrow=c(1,1))</a:t>
            </a:r>
          </a:p>
          <a:p>
            <a:r>
              <a:rPr lang="es-ES" altLang="ko-KR" dirty="0"/>
              <a:t>x2&lt;-c(1,4,9)</a:t>
            </a:r>
          </a:p>
          <a:p>
            <a:r>
              <a:rPr lang="es-ES" altLang="ko-KR" dirty="0"/>
              <a:t>y2&lt;-2+x2</a:t>
            </a:r>
          </a:p>
          <a:p>
            <a:r>
              <a:rPr lang="es-ES" altLang="ko-KR" dirty="0"/>
              <a:t>plot(x2, y2)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881967"/>
            <a:ext cx="64087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5-4 scatterplot coloring group variable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=c(2,1), mar=c(4,4,2,2))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disp</a:t>
            </a:r>
            <a:r>
              <a:rPr lang="en-US" altLang="ko-KR" dirty="0"/>
              <a:t>, mpg, col=</a:t>
            </a:r>
            <a:r>
              <a:rPr lang="en-US" altLang="ko-KR" dirty="0" err="1"/>
              <a:t>as.integer</a:t>
            </a:r>
            <a:r>
              <a:rPr lang="en-US" altLang="ko-KR" dirty="0"/>
              <a:t>(</a:t>
            </a:r>
            <a:r>
              <a:rPr lang="en-US" altLang="ko-KR" dirty="0" err="1"/>
              <a:t>car$cyl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wt</a:t>
            </a:r>
            <a:r>
              <a:rPr lang="en-US" altLang="ko-KR" dirty="0"/>
              <a:t>, mpg,  col=</a:t>
            </a:r>
            <a:r>
              <a:rPr lang="en-US" altLang="ko-KR" dirty="0" err="1"/>
              <a:t>as.integer</a:t>
            </a:r>
            <a:r>
              <a:rPr lang="en-US" altLang="ko-KR" dirty="0"/>
              <a:t>(</a:t>
            </a:r>
            <a:r>
              <a:rPr lang="en-US" altLang="ko-KR" dirty="0" err="1"/>
              <a:t>car$cyl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# 5-5 </a:t>
            </a:r>
            <a:r>
              <a:rPr lang="en-US" altLang="ko-KR" dirty="0">
                <a:solidFill>
                  <a:srgbClr val="FF0000"/>
                </a:solidFill>
              </a:rPr>
              <a:t>Conditioning plot </a:t>
            </a:r>
            <a:r>
              <a:rPr lang="en-US" altLang="ko-KR" dirty="0"/>
              <a:t>: </a:t>
            </a:r>
            <a:r>
              <a:rPr lang="en-US" altLang="ko-KR" dirty="0" err="1"/>
              <a:t>seperating</a:t>
            </a:r>
            <a:r>
              <a:rPr lang="en-US" altLang="ko-KR" dirty="0"/>
              <a:t> scatterplot by factor(group) variable</a:t>
            </a:r>
          </a:p>
          <a:p>
            <a:r>
              <a:rPr lang="en-US" altLang="ko-KR" dirty="0"/>
              <a:t>car1&lt;-subset(car, </a:t>
            </a:r>
            <a:r>
              <a:rPr lang="en-US" altLang="ko-KR" dirty="0" err="1"/>
              <a:t>cyl</a:t>
            </a:r>
            <a:r>
              <a:rPr lang="en-US" altLang="ko-KR" dirty="0"/>
              <a:t>==4 | </a:t>
            </a:r>
            <a:r>
              <a:rPr lang="en-US" altLang="ko-KR" dirty="0" err="1"/>
              <a:t>cyl</a:t>
            </a:r>
            <a:r>
              <a:rPr lang="en-US" altLang="ko-KR" dirty="0"/>
              <a:t>==6 | </a:t>
            </a:r>
            <a:r>
              <a:rPr lang="en-US" altLang="ko-KR" dirty="0" err="1"/>
              <a:t>cyl</a:t>
            </a:r>
            <a:r>
              <a:rPr lang="en-US" altLang="ko-KR" dirty="0"/>
              <a:t>==8)</a:t>
            </a:r>
          </a:p>
          <a:p>
            <a:r>
              <a:rPr lang="en-US" altLang="ko-KR" dirty="0" err="1"/>
              <a:t>coplot</a:t>
            </a:r>
            <a:r>
              <a:rPr lang="en-US" altLang="ko-KR" dirty="0"/>
              <a:t>(car1$mpg ~ car1$disp | </a:t>
            </a:r>
            <a:r>
              <a:rPr lang="en-US" altLang="ko-KR" dirty="0" err="1"/>
              <a:t>as.factor</a:t>
            </a:r>
            <a:r>
              <a:rPr lang="en-US" altLang="ko-KR" dirty="0"/>
              <a:t>(car1$cyl), data = car1,</a:t>
            </a:r>
          </a:p>
          <a:p>
            <a:r>
              <a:rPr lang="en-US" altLang="ko-KR" dirty="0"/>
              <a:t>       panel = </a:t>
            </a:r>
            <a:r>
              <a:rPr lang="en-US" altLang="ko-KR" dirty="0" err="1"/>
              <a:t>panel.smooth</a:t>
            </a:r>
            <a:r>
              <a:rPr lang="en-US" altLang="ko-KR" dirty="0"/>
              <a:t>, rows =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35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700808"/>
            <a:ext cx="61744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5-6 cross-tab Plot to see how explanatory variables are related each </a:t>
            </a:r>
            <a:r>
              <a:rPr lang="en-US" altLang="ko-KR" dirty="0" err="1"/>
              <a:t>othe</a:t>
            </a:r>
            <a:endParaRPr lang="en-US" altLang="ko-KR" dirty="0"/>
          </a:p>
          <a:p>
            <a:r>
              <a:rPr lang="en-US" altLang="ko-KR" dirty="0"/>
              <a:t>pairs(car1[,1:6], col=</a:t>
            </a:r>
            <a:r>
              <a:rPr lang="en-US" altLang="ko-KR" dirty="0" err="1"/>
              <a:t>as.integer</a:t>
            </a:r>
            <a:r>
              <a:rPr lang="en-US" altLang="ko-KR" dirty="0"/>
              <a:t>(car1$cyl), main = "</a:t>
            </a:r>
            <a:r>
              <a:rPr lang="en-US" altLang="ko-KR" dirty="0" err="1"/>
              <a:t>autompg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 5-7 scatterplot with best fit lines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=c(1,1))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wt</a:t>
            </a:r>
            <a:r>
              <a:rPr lang="en-US" altLang="ko-KR" dirty="0"/>
              <a:t>, mpg,  col=</a:t>
            </a:r>
            <a:r>
              <a:rPr lang="en-US" altLang="ko-KR" dirty="0" err="1"/>
              <a:t>as.integer</a:t>
            </a:r>
            <a:r>
              <a:rPr lang="en-US" altLang="ko-KR" dirty="0"/>
              <a:t>(</a:t>
            </a:r>
            <a:r>
              <a:rPr lang="en-US" altLang="ko-KR" dirty="0" err="1"/>
              <a:t>car$cyl</a:t>
            </a:r>
            <a:r>
              <a:rPr lang="en-US" altLang="ko-KR" dirty="0"/>
              <a:t>), </a:t>
            </a:r>
            <a:r>
              <a:rPr lang="en-US" altLang="ko-KR" dirty="0" err="1" smtClean="0"/>
              <a:t>pch</a:t>
            </a:r>
            <a:r>
              <a:rPr lang="en-US" altLang="ko-KR" dirty="0" smtClean="0"/>
              <a:t>=19</a:t>
            </a:r>
            <a:r>
              <a:rPr lang="ko-KR" altLang="en-US" dirty="0" err="1" smtClean="0"/>
              <a:t>색채운동그라미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# best fit linear line</a:t>
            </a:r>
          </a:p>
          <a:p>
            <a:r>
              <a:rPr lang="en-US" altLang="ko-KR" dirty="0" err="1"/>
              <a:t>abline</a:t>
            </a:r>
            <a:r>
              <a:rPr lang="en-US" altLang="ko-KR" dirty="0"/>
              <a:t>(lm(</a:t>
            </a:r>
            <a:r>
              <a:rPr lang="en-US" altLang="ko-KR" dirty="0" err="1"/>
              <a:t>mpg~wt</a:t>
            </a:r>
            <a:r>
              <a:rPr lang="en-US" altLang="ko-KR" dirty="0"/>
              <a:t>), col="red", </a:t>
            </a:r>
            <a:r>
              <a:rPr lang="en-US" altLang="ko-KR" dirty="0" err="1"/>
              <a:t>lwd</a:t>
            </a:r>
            <a:r>
              <a:rPr lang="en-US" altLang="ko-KR" dirty="0"/>
              <a:t>=2, </a:t>
            </a:r>
            <a:r>
              <a:rPr lang="en-US" altLang="ko-KR" dirty="0" err="1" smtClean="0"/>
              <a:t>lty</a:t>
            </a:r>
            <a:r>
              <a:rPr lang="en-US" altLang="ko-KR" dirty="0" smtClean="0"/>
              <a:t>=1</a:t>
            </a:r>
            <a:r>
              <a:rPr lang="ko-KR" altLang="en-US" dirty="0" smtClean="0"/>
              <a:t>실선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lowess</a:t>
            </a:r>
            <a:r>
              <a:rPr lang="en-US" altLang="ko-KR" dirty="0"/>
              <a:t> : smoothed line, </a:t>
            </a:r>
            <a:r>
              <a:rPr lang="en-US" altLang="ko-KR" dirty="0" err="1"/>
              <a:t>nonparmetric</a:t>
            </a:r>
            <a:r>
              <a:rPr lang="en-US" altLang="ko-KR" dirty="0"/>
              <a:t> fit line (locally weighted polynomial regression)</a:t>
            </a:r>
          </a:p>
          <a:p>
            <a:r>
              <a:rPr lang="en-US" altLang="ko-KR" dirty="0"/>
              <a:t>lines(</a:t>
            </a:r>
            <a:r>
              <a:rPr lang="en-US" altLang="ko-KR" dirty="0" err="1"/>
              <a:t>lowess</a:t>
            </a:r>
            <a:r>
              <a:rPr lang="en-US" altLang="ko-KR" dirty="0"/>
              <a:t>(</a:t>
            </a:r>
            <a:r>
              <a:rPr lang="en-US" altLang="ko-KR" dirty="0" err="1"/>
              <a:t>wt</a:t>
            </a:r>
            <a:r>
              <a:rPr lang="en-US" altLang="ko-KR" dirty="0"/>
              <a:t>, mpg), col="red", </a:t>
            </a:r>
            <a:r>
              <a:rPr lang="en-US" altLang="ko-KR" dirty="0" err="1"/>
              <a:t>lwd</a:t>
            </a:r>
            <a:r>
              <a:rPr lang="en-US" altLang="ko-KR" dirty="0"/>
              <a:t>=3, </a:t>
            </a:r>
            <a:r>
              <a:rPr lang="en-US" altLang="ko-KR" dirty="0" err="1" smtClean="0"/>
              <a:t>lty</a:t>
            </a:r>
            <a:r>
              <a:rPr lang="en-US" altLang="ko-KR" dirty="0" smtClean="0"/>
              <a:t>=2</a:t>
            </a:r>
            <a:r>
              <a:rPr lang="ko-KR" altLang="en-US" dirty="0" smtClean="0"/>
              <a:t>점</a:t>
            </a:r>
            <a:r>
              <a:rPr lang="ko-KR" altLang="en-US" dirty="0"/>
              <a:t>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2383" y="100446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4-3 scatterplot</a:t>
            </a:r>
          </a:p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(2</a:t>
            </a:r>
            <a:r>
              <a:rPr lang="ko-KR" altLang="en-US" sz="4000" b="1" dirty="0" smtClean="0">
                <a:solidFill>
                  <a:srgbClr val="FF0000"/>
                </a:solidFill>
              </a:rPr>
              <a:t>차원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)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0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5381" y="16148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4-4Graphics and layout 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7808" y="1339587"/>
            <a:ext cx="6246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6. scatterplot of </a:t>
            </a:r>
            <a:r>
              <a:rPr lang="en-US" altLang="ko-KR" dirty="0" err="1"/>
              <a:t>wt</a:t>
            </a:r>
            <a:r>
              <a:rPr lang="en-US" altLang="ko-KR" dirty="0"/>
              <a:t> and mpg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=c(1,1))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wt</a:t>
            </a:r>
            <a:r>
              <a:rPr lang="en-US" altLang="ko-KR" dirty="0"/>
              <a:t>, mpg, main = "</a:t>
            </a:r>
            <a:r>
              <a:rPr lang="en-US" altLang="ko-KR" dirty="0" err="1"/>
              <a:t>abline</a:t>
            </a:r>
            <a:r>
              <a:rPr lang="en-US" altLang="ko-KR" dirty="0"/>
              <a:t> on the scatterplot</a:t>
            </a:r>
            <a:r>
              <a:rPr lang="en-US" altLang="ko-KR" dirty="0" smtClean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 horizontal</a:t>
            </a:r>
          </a:p>
          <a:p>
            <a:r>
              <a:rPr lang="en-US" altLang="ko-KR" dirty="0" err="1"/>
              <a:t>abline</a:t>
            </a:r>
            <a:r>
              <a:rPr lang="en-US" altLang="ko-KR" dirty="0"/>
              <a:t>(h = 20)</a:t>
            </a:r>
          </a:p>
          <a:p>
            <a:r>
              <a:rPr lang="en-US" altLang="ko-KR" dirty="0" err="1"/>
              <a:t>abline</a:t>
            </a:r>
            <a:r>
              <a:rPr lang="en-US" altLang="ko-KR" dirty="0"/>
              <a:t>(h = 30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vertical</a:t>
            </a:r>
          </a:p>
          <a:p>
            <a:r>
              <a:rPr lang="en-US" altLang="ko-KR" dirty="0" err="1"/>
              <a:t>abline</a:t>
            </a:r>
            <a:r>
              <a:rPr lang="en-US" altLang="ko-KR" dirty="0"/>
              <a:t>(v = 3000, col="blue")</a:t>
            </a:r>
          </a:p>
          <a:p>
            <a:endParaRPr lang="en-US" altLang="ko-KR" dirty="0"/>
          </a:p>
          <a:p>
            <a:r>
              <a:rPr lang="en-US" altLang="ko-KR" dirty="0"/>
              <a:t># y = a + </a:t>
            </a:r>
            <a:r>
              <a:rPr lang="en-US" altLang="ko-KR" dirty="0" err="1"/>
              <a:t>bx</a:t>
            </a:r>
            <a:endParaRPr lang="en-US" altLang="ko-KR" dirty="0"/>
          </a:p>
          <a:p>
            <a:r>
              <a:rPr lang="en-US" altLang="ko-KR" dirty="0" err="1"/>
              <a:t>abline</a:t>
            </a:r>
            <a:r>
              <a:rPr lang="en-US" altLang="ko-KR" dirty="0"/>
              <a:t>(a = 40, b = -0.0076, col="red")</a:t>
            </a:r>
          </a:p>
          <a:p>
            <a:r>
              <a:rPr lang="en-US" altLang="ko-KR" dirty="0"/>
              <a:t># linear model coefficients, </a:t>
            </a:r>
            <a:r>
              <a:rPr lang="en-US" altLang="ko-KR" dirty="0" err="1"/>
              <a:t>lty</a:t>
            </a:r>
            <a:r>
              <a:rPr lang="en-US" altLang="ko-KR" dirty="0"/>
              <a:t> (line type), </a:t>
            </a:r>
            <a:r>
              <a:rPr lang="en-US" altLang="ko-KR" dirty="0" err="1"/>
              <a:t>lwd</a:t>
            </a:r>
            <a:r>
              <a:rPr lang="en-US" altLang="ko-KR" dirty="0"/>
              <a:t> (line with)</a:t>
            </a:r>
          </a:p>
          <a:p>
            <a:r>
              <a:rPr lang="en-US" altLang="ko-KR" dirty="0"/>
              <a:t># linear model (mpg=f(</a:t>
            </a:r>
            <a:r>
              <a:rPr lang="en-US" altLang="ko-KR" dirty="0" err="1"/>
              <a:t>wp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z &lt;- lm(mpg ~ </a:t>
            </a:r>
            <a:r>
              <a:rPr lang="en-US" altLang="ko-KR" dirty="0" err="1"/>
              <a:t>wt</a:t>
            </a:r>
            <a:r>
              <a:rPr lang="en-US" altLang="ko-KR" dirty="0"/>
              <a:t>, data = car)</a:t>
            </a:r>
          </a:p>
          <a:p>
            <a:r>
              <a:rPr lang="en-US" altLang="ko-KR" dirty="0"/>
              <a:t>z</a:t>
            </a:r>
          </a:p>
          <a:p>
            <a:r>
              <a:rPr lang="en-US" altLang="ko-KR" dirty="0" err="1"/>
              <a:t>abline</a:t>
            </a:r>
            <a:r>
              <a:rPr lang="en-US" altLang="ko-KR" dirty="0"/>
              <a:t>(z, </a:t>
            </a:r>
            <a:r>
              <a:rPr lang="en-US" altLang="ko-KR" dirty="0" err="1"/>
              <a:t>lty</a:t>
            </a:r>
            <a:r>
              <a:rPr lang="en-US" altLang="ko-KR" dirty="0"/>
              <a:t> = 2, </a:t>
            </a:r>
            <a:r>
              <a:rPr lang="en-US" altLang="ko-KR" dirty="0" err="1"/>
              <a:t>lwd</a:t>
            </a:r>
            <a:r>
              <a:rPr lang="en-US" altLang="ko-KR" dirty="0"/>
              <a:t> = 2, col="green")</a:t>
            </a:r>
          </a:p>
        </p:txBody>
      </p:sp>
    </p:spTree>
    <p:extLst>
      <p:ext uri="{BB962C8B-B14F-4D97-AF65-F5344CB8AC3E}">
        <p14:creationId xmlns:p14="http://schemas.microsoft.com/office/powerpoint/2010/main" val="125590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3808" y="11663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4-4Graphics and layout 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1452756"/>
            <a:ext cx="5904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=c(2,2), mar=c(4,4,2,2</a:t>
            </a:r>
            <a:r>
              <a:rPr lang="en-US" altLang="ko-KR" dirty="0" smtClean="0"/>
              <a:t>)) </a:t>
            </a:r>
            <a:r>
              <a:rPr lang="ko-KR" altLang="en-US" dirty="0"/>
              <a:t> </a:t>
            </a:r>
            <a:r>
              <a:rPr lang="en-US" altLang="ko-KR" dirty="0" smtClean="0"/>
              <a:t>mar(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,</a:t>
            </a:r>
            <a:r>
              <a:rPr lang="ko-KR" altLang="en-US" dirty="0" smtClean="0"/>
              <a:t>왼</a:t>
            </a:r>
            <a:r>
              <a:rPr lang="en-US" altLang="ko-KR" dirty="0" smtClean="0"/>
              <a:t>,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오른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plot(</a:t>
            </a:r>
            <a:r>
              <a:rPr lang="en-US" altLang="ko-KR" dirty="0" err="1"/>
              <a:t>wt</a:t>
            </a:r>
            <a:r>
              <a:rPr lang="en-US" altLang="ko-KR" dirty="0"/>
              <a:t>, mpg)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disp</a:t>
            </a:r>
            <a:r>
              <a:rPr lang="en-US" altLang="ko-KR" dirty="0"/>
              <a:t>, mpg)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hp</a:t>
            </a:r>
            <a:r>
              <a:rPr lang="en-US" altLang="ko-KR" dirty="0"/>
              <a:t>, mpg)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accler</a:t>
            </a:r>
            <a:r>
              <a:rPr lang="en-US" altLang="ko-KR" dirty="0"/>
              <a:t>, mpg)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1026" y="2875003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top 1 plot, bottom 2 plot</a:t>
            </a:r>
          </a:p>
          <a:p>
            <a:r>
              <a:rPr lang="en-US" altLang="ko-KR" dirty="0"/>
              <a:t>(m &lt;- matrix(c(1, 1, 2, 3), </a:t>
            </a:r>
            <a:r>
              <a:rPr lang="en-US" altLang="ko-KR" dirty="0" err="1"/>
              <a:t>ncol</a:t>
            </a:r>
            <a:r>
              <a:rPr lang="en-US" altLang="ko-KR" dirty="0"/>
              <a:t> = 2, </a:t>
            </a:r>
            <a:r>
              <a:rPr lang="en-US" altLang="ko-KR" dirty="0" err="1"/>
              <a:t>byrow</a:t>
            </a:r>
            <a:r>
              <a:rPr lang="en-US" altLang="ko-KR" dirty="0"/>
              <a:t> = T))</a:t>
            </a:r>
          </a:p>
          <a:p>
            <a:r>
              <a:rPr lang="en-US" altLang="ko-KR" dirty="0"/>
              <a:t>layout(mat = m)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car$wt</a:t>
            </a:r>
            <a:r>
              <a:rPr lang="en-US" altLang="ko-KR" dirty="0"/>
              <a:t>, </a:t>
            </a:r>
            <a:r>
              <a:rPr lang="en-US" altLang="ko-KR" dirty="0" err="1"/>
              <a:t>car$mpg</a:t>
            </a:r>
            <a:r>
              <a:rPr lang="en-US" altLang="ko-KR" dirty="0"/>
              <a:t>, main = "scatter plot of </a:t>
            </a:r>
            <a:r>
              <a:rPr lang="en-US" altLang="ko-KR" dirty="0" err="1"/>
              <a:t>autompg</a:t>
            </a:r>
            <a:r>
              <a:rPr lang="en-US" altLang="ko-KR" dirty="0"/>
              <a:t>", </a:t>
            </a:r>
            <a:r>
              <a:rPr lang="en-US" altLang="ko-KR" dirty="0" err="1"/>
              <a:t>pch</a:t>
            </a:r>
            <a:r>
              <a:rPr lang="en-US" altLang="ko-KR" dirty="0"/>
              <a:t> = 19, col = 4)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car$wt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car$mpg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legend</a:t>
            </a:r>
          </a:p>
          <a:p>
            <a:r>
              <a:rPr lang="en-US" altLang="ko-KR" dirty="0"/>
              <a:t># scatterplot coloring group variable (lec4_3.R)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=c(1,1), mar=c(4,4,4,4))</a:t>
            </a:r>
          </a:p>
          <a:p>
            <a:r>
              <a:rPr lang="en-US" altLang="ko-KR" dirty="0"/>
              <a:t>plot(</a:t>
            </a:r>
            <a:r>
              <a:rPr lang="en-US" altLang="ko-KR" dirty="0" err="1"/>
              <a:t>wt</a:t>
            </a:r>
            <a:r>
              <a:rPr lang="en-US" altLang="ko-KR" dirty="0"/>
              <a:t>, mpg,  col=</a:t>
            </a:r>
            <a:r>
              <a:rPr lang="en-US" altLang="ko-KR" dirty="0" err="1"/>
              <a:t>as.integer</a:t>
            </a:r>
            <a:r>
              <a:rPr lang="en-US" altLang="ko-KR" dirty="0"/>
              <a:t>(</a:t>
            </a:r>
            <a:r>
              <a:rPr lang="en-US" altLang="ko-KR" dirty="0" err="1"/>
              <a:t>car$cyl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labels = c("3cyl", "4cyl", "5cyl", "6cyl","8cyl")</a:t>
            </a:r>
          </a:p>
          <a:p>
            <a:r>
              <a:rPr lang="en-US" altLang="ko-KR" dirty="0"/>
              <a:t>legend(4000, 45, legend = labels, </a:t>
            </a:r>
            <a:r>
              <a:rPr lang="en-US" altLang="ko-KR" dirty="0" err="1"/>
              <a:t>pch</a:t>
            </a:r>
            <a:r>
              <a:rPr lang="en-US" altLang="ko-KR" dirty="0"/>
              <a:t> = 1, col =c(3,4,5,6,8), </a:t>
            </a:r>
            <a:r>
              <a:rPr lang="en-US" altLang="ko-KR" dirty="0" err="1"/>
              <a:t>lty</a:t>
            </a:r>
            <a:r>
              <a:rPr lang="en-US" altLang="ko-KR" dirty="0"/>
              <a:t> =1)</a:t>
            </a:r>
          </a:p>
        </p:txBody>
      </p:sp>
    </p:spTree>
    <p:extLst>
      <p:ext uri="{BB962C8B-B14F-4D97-AF65-F5344CB8AC3E}">
        <p14:creationId xmlns:p14="http://schemas.microsoft.com/office/powerpoint/2010/main" val="120786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916832"/>
            <a:ext cx="4762872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install.packages</a:t>
            </a:r>
            <a:r>
              <a:rPr lang="en-US" altLang="ko-KR" sz="1800" dirty="0"/>
              <a:t>('lattice')</a:t>
            </a:r>
          </a:p>
          <a:p>
            <a:pPr marL="0" indent="0">
              <a:buNone/>
            </a:pPr>
            <a:r>
              <a:rPr lang="en-US" altLang="ko-KR" sz="1800" dirty="0"/>
              <a:t>library(lattice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5-1lattice-</a:t>
            </a:r>
            <a:r>
              <a:rPr lang="ko-KR" altLang="en-US" dirty="0" smtClean="0">
                <a:solidFill>
                  <a:srgbClr val="FF0000"/>
                </a:solidFill>
              </a:rPr>
              <a:t>직교형태의 </a:t>
            </a:r>
            <a:r>
              <a:rPr lang="ko-KR" altLang="en-US" dirty="0" err="1" smtClean="0">
                <a:solidFill>
                  <a:srgbClr val="FF0000"/>
                </a:solidFill>
              </a:rPr>
              <a:t>멀티패널툴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err="1" smtClean="0">
                <a:solidFill>
                  <a:srgbClr val="FF0000"/>
                </a:solidFill>
              </a:rPr>
              <a:t>다변량데이터의</a:t>
            </a:r>
            <a:r>
              <a:rPr lang="ko-KR" altLang="en-US" dirty="0" smtClean="0">
                <a:solidFill>
                  <a:srgbClr val="FF0000"/>
                </a:solidFill>
              </a:rPr>
              <a:t> 변수간 </a:t>
            </a:r>
            <a:r>
              <a:rPr lang="ko-KR" altLang="en-US" dirty="0" err="1" smtClean="0">
                <a:solidFill>
                  <a:srgbClr val="FF0000"/>
                </a:solidFill>
              </a:rPr>
              <a:t>관계혹은</a:t>
            </a:r>
            <a:r>
              <a:rPr lang="ko-KR" altLang="en-US" dirty="0" smtClean="0">
                <a:solidFill>
                  <a:srgbClr val="FF0000"/>
                </a:solidFill>
              </a:rPr>
              <a:t> 특징을 파악하는데 유용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123" y="263691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basic </a:t>
            </a:r>
            <a:r>
              <a:rPr lang="en-US" altLang="ko-KR" dirty="0" err="1"/>
              <a:t>xyplot</a:t>
            </a:r>
            <a:endParaRPr lang="en-US" altLang="ko-KR" dirty="0"/>
          </a:p>
          <a:p>
            <a:r>
              <a:rPr lang="en-US" altLang="ko-KR" dirty="0" err="1"/>
              <a:t>xyplot</a:t>
            </a:r>
            <a:r>
              <a:rPr lang="en-US" altLang="ko-KR" dirty="0"/>
              <a:t>(NOx ~ E , data = ethanol, main = "Single Panel by </a:t>
            </a:r>
            <a:r>
              <a:rPr lang="en-US" altLang="ko-KR" dirty="0" err="1"/>
              <a:t>xyplot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 multi panel graph</a:t>
            </a:r>
          </a:p>
          <a:p>
            <a:r>
              <a:rPr lang="en-US" altLang="ko-KR" dirty="0" err="1"/>
              <a:t>xyplot</a:t>
            </a:r>
            <a:r>
              <a:rPr lang="en-US" altLang="ko-KR" dirty="0"/>
              <a:t>(NOx ~ E | C , data = ethanol, main = "NOx ~ E | C ")</a:t>
            </a:r>
          </a:p>
          <a:p>
            <a:endParaRPr lang="en-US" altLang="ko-KR" dirty="0"/>
          </a:p>
          <a:p>
            <a:r>
              <a:rPr lang="en-US" altLang="ko-KR" dirty="0"/>
              <a:t># multi panel graph for subset</a:t>
            </a:r>
          </a:p>
          <a:p>
            <a:r>
              <a:rPr lang="en-US" altLang="ko-KR" dirty="0" err="1"/>
              <a:t>xyplot</a:t>
            </a:r>
            <a:r>
              <a:rPr lang="en-US" altLang="ko-KR" dirty="0"/>
              <a:t>(NOx ~ E | C , data = ethanol, subset = C &gt; 8,</a:t>
            </a:r>
          </a:p>
          <a:p>
            <a:r>
              <a:rPr lang="en-US" altLang="ko-KR" dirty="0"/>
              <a:t>       main = "NOx ~ E | C , data = ethanol, subset = C &gt; 8")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58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4766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subset of vector : delete the first element</a:t>
            </a:r>
          </a:p>
          <a:p>
            <a:r>
              <a:rPr lang="en-US" altLang="ko-KR" dirty="0" smtClean="0"/>
              <a:t>x[-1]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1372" y="16285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subset of vector : delete the 1st to the 3rd element</a:t>
            </a:r>
          </a:p>
          <a:p>
            <a:r>
              <a:rPr lang="en-US" altLang="ko-KR" dirty="0" smtClean="0"/>
              <a:t>x2&lt;-x[-c(1:3)]</a:t>
            </a:r>
          </a:p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9813" y="30689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sequence of 20 values </a:t>
            </a:r>
          </a:p>
          <a:p>
            <a:r>
              <a:rPr lang="en-US" altLang="ko-KR" dirty="0" smtClean="0"/>
              <a:t>y1&lt;-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(0,10, length=20)</a:t>
            </a:r>
          </a:p>
          <a:p>
            <a:r>
              <a:rPr lang="en-US" altLang="ko-KR" dirty="0" smtClean="0"/>
              <a:t># sequence of (1 to 10) by 0.5</a:t>
            </a:r>
          </a:p>
          <a:p>
            <a:r>
              <a:rPr lang="en-US" altLang="ko-KR" dirty="0" smtClean="0"/>
              <a:t>y2&lt;-</a:t>
            </a:r>
            <a:r>
              <a:rPr lang="en-US" altLang="ko-KR" dirty="0" err="1" smtClean="0"/>
              <a:t>seq</a:t>
            </a:r>
            <a:r>
              <a:rPr lang="en-US" altLang="ko-KR" dirty="0" smtClean="0"/>
              <a:t>(0,10, by=0.5)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5295" y="45811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ko-KR" dirty="0" smtClean="0"/>
              <a:t># using rep</a:t>
            </a:r>
          </a:p>
          <a:p>
            <a:r>
              <a:rPr lang="pl-PL" altLang="ko-KR" dirty="0" smtClean="0"/>
              <a:t>z1&lt;-rep(1:4, 2)</a:t>
            </a:r>
          </a:p>
          <a:p>
            <a:r>
              <a:rPr lang="pl-PL" altLang="ko-KR" dirty="0" smtClean="0"/>
              <a:t>z1</a:t>
            </a:r>
          </a:p>
          <a:p>
            <a:endParaRPr lang="pl-PL" altLang="ko-KR" dirty="0" smtClean="0"/>
          </a:p>
          <a:p>
            <a:r>
              <a:rPr lang="pl-PL" altLang="ko-KR" dirty="0" smtClean="0"/>
              <a:t>z2&lt;-rep(1:2,5)</a:t>
            </a:r>
          </a:p>
          <a:p>
            <a:r>
              <a:rPr lang="pl-PL" altLang="ko-KR" dirty="0" smtClean="0"/>
              <a:t>z2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1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83488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install.packages</a:t>
            </a:r>
            <a:r>
              <a:rPr lang="en-US" altLang="ko-KR" sz="1800" dirty="0"/>
              <a:t>('ggplot2')</a:t>
            </a:r>
          </a:p>
          <a:p>
            <a:pPr marL="0" indent="0">
              <a:buNone/>
            </a:pPr>
            <a:r>
              <a:rPr lang="en-US" altLang="ko-KR" sz="1800" dirty="0"/>
              <a:t>library(ggplot2)</a:t>
            </a:r>
            <a:endParaRPr lang="ko-KR" altLang="en-US" sz="18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5-2ggplot2-</a:t>
            </a:r>
            <a:r>
              <a:rPr lang="ko-KR" altLang="en-US" dirty="0" smtClean="0">
                <a:solidFill>
                  <a:srgbClr val="FF0000"/>
                </a:solidFill>
              </a:rPr>
              <a:t>그래픽 시스템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그래프 이상의 그림을 </a:t>
            </a:r>
            <a:r>
              <a:rPr lang="ko-KR" altLang="en-US" dirty="0" err="1" smtClean="0">
                <a:solidFill>
                  <a:srgbClr val="FF0000"/>
                </a:solidFill>
              </a:rPr>
              <a:t>그리고싶다면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2492896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car1$cyl&lt;-</a:t>
            </a:r>
            <a:r>
              <a:rPr lang="en-US" altLang="ko-KR" dirty="0" err="1"/>
              <a:t>as.factor</a:t>
            </a:r>
            <a:r>
              <a:rPr lang="en-US" altLang="ko-KR" dirty="0"/>
              <a:t>(car1$cyl)</a:t>
            </a:r>
          </a:p>
          <a:p>
            <a:endParaRPr lang="en-US" altLang="ko-KR" dirty="0"/>
          </a:p>
          <a:p>
            <a:r>
              <a:rPr lang="en-US" altLang="ko-KR" dirty="0"/>
              <a:t># Now, you can draw one of plot using </a:t>
            </a:r>
            <a:r>
              <a:rPr lang="en-US" altLang="ko-KR" dirty="0" err="1"/>
              <a:t>ggplot</a:t>
            </a:r>
            <a:endParaRPr lang="en-US" altLang="ko-KR" dirty="0"/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 = c(1, 1))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(car1,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wt</a:t>
            </a:r>
            <a:r>
              <a:rPr lang="en-US" altLang="ko-KR" dirty="0"/>
              <a:t>, y=</a:t>
            </a:r>
            <a:r>
              <a:rPr lang="en-US" altLang="ko-KR" dirty="0" err="1"/>
              <a:t>disp</a:t>
            </a:r>
            <a:r>
              <a:rPr lang="en-US" altLang="ko-KR" dirty="0"/>
              <a:t>, color=</a:t>
            </a:r>
            <a:r>
              <a:rPr lang="en-US" altLang="ko-KR" dirty="0" err="1"/>
              <a:t>cyl</a:t>
            </a:r>
            <a:r>
              <a:rPr lang="en-US" altLang="ko-KR" dirty="0"/>
              <a:t>, shape=</a:t>
            </a:r>
            <a:r>
              <a:rPr lang="en-US" altLang="ko-KR" dirty="0" err="1"/>
              <a:t>cyl</a:t>
            </a:r>
            <a:r>
              <a:rPr lang="en-US" altLang="ko-KR" dirty="0"/>
              <a:t>))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(size=3, alpha=0.6)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50851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https://rstudio.com/wp-content/uploads/2015/03/ggplot2-cheatsheet.pdf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48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2888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5-2ggplot2-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그래픽 시스템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/>
            </a:r>
            <a:br>
              <a:rPr lang="en-US" altLang="ko-KR" sz="3200" b="1" dirty="0" smtClean="0">
                <a:solidFill>
                  <a:srgbClr val="FF0000"/>
                </a:solidFill>
              </a:rPr>
            </a:br>
            <a:r>
              <a:rPr lang="ko-KR" altLang="en-US" sz="3200" b="1" dirty="0" smtClean="0">
                <a:solidFill>
                  <a:srgbClr val="FF0000"/>
                </a:solidFill>
              </a:rPr>
              <a:t>그래프 이상의 그림을 </a:t>
            </a:r>
            <a:r>
              <a:rPr lang="ko-KR" altLang="en-US" sz="3200" b="1" dirty="0" err="1" smtClean="0">
                <a:solidFill>
                  <a:srgbClr val="FF0000"/>
                </a:solidFill>
              </a:rPr>
              <a:t>그리고싶다면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679" y="12899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5-2-1 : </a:t>
            </a:r>
            <a:r>
              <a:rPr lang="en-US" altLang="ko-KR" dirty="0" err="1"/>
              <a:t>geom_bar</a:t>
            </a:r>
            <a:r>
              <a:rPr lang="en-US" altLang="ko-KR" dirty="0"/>
              <a:t> : </a:t>
            </a:r>
            <a:r>
              <a:rPr lang="en-US" altLang="ko-KR" dirty="0" err="1"/>
              <a:t>asethetic</a:t>
            </a:r>
            <a:r>
              <a:rPr lang="en-US" altLang="ko-KR" dirty="0"/>
              <a:t> mapping (4,6,8 </a:t>
            </a:r>
            <a:r>
              <a:rPr lang="en-US" altLang="ko-KR" dirty="0" err="1"/>
              <a:t>cyl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(car1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(factor(</a:t>
            </a:r>
            <a:r>
              <a:rPr lang="en-US" altLang="ko-KR" dirty="0" err="1"/>
              <a:t>cyl</a:t>
            </a:r>
            <a:r>
              <a:rPr lang="en-US" altLang="ko-KR" dirty="0"/>
              <a:t>), fill=factor(</a:t>
            </a:r>
            <a:r>
              <a:rPr lang="en-US" altLang="ko-KR" dirty="0" err="1"/>
              <a:t>cyl</a:t>
            </a:r>
            <a:r>
              <a:rPr lang="en-US" altLang="ko-KR" dirty="0"/>
              <a:t>)))+ </a:t>
            </a:r>
            <a:r>
              <a:rPr lang="en-US" altLang="ko-KR" dirty="0" err="1"/>
              <a:t>geom_bar</a:t>
            </a:r>
            <a:r>
              <a:rPr lang="en-US" altLang="ko-KR" dirty="0"/>
              <a:t>(width=.5)+ </a:t>
            </a:r>
            <a:r>
              <a:rPr lang="en-US" altLang="ko-KR" dirty="0" err="1"/>
              <a:t>facet_grid</a:t>
            </a:r>
            <a:r>
              <a:rPr lang="en-US" altLang="ko-KR" dirty="0"/>
              <a:t>(. ~ origin)</a:t>
            </a:r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63679" y="2518748"/>
            <a:ext cx="90608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by default includes 95% confidence </a:t>
            </a:r>
            <a:r>
              <a:rPr lang="en-US" altLang="ko-KR" dirty="0" smtClean="0"/>
              <a:t>region </a:t>
            </a:r>
            <a:r>
              <a:rPr lang="ko-KR" altLang="en-US" dirty="0" smtClean="0"/>
              <a:t>회귀선</a:t>
            </a:r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(car1,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wt</a:t>
            </a:r>
            <a:r>
              <a:rPr lang="en-US" altLang="ko-KR" dirty="0"/>
              <a:t>, y=mpg)) + </a:t>
            </a:r>
            <a:r>
              <a:rPr lang="en-US" altLang="ko-KR" dirty="0" err="1"/>
              <a:t>geom_point</a:t>
            </a:r>
            <a:r>
              <a:rPr lang="en-US" altLang="ko-KR" dirty="0"/>
              <a:t>(shape=1) + </a:t>
            </a:r>
            <a:r>
              <a:rPr lang="en-US" altLang="ko-KR" dirty="0" err="1" smtClean="0"/>
              <a:t>geom_smooth</a:t>
            </a:r>
            <a:r>
              <a:rPr lang="en-US" altLang="ko-KR" dirty="0" smtClean="0"/>
              <a:t>(method=lm</a:t>
            </a:r>
            <a:r>
              <a:rPr lang="en-US" altLang="ko-KR" dirty="0"/>
              <a:t>)  </a:t>
            </a:r>
          </a:p>
          <a:p>
            <a:endParaRPr lang="en-US" altLang="ko-KR" dirty="0"/>
          </a:p>
          <a:p>
            <a:r>
              <a:rPr lang="en-US" altLang="ko-KR" dirty="0"/>
              <a:t># excluding 95% confidence </a:t>
            </a:r>
            <a:r>
              <a:rPr lang="en-US" altLang="ko-KR" dirty="0" smtClean="0"/>
              <a:t>region  </a:t>
            </a:r>
            <a:r>
              <a:rPr lang="ko-KR" altLang="en-US" dirty="0" smtClean="0"/>
              <a:t>신뢰구간표시 </a:t>
            </a:r>
            <a:r>
              <a:rPr lang="ko-KR" altLang="en-US" dirty="0" err="1" smtClean="0"/>
              <a:t>안하고싶을떄</a:t>
            </a:r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(car1,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wt</a:t>
            </a:r>
            <a:r>
              <a:rPr lang="en-US" altLang="ko-KR" dirty="0"/>
              <a:t>, y=mpg))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(shape=1) +  </a:t>
            </a:r>
            <a:r>
              <a:rPr lang="en-US" altLang="ko-KR" dirty="0" err="1"/>
              <a:t>geom_smooth</a:t>
            </a:r>
            <a:r>
              <a:rPr lang="en-US" altLang="ko-KR" dirty="0"/>
              <a:t>(method=lm, </a:t>
            </a:r>
            <a:r>
              <a:rPr lang="en-US" altLang="ko-KR" dirty="0">
                <a:solidFill>
                  <a:srgbClr val="FF0000"/>
                </a:solidFill>
              </a:rPr>
              <a:t>se=FALSE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# step3: Add a loess smoothed fit curve with confidence region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geom_smooth</a:t>
            </a:r>
            <a:r>
              <a:rPr lang="en-US" altLang="ko-KR" dirty="0"/>
              <a:t>() use loess </a:t>
            </a:r>
            <a:r>
              <a:rPr lang="ko-KR" altLang="en-US" dirty="0" smtClean="0"/>
              <a:t>비선형회귀선</a:t>
            </a:r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(car1,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wt</a:t>
            </a:r>
            <a:r>
              <a:rPr lang="en-US" altLang="ko-KR" dirty="0"/>
              <a:t>, y=mpg)) + </a:t>
            </a:r>
            <a:r>
              <a:rPr lang="en-US" altLang="ko-KR" dirty="0" err="1"/>
              <a:t>geom_point</a:t>
            </a:r>
            <a:r>
              <a:rPr lang="en-US" altLang="ko-KR" dirty="0"/>
              <a:t>(shape=1) + </a:t>
            </a:r>
            <a:r>
              <a:rPr lang="en-US" altLang="ko-KR" dirty="0" err="1"/>
              <a:t>geom_smooth</a:t>
            </a:r>
            <a:r>
              <a:rPr lang="en-US" altLang="ko-KR" dirty="0"/>
              <a:t>(method="loess")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36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5-3 scatterplot3d,Heatmap</a:t>
            </a:r>
            <a:r>
              <a:rPr lang="ko-KR" altLang="en-US" b="1" dirty="0">
                <a:solidFill>
                  <a:srgbClr val="FF0000"/>
                </a:solidFill>
              </a:rPr>
              <a:t/>
            </a:r>
            <a:br>
              <a:rPr lang="ko-KR" altLang="en-US" b="1" dirty="0">
                <a:solidFill>
                  <a:srgbClr val="FF0000"/>
                </a:solidFill>
              </a:rPr>
            </a:b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699512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s3d &lt;- scatterplot3d(trees, type="h", highlight.3d=TRUE,</a:t>
            </a:r>
          </a:p>
          <a:p>
            <a:pPr marL="0" indent="0">
              <a:buNone/>
            </a:pPr>
            <a:r>
              <a:rPr lang="en-US" altLang="ko-KR" sz="1800" dirty="0"/>
              <a:t>          </a:t>
            </a:r>
            <a:r>
              <a:rPr lang="en-US" altLang="ko-KR" sz="1800" dirty="0" smtClean="0"/>
              <a:t>angle=55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scale.y</a:t>
            </a:r>
            <a:r>
              <a:rPr lang="en-US" altLang="ko-KR" sz="1800" dirty="0"/>
              <a:t>=0.7, </a:t>
            </a:r>
            <a:r>
              <a:rPr lang="en-US" altLang="ko-KR" sz="1800" dirty="0" err="1"/>
              <a:t>pch</a:t>
            </a:r>
            <a:r>
              <a:rPr lang="en-US" altLang="ko-KR" sz="1800" dirty="0"/>
              <a:t>=16, main="scatterplot3d - 5")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988840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my.lm</a:t>
            </a:r>
            <a:r>
              <a:rPr lang="en-US" altLang="ko-KR" dirty="0"/>
              <a:t> &lt;- lm(Volume ~ Girth + Height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회귀면추가</a:t>
            </a:r>
            <a:endParaRPr lang="en-US" altLang="ko-KR" dirty="0"/>
          </a:p>
          <a:p>
            <a:r>
              <a:rPr lang="en-US" altLang="ko-KR" dirty="0"/>
              <a:t>s3d$plane3d(</a:t>
            </a:r>
            <a:r>
              <a:rPr lang="en-US" altLang="ko-KR" dirty="0" err="1"/>
              <a:t>my.lm</a:t>
            </a:r>
            <a:r>
              <a:rPr lang="en-US" altLang="ko-KR" dirty="0"/>
              <a:t>, </a:t>
            </a:r>
            <a:r>
              <a:rPr lang="en-US" altLang="ko-KR" dirty="0" err="1"/>
              <a:t>lty.box</a:t>
            </a:r>
            <a:r>
              <a:rPr lang="en-US" altLang="ko-KR" dirty="0"/>
              <a:t> = "solid")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795369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히트맵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통계치를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구한후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크기에 비례하여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그라데이션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색상으로 표현한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시각화기법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Matrix(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행렬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형태로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집어넣어야함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414908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 1))</a:t>
            </a:r>
          </a:p>
          <a:p>
            <a:r>
              <a:rPr lang="en-US" altLang="ko-KR" dirty="0" err="1"/>
              <a:t>cor.x</a:t>
            </a:r>
            <a:r>
              <a:rPr lang="en-US" altLang="ko-KR" dirty="0"/>
              <a:t>&lt;-</a:t>
            </a:r>
            <a:r>
              <a:rPr lang="en-US" altLang="ko-KR" dirty="0" err="1"/>
              <a:t>cor</a:t>
            </a:r>
            <a:r>
              <a:rPr lang="en-US" altLang="ko-KR" dirty="0"/>
              <a:t>(car[,1:6])</a:t>
            </a:r>
          </a:p>
          <a:p>
            <a:r>
              <a:rPr lang="en-US" altLang="ko-KR" dirty="0" err="1"/>
              <a:t>heatmap</a:t>
            </a:r>
            <a:r>
              <a:rPr lang="en-US" altLang="ko-KR" dirty="0"/>
              <a:t>(</a:t>
            </a:r>
            <a:r>
              <a:rPr lang="en-US" altLang="ko-KR" dirty="0" err="1"/>
              <a:t>cor.x</a:t>
            </a:r>
            <a:r>
              <a:rPr lang="en-US" altLang="ko-KR" dirty="0"/>
              <a:t>, </a:t>
            </a:r>
            <a:r>
              <a:rPr lang="en-US" altLang="ko-KR" dirty="0" err="1"/>
              <a:t>symm</a:t>
            </a:r>
            <a:r>
              <a:rPr lang="en-US" altLang="ko-KR" dirty="0"/>
              <a:t>=TRUE)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3700" y="5081433"/>
            <a:ext cx="7056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x  &lt;- </a:t>
            </a:r>
            <a:r>
              <a:rPr lang="en-US" altLang="ko-KR" dirty="0" err="1"/>
              <a:t>as.matrix</a:t>
            </a:r>
            <a:r>
              <a:rPr lang="en-US" altLang="ko-KR" dirty="0"/>
              <a:t>(</a:t>
            </a:r>
            <a:r>
              <a:rPr lang="en-US" altLang="ko-KR" dirty="0" err="1"/>
              <a:t>USArrests</a:t>
            </a:r>
            <a:r>
              <a:rPr lang="en-US" altLang="ko-KR" dirty="0"/>
              <a:t>[, -3])</a:t>
            </a:r>
          </a:p>
          <a:p>
            <a:r>
              <a:rPr lang="en-US" altLang="ko-KR" dirty="0"/>
              <a:t>result &lt;- </a:t>
            </a:r>
            <a:r>
              <a:rPr lang="en-US" altLang="ko-KR" dirty="0" err="1"/>
              <a:t>heatmap</a:t>
            </a:r>
            <a:r>
              <a:rPr lang="en-US" altLang="ko-KR" dirty="0"/>
              <a:t>(x, scale="column", </a:t>
            </a:r>
            <a:r>
              <a:rPr lang="en-US" altLang="ko-KR" dirty="0" err="1"/>
              <a:t>Colv</a:t>
            </a:r>
            <a:r>
              <a:rPr lang="en-US" altLang="ko-KR" dirty="0"/>
              <a:t>=NA, </a:t>
            </a:r>
            <a:r>
              <a:rPr lang="en-US" altLang="ko-KR" dirty="0" err="1"/>
              <a:t>cexCol</a:t>
            </a:r>
            <a:r>
              <a:rPr lang="en-US" altLang="ko-KR" dirty="0"/>
              <a:t>=1,</a:t>
            </a:r>
          </a:p>
          <a:p>
            <a:r>
              <a:rPr lang="en-US" altLang="ko-KR" dirty="0"/>
              <a:t>                  main="Violent Crime Rates by US State (1973)")</a:t>
            </a:r>
          </a:p>
        </p:txBody>
      </p:sp>
    </p:spTree>
    <p:extLst>
      <p:ext uri="{BB962C8B-B14F-4D97-AF65-F5344CB8AC3E}">
        <p14:creationId xmlns:p14="http://schemas.microsoft.com/office/powerpoint/2010/main" val="184627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5-4 </a:t>
            </a:r>
            <a:r>
              <a:rPr lang="ko-KR" altLang="en-US" b="1" dirty="0" smtClean="0">
                <a:solidFill>
                  <a:srgbClr val="FF0000"/>
                </a:solidFill>
              </a:rPr>
              <a:t>공간지도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1547831"/>
            <a:ext cx="61206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install.packages</a:t>
            </a:r>
            <a:r>
              <a:rPr lang="en-US" altLang="ko-KR" dirty="0"/>
              <a:t>("maps</a:t>
            </a:r>
            <a:r>
              <a:rPr lang="en-US" altLang="ko-KR" dirty="0" smtClean="0"/>
              <a:t>") </a:t>
            </a:r>
            <a:r>
              <a:rPr lang="ko-KR" altLang="en-US" dirty="0" smtClean="0"/>
              <a:t>세계의 지도 데이터베이스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mapdata</a:t>
            </a:r>
            <a:r>
              <a:rPr lang="en-US" altLang="ko-KR" dirty="0" smtClean="0"/>
              <a:t>") maps</a:t>
            </a:r>
            <a:r>
              <a:rPr lang="ko-KR" altLang="en-US" dirty="0" smtClean="0"/>
              <a:t>보다 정교한 지도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install.packages</a:t>
            </a:r>
            <a:r>
              <a:rPr lang="en-US" altLang="ko-KR" dirty="0"/>
              <a:t>("</a:t>
            </a:r>
            <a:r>
              <a:rPr lang="en-US" altLang="ko-KR" dirty="0" err="1"/>
              <a:t>mapproj</a:t>
            </a:r>
            <a:r>
              <a:rPr lang="en-US" altLang="ko-KR" dirty="0" smtClean="0"/>
              <a:t>") </a:t>
            </a:r>
            <a:r>
              <a:rPr lang="ko-KR" altLang="en-US" dirty="0" smtClean="0"/>
              <a:t>위도와 경도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85992" y="3284984"/>
            <a:ext cx="6839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Korea using map package</a:t>
            </a:r>
          </a:p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 = c(1, 2), mar=c(2,2,2,2))</a:t>
            </a:r>
          </a:p>
          <a:p>
            <a:r>
              <a:rPr lang="en-US" altLang="ko-KR" dirty="0"/>
              <a:t>map(database = 'world', region = c('South Korea', 'North Korea'))</a:t>
            </a:r>
          </a:p>
          <a:p>
            <a:r>
              <a:rPr lang="en-US" altLang="ko-KR" dirty="0"/>
              <a:t>title("Korea : maps packages")</a:t>
            </a:r>
          </a:p>
          <a:p>
            <a:endParaRPr lang="en-US" altLang="ko-KR" dirty="0"/>
          </a:p>
          <a:p>
            <a:r>
              <a:rPr lang="en-US" altLang="ko-KR" dirty="0"/>
              <a:t># Korea using </a:t>
            </a:r>
            <a:r>
              <a:rPr lang="en-US" altLang="ko-KR" dirty="0" err="1"/>
              <a:t>mapdata</a:t>
            </a:r>
            <a:r>
              <a:rPr lang="en-US" altLang="ko-KR" dirty="0"/>
              <a:t> package</a:t>
            </a:r>
          </a:p>
          <a:p>
            <a:r>
              <a:rPr lang="en-US" altLang="ko-KR" dirty="0"/>
              <a:t>map(database = '</a:t>
            </a:r>
            <a:r>
              <a:rPr lang="en-US" altLang="ko-KR" dirty="0" err="1"/>
              <a:t>worldHires</a:t>
            </a:r>
            <a:r>
              <a:rPr lang="en-US" altLang="ko-KR" dirty="0"/>
              <a:t>', region = c('South Korea', 'North Korea'))</a:t>
            </a:r>
          </a:p>
          <a:p>
            <a:r>
              <a:rPr lang="en-US" altLang="ko-KR" dirty="0"/>
              <a:t>title("Korea : </a:t>
            </a:r>
            <a:r>
              <a:rPr lang="en-US" altLang="ko-KR" dirty="0" err="1"/>
              <a:t>mapdata</a:t>
            </a:r>
            <a:r>
              <a:rPr lang="en-US" altLang="ko-KR" dirty="0"/>
              <a:t> packages")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83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289679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 = c(1, 1), mar=c(2,2,2,2))</a:t>
            </a:r>
          </a:p>
          <a:p>
            <a:r>
              <a:rPr lang="en-US" altLang="ko-KR" dirty="0"/>
              <a:t>map('</a:t>
            </a:r>
            <a:r>
              <a:rPr lang="en-US" altLang="ko-KR" dirty="0" err="1"/>
              <a:t>worldHires</a:t>
            </a:r>
            <a:r>
              <a:rPr lang="en-US" altLang="ko-KR" dirty="0"/>
              <a:t>', region=c('South Korea', 'North Korea', 'Japan', 'China'))</a:t>
            </a:r>
          </a:p>
          <a:p>
            <a:r>
              <a:rPr lang="en-US" altLang="ko-KR" dirty="0"/>
              <a:t>map('</a:t>
            </a:r>
            <a:r>
              <a:rPr lang="en-US" altLang="ko-KR" dirty="0" err="1"/>
              <a:t>worldHires</a:t>
            </a:r>
            <a:r>
              <a:rPr lang="en-US" altLang="ko-KR" dirty="0"/>
              <a:t>', region=c('South Korea'), col = 'blue', add = TRUE, fill = TRUE)</a:t>
            </a:r>
          </a:p>
          <a:p>
            <a:r>
              <a:rPr lang="en-US" altLang="ko-KR" dirty="0"/>
              <a:t>map('</a:t>
            </a:r>
            <a:r>
              <a:rPr lang="en-US" altLang="ko-KR" dirty="0" err="1"/>
              <a:t>worldHires</a:t>
            </a:r>
            <a:r>
              <a:rPr lang="en-US" altLang="ko-KR" dirty="0"/>
              <a:t>', region=c('North Korea'), col = 'coral', add = TRUE, fill = TRUE)</a:t>
            </a:r>
          </a:p>
          <a:p>
            <a:r>
              <a:rPr lang="en-US" altLang="ko-KR" dirty="0"/>
              <a:t>map('</a:t>
            </a:r>
            <a:r>
              <a:rPr lang="en-US" altLang="ko-KR" dirty="0" err="1"/>
              <a:t>worldHires</a:t>
            </a:r>
            <a:r>
              <a:rPr lang="en-US" altLang="ko-KR" dirty="0"/>
              <a:t>', region=c('Japan'), col = '</a:t>
            </a:r>
            <a:r>
              <a:rPr lang="en-US" altLang="ko-KR" dirty="0" err="1"/>
              <a:t>grey',add</a:t>
            </a:r>
            <a:r>
              <a:rPr lang="en-US" altLang="ko-KR" dirty="0"/>
              <a:t> = TRUE, fill = TRUE)</a:t>
            </a:r>
          </a:p>
          <a:p>
            <a:r>
              <a:rPr lang="en-US" altLang="ko-KR" dirty="0"/>
              <a:t>map('</a:t>
            </a:r>
            <a:r>
              <a:rPr lang="en-US" altLang="ko-KR" dirty="0" err="1"/>
              <a:t>worldHires</a:t>
            </a:r>
            <a:r>
              <a:rPr lang="en-US" altLang="ko-KR" dirty="0"/>
              <a:t>', region=c('China'), col = '</a:t>
            </a:r>
            <a:r>
              <a:rPr lang="en-US" altLang="ko-KR" dirty="0" err="1"/>
              <a:t>yellow',add</a:t>
            </a:r>
            <a:r>
              <a:rPr lang="en-US" altLang="ko-KR" dirty="0"/>
              <a:t> = TRUE, fill = TRUE)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7182" y="3068960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map('</a:t>
            </a:r>
            <a:r>
              <a:rPr lang="en-US" altLang="ko-KR" dirty="0" err="1"/>
              <a:t>worldHires</a:t>
            </a:r>
            <a:r>
              <a:rPr lang="en-US" altLang="ko-KR" dirty="0"/>
              <a:t>', </a:t>
            </a:r>
            <a:r>
              <a:rPr lang="en-US" altLang="ko-KR" dirty="0" err="1"/>
              <a:t>proj</a:t>
            </a:r>
            <a:r>
              <a:rPr lang="en-US" altLang="ko-KR" dirty="0"/>
              <a:t> = '</a:t>
            </a:r>
            <a:r>
              <a:rPr lang="en-US" altLang="ko-KR" dirty="0" err="1"/>
              <a:t>azequalarea</a:t>
            </a:r>
            <a:r>
              <a:rPr lang="en-US" altLang="ko-KR" dirty="0"/>
              <a:t>', orient = c(37.24223, 131.8643, 0))</a:t>
            </a:r>
          </a:p>
          <a:p>
            <a:r>
              <a:rPr lang="en-US" altLang="ko-KR" dirty="0" err="1"/>
              <a:t>map.grid</a:t>
            </a:r>
            <a:r>
              <a:rPr lang="en-US" altLang="ko-KR" dirty="0"/>
              <a:t>(col = 2)</a:t>
            </a:r>
          </a:p>
          <a:p>
            <a:r>
              <a:rPr lang="en-US" altLang="ko-KR" dirty="0"/>
              <a:t>points(</a:t>
            </a:r>
            <a:r>
              <a:rPr lang="en-US" altLang="ko-KR" dirty="0" err="1"/>
              <a:t>mapproject</a:t>
            </a:r>
            <a:r>
              <a:rPr lang="en-US" altLang="ko-KR" dirty="0"/>
              <a:t>(list(y = 37.24223, x = 131.8643)), col = "blue", </a:t>
            </a:r>
            <a:r>
              <a:rPr lang="en-US" altLang="ko-KR" dirty="0" err="1"/>
              <a:t>pch</a:t>
            </a:r>
            <a:r>
              <a:rPr lang="en-US" altLang="ko-KR" dirty="0"/>
              <a:t> = "x", </a:t>
            </a:r>
            <a:r>
              <a:rPr lang="en-US" altLang="ko-KR" dirty="0" err="1"/>
              <a:t>cex</a:t>
            </a:r>
            <a:r>
              <a:rPr lang="en-US" altLang="ko-KR" dirty="0"/>
              <a:t> = 2)</a:t>
            </a:r>
          </a:p>
          <a:p>
            <a:r>
              <a:rPr lang="en-US" altLang="ko-KR" dirty="0"/>
              <a:t>title("</a:t>
            </a:r>
            <a:r>
              <a:rPr lang="ko-KR" altLang="en-US" dirty="0"/>
              <a:t>독도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83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6-1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데이터다루기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practice data</a:t>
            </a:r>
          </a:p>
          <a:p>
            <a:r>
              <a:rPr lang="en-US" altLang="ko-KR" dirty="0"/>
              <a:t>dat1&lt;-read.csv(file="data1.csv")</a:t>
            </a:r>
          </a:p>
          <a:p>
            <a:r>
              <a:rPr lang="en-US" altLang="ko-KR" dirty="0"/>
              <a:t>dat2&lt;-read.csv(file="data2.csv")</a:t>
            </a:r>
          </a:p>
          <a:p>
            <a:endParaRPr lang="en-US" altLang="ko-KR" dirty="0"/>
          </a:p>
          <a:p>
            <a:r>
              <a:rPr lang="en-US" altLang="ko-KR" dirty="0"/>
              <a:t># data </a:t>
            </a:r>
            <a:r>
              <a:rPr lang="en-US" altLang="ko-KR" dirty="0" smtClean="0"/>
              <a:t>merging </a:t>
            </a:r>
            <a:r>
              <a:rPr lang="ko-KR" altLang="en-US" dirty="0" smtClean="0">
                <a:solidFill>
                  <a:srgbClr val="FF0000"/>
                </a:solidFill>
              </a:rPr>
              <a:t>데이터 결합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dat12&lt;-merge(dat1, dat2, by="ID")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573016"/>
            <a:ext cx="6264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ko-KR" dirty="0"/>
              <a:t># data </a:t>
            </a:r>
            <a:r>
              <a:rPr lang="nl-NL" altLang="ko-KR" dirty="0" smtClean="0"/>
              <a:t>sorting </a:t>
            </a:r>
            <a:r>
              <a:rPr lang="ko-KR" altLang="en-US" dirty="0" smtClean="0">
                <a:solidFill>
                  <a:srgbClr val="FF0000"/>
                </a:solidFill>
              </a:rPr>
              <a:t>데이터 정렬</a:t>
            </a:r>
            <a:endParaRPr lang="nl-NL" altLang="ko-KR" dirty="0">
              <a:solidFill>
                <a:srgbClr val="FF0000"/>
              </a:solidFill>
            </a:endParaRPr>
          </a:p>
          <a:p>
            <a:r>
              <a:rPr lang="nl-NL" altLang="ko-KR" dirty="0"/>
              <a:t>dats1&lt;-dat12[order(dat12$age),]</a:t>
            </a:r>
          </a:p>
          <a:p>
            <a:r>
              <a:rPr lang="nl-NL" altLang="ko-KR" dirty="0"/>
              <a:t>dats1</a:t>
            </a:r>
          </a:p>
          <a:p>
            <a:r>
              <a:rPr lang="nl-NL" altLang="ko-KR" dirty="0"/>
              <a:t>dats2&lt;-dat12[order(dat12$gender, dat12$age), ]</a:t>
            </a:r>
          </a:p>
          <a:p>
            <a:r>
              <a:rPr lang="nl-NL" altLang="ko-KR" dirty="0"/>
              <a:t>dats2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5229200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data subset (selecting data</a:t>
            </a:r>
            <a:r>
              <a:rPr lang="en-US" altLang="ko-KR" dirty="0" smtClean="0"/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데이터 추출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#</a:t>
            </a:r>
            <a:r>
              <a:rPr lang="en-US" altLang="ko-KR" dirty="0" err="1"/>
              <a:t>newdat</a:t>
            </a:r>
            <a:r>
              <a:rPr lang="en-US" altLang="ko-KR" dirty="0"/>
              <a:t>&lt;-dat12[which(dat12$gender=="F" &amp; dat12$age&gt;15),]</a:t>
            </a:r>
          </a:p>
          <a:p>
            <a:r>
              <a:rPr lang="en-US" altLang="ko-KR" dirty="0" err="1"/>
              <a:t>newdat</a:t>
            </a:r>
            <a:r>
              <a:rPr lang="en-US" altLang="ko-KR" dirty="0"/>
              <a:t>&lt;-subset(dat12, dat12$gender=="F" &amp; dat12$age&gt;15)</a:t>
            </a:r>
          </a:p>
          <a:p>
            <a:r>
              <a:rPr lang="en-US" altLang="ko-KR" dirty="0" err="1"/>
              <a:t>newdat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altLang="ko-KR" dirty="0"/>
              <a:t># excluding </a:t>
            </a:r>
            <a:r>
              <a:rPr lang="nl-NL" altLang="ko-KR" dirty="0" smtClean="0"/>
              <a:t>variables </a:t>
            </a:r>
            <a:r>
              <a:rPr lang="ko-KR" altLang="en-US" dirty="0" smtClean="0">
                <a:solidFill>
                  <a:srgbClr val="FF0000"/>
                </a:solidFill>
              </a:rPr>
              <a:t>데이터 제거</a:t>
            </a:r>
            <a:endParaRPr lang="nl-NL" altLang="ko-KR" dirty="0">
              <a:solidFill>
                <a:srgbClr val="FF0000"/>
              </a:solidFill>
            </a:endParaRPr>
          </a:p>
          <a:p>
            <a:r>
              <a:rPr lang="nl-NL" altLang="ko-KR" dirty="0"/>
              <a:t>exdat&lt;-dat12[!names(dat12) %in% c("age","gender")]</a:t>
            </a:r>
          </a:p>
          <a:p>
            <a:r>
              <a:rPr lang="nl-NL" altLang="ko-KR" dirty="0"/>
              <a:t>exdat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83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비교검정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t.test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772816"/>
            <a:ext cx="8748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to test whether or not mean of G3 is same </a:t>
            </a:r>
            <a:r>
              <a:rPr lang="en-US" altLang="ko-KR" dirty="0" smtClean="0"/>
              <a:t>between </a:t>
            </a:r>
            <a:r>
              <a:rPr lang="en-US" altLang="ko-KR" dirty="0"/>
              <a:t>Urban and Rural </a:t>
            </a:r>
            <a:r>
              <a:rPr lang="ko-KR" altLang="en-US" dirty="0"/>
              <a:t>양측검정</a:t>
            </a:r>
            <a:endParaRPr lang="en-US" altLang="ko-KR" dirty="0"/>
          </a:p>
          <a:p>
            <a:r>
              <a:rPr lang="en-US" altLang="ko-KR" dirty="0" err="1"/>
              <a:t>t.test</a:t>
            </a:r>
            <a:r>
              <a:rPr lang="en-US" altLang="ko-KR" dirty="0"/>
              <a:t>(G3~address, data=stud)</a:t>
            </a:r>
          </a:p>
          <a:p>
            <a:r>
              <a:rPr lang="en-US" altLang="ko-KR" dirty="0"/>
              <a:t>boxplot(G3~address, </a:t>
            </a:r>
            <a:r>
              <a:rPr lang="en-US" altLang="ko-KR" dirty="0" err="1"/>
              <a:t>boxwex</a:t>
            </a:r>
            <a:r>
              <a:rPr lang="en-US" altLang="ko-KR" dirty="0"/>
              <a:t> = 0.5, col = c("yellow", "coral"))</a:t>
            </a:r>
          </a:p>
          <a:p>
            <a:endParaRPr lang="en-US" altLang="ko-KR" dirty="0"/>
          </a:p>
          <a:p>
            <a:r>
              <a:rPr lang="en-US" altLang="ko-KR" dirty="0"/>
              <a:t># alternative H : mu(Rural)&lt; mu(Urban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단측검정</a:t>
            </a:r>
            <a:endParaRPr lang="en-US" altLang="ko-KR" dirty="0"/>
          </a:p>
          <a:p>
            <a:r>
              <a:rPr lang="en-US" altLang="ko-KR" dirty="0" err="1"/>
              <a:t>t.test</a:t>
            </a:r>
            <a:r>
              <a:rPr lang="en-US" altLang="ko-KR" dirty="0"/>
              <a:t>(G3~address, data=stud, alternative = c("less"))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8887" y="3927158"/>
            <a:ext cx="7731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P-value</a:t>
            </a:r>
            <a:r>
              <a:rPr lang="ko-KR" altLang="en-US" dirty="0" smtClean="0"/>
              <a:t>의 유의수준</a:t>
            </a:r>
            <a:r>
              <a:rPr lang="en-US" altLang="ko-KR" dirty="0" smtClean="0"/>
              <a:t>=0.05</a:t>
            </a:r>
          </a:p>
          <a:p>
            <a:r>
              <a:rPr lang="en-US" altLang="ko-KR" dirty="0" smtClean="0"/>
              <a:t>0.05</a:t>
            </a:r>
            <a:r>
              <a:rPr lang="ko-KR" altLang="en-US" dirty="0" smtClean="0"/>
              <a:t>보다 크면 검정통계량의 값이 </a:t>
            </a:r>
            <a:r>
              <a:rPr lang="ko-KR" altLang="en-US" dirty="0" err="1" smtClean="0"/>
              <a:t>기각역에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있지않다</a:t>
            </a:r>
            <a:r>
              <a:rPr lang="en-US" altLang="ko-KR" dirty="0" smtClean="0"/>
              <a:t>=</a:t>
            </a:r>
            <a:r>
              <a:rPr lang="ko-KR" altLang="en-US" dirty="0" smtClean="0"/>
              <a:t>유의한 </a:t>
            </a:r>
            <a:r>
              <a:rPr lang="ko-KR" altLang="en-US" dirty="0" err="1" smtClean="0"/>
              <a:t>영향이없다</a:t>
            </a:r>
            <a:endParaRPr lang="en-US" altLang="ko-KR" dirty="0" smtClean="0"/>
          </a:p>
          <a:p>
            <a:r>
              <a:rPr lang="en-US" altLang="ko-KR" dirty="0" smtClean="0"/>
              <a:t>0.05</a:t>
            </a:r>
            <a:r>
              <a:rPr lang="ko-KR" altLang="en-US" dirty="0" smtClean="0"/>
              <a:t>보다 작으면 유의한 영향이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5003" y="4856308"/>
            <a:ext cx="6952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신뢰구간사이에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이있다는것은</a:t>
            </a:r>
            <a:r>
              <a:rPr lang="ko-KR" altLang="en-US" dirty="0" smtClean="0"/>
              <a:t> 변수끼리 차이가 </a:t>
            </a:r>
            <a:r>
              <a:rPr lang="ko-KR" altLang="en-US" dirty="0" err="1" smtClean="0"/>
              <a:t>없다는것을</a:t>
            </a:r>
            <a:r>
              <a:rPr lang="ko-KR" altLang="en-US" dirty="0" smtClean="0"/>
              <a:t> 의미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153" y="5445224"/>
            <a:ext cx="5872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wilcox.test</a:t>
            </a:r>
            <a:r>
              <a:rPr lang="en-US" altLang="ko-KR" dirty="0"/>
              <a:t>(G3~address</a:t>
            </a:r>
            <a:r>
              <a:rPr lang="en-US" altLang="ko-KR" dirty="0" smtClean="0"/>
              <a:t>)—</a:t>
            </a:r>
            <a:r>
              <a:rPr lang="ko-KR" altLang="en-US" dirty="0" err="1" smtClean="0"/>
              <a:t>비모수적</a:t>
            </a:r>
            <a:r>
              <a:rPr lang="ko-KR" altLang="en-US" dirty="0" smtClean="0"/>
              <a:t> 비교검정</a:t>
            </a:r>
            <a:endParaRPr lang="en-US" altLang="ko-KR" dirty="0"/>
          </a:p>
          <a:p>
            <a:r>
              <a:rPr lang="ko-KR" altLang="en-US" dirty="0" smtClean="0"/>
              <a:t>보통 </a:t>
            </a:r>
            <a:r>
              <a:rPr lang="ko-KR" altLang="en-US" dirty="0" err="1" smtClean="0"/>
              <a:t>타겟변수가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등간척도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통증정도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만족도</a:t>
            </a:r>
            <a:r>
              <a:rPr lang="en-US" altLang="ko-KR" dirty="0" smtClean="0"/>
              <a:t>…)</a:t>
            </a:r>
            <a:r>
              <a:rPr lang="ko-KR" altLang="en-US" dirty="0" err="1" smtClean="0"/>
              <a:t>일떄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83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53265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보통 </a:t>
            </a:r>
            <a:r>
              <a:rPr lang="ko-KR" altLang="en-US" dirty="0" err="1" smtClean="0"/>
              <a:t>전후과정을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비교검정할때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비교검정</a:t>
            </a:r>
            <a:r>
              <a:rPr lang="en-US" altLang="ko-KR" dirty="0" smtClean="0"/>
              <a:t>(paired </a:t>
            </a:r>
            <a:r>
              <a:rPr lang="en-US" altLang="ko-KR" dirty="0" err="1" smtClean="0"/>
              <a:t>t.test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2348880"/>
            <a:ext cx="6048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t.test</a:t>
            </a:r>
            <a:r>
              <a:rPr lang="en-US" altLang="ko-KR" dirty="0"/>
              <a:t>(</a:t>
            </a:r>
            <a:r>
              <a:rPr lang="en-US" altLang="ko-KR" dirty="0" err="1"/>
              <a:t>bp_pre</a:t>
            </a:r>
            <a:r>
              <a:rPr lang="en-US" altLang="ko-KR" dirty="0"/>
              <a:t>, </a:t>
            </a:r>
            <a:r>
              <a:rPr lang="en-US" altLang="ko-KR" sz="2000" dirty="0" err="1"/>
              <a:t>bp_post</a:t>
            </a:r>
            <a:r>
              <a:rPr lang="en-US" altLang="ko-KR" dirty="0"/>
              <a:t>, </a:t>
            </a:r>
            <a:r>
              <a:rPr lang="en-US" altLang="ko-KR" dirty="0" smtClean="0"/>
              <a:t>mu=0</a:t>
            </a:r>
            <a:r>
              <a:rPr lang="ko-KR" altLang="en-US" dirty="0" err="1" smtClean="0"/>
              <a:t>귀무가설</a:t>
            </a:r>
            <a:r>
              <a:rPr lang="en-US" altLang="ko-KR" dirty="0" smtClean="0"/>
              <a:t>,  </a:t>
            </a:r>
            <a:r>
              <a:rPr lang="en-US" altLang="ko-KR" dirty="0"/>
              <a:t>paired=T)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3085590"/>
            <a:ext cx="72939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P-value</a:t>
            </a:r>
            <a:r>
              <a:rPr lang="ko-KR" altLang="en-US" sz="2000" dirty="0" smtClean="0"/>
              <a:t>값이 유의수준</a:t>
            </a:r>
            <a:r>
              <a:rPr lang="en-US" altLang="ko-KR" sz="2000" dirty="0" smtClean="0"/>
              <a:t>0.05</a:t>
            </a:r>
            <a:r>
              <a:rPr lang="ko-KR" altLang="en-US" sz="2000" dirty="0" smtClean="0"/>
              <a:t>와 차이가 많을수록 </a:t>
            </a:r>
            <a:r>
              <a:rPr lang="ko-KR" altLang="en-US" sz="2000" dirty="0" err="1" smtClean="0"/>
              <a:t>귀무가설</a:t>
            </a:r>
            <a:r>
              <a:rPr lang="ko-KR" altLang="en-US" sz="2000" dirty="0" smtClean="0"/>
              <a:t> 기각</a:t>
            </a:r>
            <a:endParaRPr lang="en-US" altLang="ko-KR" sz="2000" dirty="0" smtClean="0"/>
          </a:p>
          <a:p>
            <a:r>
              <a:rPr lang="en-US" altLang="ko-KR" sz="2000" dirty="0" smtClean="0"/>
              <a:t>=&gt;</a:t>
            </a:r>
            <a:r>
              <a:rPr lang="ko-KR" altLang="en-US" sz="2000" dirty="0" smtClean="0"/>
              <a:t>투약전과 투약후의 혈압에 유의한 차이가 있다고 </a:t>
            </a:r>
            <a:r>
              <a:rPr lang="ko-KR" altLang="en-US" sz="2000" dirty="0" err="1" smtClean="0"/>
              <a:t>볼수있다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8226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분산분석</a:t>
            </a:r>
            <a:r>
              <a:rPr lang="en-US" altLang="ko-KR" dirty="0" smtClean="0"/>
              <a:t>ANOVA-</a:t>
            </a:r>
            <a:r>
              <a:rPr lang="ko-KR" altLang="en-US" sz="3100" dirty="0" smtClean="0"/>
              <a:t>전체분산을 분할하여 </a:t>
            </a:r>
            <a:r>
              <a:rPr lang="ko-KR" altLang="en-US" sz="3100" dirty="0" err="1" smtClean="0"/>
              <a:t>어떤요인의</a:t>
            </a:r>
            <a:r>
              <a:rPr lang="ko-KR" altLang="en-US" sz="3100" dirty="0" smtClean="0"/>
              <a:t> 영향이 유의한지 </a:t>
            </a:r>
            <a:r>
              <a:rPr lang="ko-KR" altLang="en-US" sz="3100" dirty="0" err="1" smtClean="0"/>
              <a:t>검정하는방법</a:t>
            </a:r>
            <a:endParaRPr lang="ko-KR" altLang="en-US" sz="3100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772816"/>
            <a:ext cx="4928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a1 &lt;- </a:t>
            </a:r>
            <a:r>
              <a:rPr lang="en-US" altLang="ko-KR" sz="2000" dirty="0" err="1"/>
              <a:t>aov</a:t>
            </a:r>
            <a:r>
              <a:rPr lang="en-US" altLang="ko-KR" sz="2000" dirty="0"/>
              <a:t>(G3~address)</a:t>
            </a:r>
          </a:p>
          <a:p>
            <a:r>
              <a:rPr lang="en-US" altLang="ko-KR" sz="2000" dirty="0"/>
              <a:t>summary(a1)</a:t>
            </a:r>
            <a:endParaRPr lang="ko-KR" altLang="en-US" sz="2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9512" y="279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이원분산분석</a:t>
            </a:r>
            <a:r>
              <a:rPr lang="en-US" altLang="ko-KR" dirty="0" smtClean="0"/>
              <a:t>-factor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두개</a:t>
            </a:r>
            <a:endParaRPr lang="ko-KR" altLang="en-US" sz="31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168287"/>
            <a:ext cx="64106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two-way ANOVA, </a:t>
            </a:r>
          </a:p>
          <a:p>
            <a:r>
              <a:rPr lang="en-US" altLang="ko-KR" dirty="0"/>
              <a:t>a6 &lt;- </a:t>
            </a:r>
            <a:r>
              <a:rPr lang="en-US" altLang="ko-KR" dirty="0" err="1"/>
              <a:t>aov</a:t>
            </a:r>
            <a:r>
              <a:rPr lang="en-US" altLang="ko-KR" dirty="0"/>
              <a:t>(value ~ drug + age)</a:t>
            </a:r>
          </a:p>
          <a:p>
            <a:r>
              <a:rPr lang="en-US" altLang="ko-KR" dirty="0"/>
              <a:t>summary(a6)</a:t>
            </a:r>
          </a:p>
          <a:p>
            <a:endParaRPr lang="en-US" altLang="ko-KR" dirty="0"/>
          </a:p>
          <a:p>
            <a:r>
              <a:rPr lang="en-US" altLang="ko-KR" dirty="0"/>
              <a:t># two-way ANOVA with interaction</a:t>
            </a:r>
          </a:p>
          <a:p>
            <a:r>
              <a:rPr lang="en-US" altLang="ko-KR" dirty="0"/>
              <a:t>a7 &lt;- </a:t>
            </a:r>
            <a:r>
              <a:rPr lang="en-US" altLang="ko-KR" dirty="0" err="1"/>
              <a:t>aov</a:t>
            </a:r>
            <a:r>
              <a:rPr lang="en-US" altLang="ko-KR" dirty="0"/>
              <a:t>(value ~ drug + age+ drug*age)</a:t>
            </a:r>
          </a:p>
          <a:p>
            <a:r>
              <a:rPr lang="en-US" altLang="ko-KR" dirty="0"/>
              <a:t>summary(a7)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45101" y="40770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상호작용그래프</a:t>
            </a:r>
            <a:endParaRPr lang="en-US" altLang="ko-KR" dirty="0" smtClean="0"/>
          </a:p>
          <a:p>
            <a:r>
              <a:rPr lang="en-US" altLang="ko-KR" dirty="0" err="1" smtClean="0"/>
              <a:t>interaction.plot</a:t>
            </a:r>
            <a:r>
              <a:rPr lang="en-US" altLang="ko-KR" dirty="0" smtClean="0"/>
              <a:t>(drug[x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], age[y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], </a:t>
            </a:r>
            <a:r>
              <a:rPr lang="en-US" altLang="ko-KR" dirty="0"/>
              <a:t>value)</a:t>
            </a:r>
          </a:p>
          <a:p>
            <a:r>
              <a:rPr lang="en-US" altLang="ko-KR" dirty="0" err="1"/>
              <a:t>interaction.plot</a:t>
            </a:r>
            <a:r>
              <a:rPr lang="en-US" altLang="ko-KR" dirty="0"/>
              <a:t>(age, drug, value)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60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상관분석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상관계수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079954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#correlation</a:t>
            </a:r>
          </a:p>
          <a:p>
            <a:r>
              <a:rPr lang="en-US" altLang="ko-KR" sz="2400" dirty="0" err="1"/>
              <a:t>cor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wt</a:t>
            </a:r>
            <a:r>
              <a:rPr lang="en-US" altLang="ko-KR" sz="2400" dirty="0"/>
              <a:t>, mpg)</a:t>
            </a:r>
          </a:p>
          <a:p>
            <a:r>
              <a:rPr lang="en-US" altLang="ko-KR" sz="2400" dirty="0" err="1"/>
              <a:t>cor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disp</a:t>
            </a:r>
            <a:r>
              <a:rPr lang="en-US" altLang="ko-KR" sz="2400" dirty="0"/>
              <a:t>, mpg)</a:t>
            </a:r>
          </a:p>
          <a:p>
            <a:r>
              <a:rPr lang="en-US" altLang="ko-KR" sz="2400" dirty="0" err="1"/>
              <a:t>cor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accler</a:t>
            </a:r>
            <a:r>
              <a:rPr lang="en-US" altLang="ko-KR" sz="2400" dirty="0"/>
              <a:t>, mpg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상관계수는 절대값</a:t>
            </a:r>
            <a:r>
              <a:rPr lang="en-US" altLang="ko-KR" sz="2400" dirty="0" smtClean="0"/>
              <a:t>0-1</a:t>
            </a:r>
            <a:r>
              <a:rPr lang="ko-KR" altLang="en-US" sz="2400" dirty="0" err="1" smtClean="0"/>
              <a:t>사이의값</a:t>
            </a:r>
            <a:r>
              <a:rPr lang="en-US" altLang="ko-KR" sz="2400" dirty="0" smtClean="0"/>
              <a:t>!</a:t>
            </a:r>
          </a:p>
          <a:p>
            <a:r>
              <a:rPr lang="ko-KR" altLang="en-US" sz="2400" dirty="0" smtClean="0"/>
              <a:t>절대값이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에 가까울수록 </a:t>
            </a:r>
            <a:r>
              <a:rPr lang="ko-KR" altLang="en-US" sz="2400" dirty="0" err="1" smtClean="0"/>
              <a:t>상관관계가없다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절대값이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에 </a:t>
            </a:r>
            <a:r>
              <a:rPr lang="ko-KR" altLang="en-US" sz="2400" dirty="0"/>
              <a:t>가까울수록 </a:t>
            </a:r>
            <a:r>
              <a:rPr lang="ko-KR" altLang="en-US" sz="2400" dirty="0" smtClean="0"/>
              <a:t>강한 </a:t>
            </a:r>
            <a:r>
              <a:rPr lang="ko-KR" altLang="en-US" sz="2400" dirty="0" err="1" smtClean="0"/>
              <a:t>상관관계가있다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10129"/>
            <a:ext cx="4572000" cy="24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4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046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altLang="ko-KR" dirty="0" smtClean="0"/>
              <a:t>c1&lt;-c(2,4,6,8,10)</a:t>
            </a:r>
          </a:p>
          <a:p>
            <a:r>
              <a:rPr lang="de-DE" altLang="ko-KR" dirty="0" smtClean="0"/>
              <a:t>c2&lt;-cbind(x, c1)</a:t>
            </a:r>
          </a:p>
          <a:p>
            <a:r>
              <a:rPr lang="de-DE" altLang="ko-KR" dirty="0" smtClean="0"/>
              <a:t>c2</a:t>
            </a:r>
          </a:p>
          <a:p>
            <a:endParaRPr lang="de-DE" altLang="ko-KR" dirty="0" smtClean="0"/>
          </a:p>
          <a:p>
            <a:r>
              <a:rPr lang="de-DE" altLang="ko-KR" dirty="0" smtClean="0"/>
              <a:t>c3&lt;-rbind(x,c1)</a:t>
            </a:r>
          </a:p>
          <a:p>
            <a:r>
              <a:rPr lang="de-DE" altLang="ko-KR" dirty="0" smtClean="0"/>
              <a:t>c3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4208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two row matrix with 1 to 10</a:t>
            </a:r>
          </a:p>
          <a:p>
            <a:r>
              <a:rPr lang="en-US" altLang="ko-KR" dirty="0" smtClean="0"/>
              <a:t>m1&lt;-matrix(1:10,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=2)</a:t>
            </a:r>
          </a:p>
          <a:p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23309" y="36450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three columns matrix with 1:6 </a:t>
            </a:r>
          </a:p>
          <a:p>
            <a:r>
              <a:rPr lang="en-US" altLang="ko-KR" dirty="0" smtClean="0"/>
              <a:t>m2&lt;-matrix(1:6, </a:t>
            </a:r>
            <a:r>
              <a:rPr lang="en-US" altLang="ko-KR" dirty="0" err="1" smtClean="0"/>
              <a:t>ncol</a:t>
            </a:r>
            <a:r>
              <a:rPr lang="en-US" altLang="ko-KR" dirty="0" smtClean="0"/>
              <a:t>=3)</a:t>
            </a:r>
          </a:p>
          <a:p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49411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matrix filled by rows, </a:t>
            </a:r>
            <a:r>
              <a:rPr lang="en-US" altLang="ko-KR" dirty="0" err="1" smtClean="0"/>
              <a:t>defalut</a:t>
            </a:r>
            <a:r>
              <a:rPr lang="en-US" altLang="ko-KR" dirty="0" smtClean="0"/>
              <a:t>: filled by </a:t>
            </a:r>
            <a:r>
              <a:rPr lang="en-US" altLang="ko-KR" dirty="0" err="1" smtClean="0"/>
              <a:t>cloumns</a:t>
            </a:r>
            <a:endParaRPr lang="en-US" altLang="ko-KR" dirty="0" smtClean="0"/>
          </a:p>
          <a:p>
            <a:r>
              <a:rPr lang="en-US" altLang="ko-KR" dirty="0" smtClean="0"/>
              <a:t>m3&lt;-matrix(1:6, 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=2, </a:t>
            </a:r>
            <a:r>
              <a:rPr lang="en-US" altLang="ko-KR" dirty="0" err="1" smtClean="0"/>
              <a:t>byrow</a:t>
            </a:r>
            <a:r>
              <a:rPr lang="en-US" altLang="ko-KR" dirty="0" smtClean="0"/>
              <a:t>=T)</a:t>
            </a:r>
          </a:p>
          <a:p>
            <a:r>
              <a:rPr lang="en-US" altLang="ko-KR" dirty="0" smtClean="0"/>
              <a:t>m3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457852"/>
            <a:ext cx="241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dirty="0" smtClean="0"/>
              <a:t>3  5  7  9</a:t>
            </a:r>
          </a:p>
          <a:p>
            <a:r>
              <a:rPr lang="en-US" altLang="ko-KR" dirty="0" smtClean="0"/>
              <a:t>2   4  6  8  10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83348" y="3645024"/>
            <a:ext cx="241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dirty="0" smtClean="0"/>
              <a:t>3  5</a:t>
            </a:r>
          </a:p>
          <a:p>
            <a:r>
              <a:rPr lang="en-US" altLang="ko-KR" dirty="0" smtClean="0"/>
              <a:t>2   4   6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05654" y="5217401"/>
            <a:ext cx="241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dirty="0"/>
              <a:t>2</a:t>
            </a:r>
            <a:r>
              <a:rPr lang="en-US" altLang="ko-KR" dirty="0" smtClean="0"/>
              <a:t>  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   5   6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585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결정계</a:t>
            </a:r>
            <a:r>
              <a:rPr lang="ko-KR" altLang="en-US" dirty="0"/>
              <a:t>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8" y="1772816"/>
            <a:ext cx="7776864" cy="358152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43608" y="5592526"/>
            <a:ext cx="606576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Multiple R-squared: 0.709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Lucida Console" pitchFamily="49" charset="0"/>
                <a:ea typeface="굴림" pitchFamily="50" charset="-127"/>
                <a:cs typeface="굴림" pitchFamily="50" charset="-127"/>
              </a:rPr>
              <a:t>=</a:t>
            </a:r>
            <a:r>
              <a:rPr kumimoji="1" lang="ko-KR" altLang="en-US" sz="2400" dirty="0" smtClean="0">
                <a:solidFill>
                  <a:srgbClr val="000000"/>
                </a:solidFill>
                <a:latin typeface="Lucida Console" pitchFamily="49" charset="0"/>
                <a:ea typeface="굴림" pitchFamily="50" charset="-127"/>
                <a:cs typeface="굴림" pitchFamily="50" charset="-127"/>
              </a:rPr>
              <a:t>결정계수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itchFamily="49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값으로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y</a:t>
            </a:r>
            <a:r>
              <a:rPr kumimoji="1" lang="ko-KR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값을</a:t>
            </a:r>
            <a:r>
              <a:rPr kumimoji="1" lang="ko-KR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2400" dirty="0" err="1" smtClean="0">
                <a:solidFill>
                  <a:srgbClr val="000000"/>
                </a:solidFill>
                <a:latin typeface="Lucida Console" pitchFamily="49" charset="0"/>
                <a:ea typeface="굴림" pitchFamily="50" charset="-127"/>
                <a:cs typeface="굴림" pitchFamily="50" charset="-127"/>
              </a:rPr>
              <a:t>몇프로나예측가능한지</a:t>
            </a:r>
            <a:r>
              <a:rPr kumimoji="1" lang="en-US" altLang="ko-KR" sz="2400" dirty="0" smtClean="0">
                <a:solidFill>
                  <a:srgbClr val="000000"/>
                </a:solidFill>
                <a:latin typeface="Lucida Console" pitchFamily="49" charset="0"/>
                <a:ea typeface="굴림" pitchFamily="50" charset="-127"/>
                <a:cs typeface="굴림" pitchFamily="50" charset="-127"/>
              </a:rPr>
              <a:t>.</a:t>
            </a:r>
            <a:endParaRPr kumimoji="1" lang="ko-KR" altLang="ko-KR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83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회귀분석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  <a:r>
              <a:rPr lang="ko-KR" altLang="en-US" dirty="0" smtClean="0"/>
              <a:t>예측과 추정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단순회귀분석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하나의독립변수로</a:t>
            </a:r>
            <a:r>
              <a:rPr lang="ko-KR" altLang="en-US" dirty="0" smtClean="0"/>
              <a:t> 종속변수를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87321"/>
            <a:ext cx="7056784" cy="32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66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예측모형만드는</a:t>
            </a:r>
            <a:r>
              <a:rPr lang="ko-KR" altLang="en-US" dirty="0" smtClean="0"/>
              <a:t>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09" y="1700808"/>
            <a:ext cx="951313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7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766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gender&lt;-c(0,1)</a:t>
            </a:r>
          </a:p>
          <a:p>
            <a:r>
              <a:rPr lang="en-US" altLang="ko-KR" dirty="0" smtClean="0"/>
              <a:t>names(gender)&lt;-c("female", "male")</a:t>
            </a:r>
          </a:p>
          <a:p>
            <a:r>
              <a:rPr lang="en-US" altLang="ko-KR" dirty="0" smtClean="0"/>
              <a:t>gender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length(gender)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27687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size&lt;-c("S", "M","L","XL")</a:t>
            </a:r>
          </a:p>
          <a:p>
            <a:r>
              <a:rPr lang="en-US" altLang="ko-KR" dirty="0" smtClean="0"/>
              <a:t># define size as a factor (categorical variable)</a:t>
            </a:r>
            <a:r>
              <a:rPr lang="ko-KR" altLang="en-US" dirty="0" smtClean="0"/>
              <a:t>범주형 변수</a:t>
            </a:r>
            <a:endParaRPr lang="en-US" altLang="ko-KR" dirty="0" smtClean="0"/>
          </a:p>
          <a:p>
            <a:r>
              <a:rPr lang="en-US" altLang="ko-KR" dirty="0" err="1" smtClean="0"/>
              <a:t>size_factor</a:t>
            </a:r>
            <a:r>
              <a:rPr lang="en-US" altLang="ko-KR" dirty="0" smtClean="0"/>
              <a:t>&lt;-factor(size)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size_factor</a:t>
            </a:r>
            <a:endParaRPr lang="en-US" altLang="ko-KR" dirty="0" smtClean="0"/>
          </a:p>
          <a:p>
            <a:r>
              <a:rPr lang="en-US" altLang="ko-KR" dirty="0" err="1" smtClean="0"/>
              <a:t>is.factor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size_factor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size_factor3 &lt;- factor(size, ordered = TRUE, </a:t>
            </a:r>
          </a:p>
          <a:p>
            <a:r>
              <a:rPr lang="en-US" altLang="ko-KR" dirty="0" smtClean="0"/>
              <a:t> levels = c("S", "M","L","XL")) </a:t>
            </a:r>
          </a:p>
          <a:p>
            <a:r>
              <a:rPr lang="en-US" altLang="ko-KR" dirty="0" smtClean="0"/>
              <a:t>size_factor3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3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6926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square&lt;-function(x){</a:t>
            </a:r>
          </a:p>
          <a:p>
            <a:r>
              <a:rPr lang="en-US" altLang="ko-KR" dirty="0"/>
              <a:t>   return(x*x)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square(9)</a:t>
            </a:r>
          </a:p>
          <a:p>
            <a:r>
              <a:rPr lang="en-US" altLang="ko-KR" dirty="0"/>
              <a:t>square(1:3)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3727" y="26369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dif</a:t>
            </a:r>
            <a:r>
              <a:rPr lang="en-US" altLang="ko-KR" dirty="0"/>
              <a:t>&lt;-function(</a:t>
            </a:r>
            <a:r>
              <a:rPr lang="en-US" altLang="ko-KR" dirty="0" err="1"/>
              <a:t>x,y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return(x-y)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dif</a:t>
            </a:r>
            <a:r>
              <a:rPr lang="en-US" altLang="ko-KR" dirty="0"/>
              <a:t>(20,10)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7584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rootdif</a:t>
            </a:r>
            <a:r>
              <a:rPr lang="en-US" altLang="ko-KR" dirty="0"/>
              <a:t>&lt;-function(</a:t>
            </a:r>
            <a:r>
              <a:rPr lang="en-US" altLang="ko-KR" dirty="0" err="1"/>
              <a:t>x,y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return(</a:t>
            </a:r>
            <a:r>
              <a:rPr lang="en-US" altLang="ko-KR" dirty="0" err="1"/>
              <a:t>sqrt</a:t>
            </a:r>
            <a:r>
              <a:rPr lang="en-US" altLang="ko-KR" dirty="0"/>
              <a:t>(x-y))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rootdif</a:t>
            </a:r>
            <a:r>
              <a:rPr lang="en-US" altLang="ko-KR" dirty="0"/>
              <a:t>(20,10)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5805264"/>
            <a:ext cx="402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round(5.14846, 2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소수점두번째까지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41886" y="143136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1:10)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</a:t>
            </a:r>
            <a:r>
              <a:rPr lang="en-US" altLang="ko-KR" dirty="0"/>
              <a:t>&lt;-i+1</a:t>
            </a:r>
          </a:p>
          <a:p>
            <a:r>
              <a:rPr lang="en-US" altLang="ko-KR" dirty="0"/>
              <a:t>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if (</a:t>
            </a:r>
            <a:r>
              <a:rPr lang="en-US" altLang="ko-KR" dirty="0" err="1"/>
              <a:t>i</a:t>
            </a:r>
            <a:r>
              <a:rPr lang="en-US" altLang="ko-KR" dirty="0"/>
              <a:t>&gt;5){</a:t>
            </a:r>
          </a:p>
          <a:p>
            <a:r>
              <a:rPr lang="en-US" altLang="ko-KR" dirty="0"/>
              <a:t>    # stop loop after </a:t>
            </a:r>
            <a:r>
              <a:rPr lang="en-US" altLang="ko-KR" dirty="0" err="1"/>
              <a:t>i</a:t>
            </a:r>
            <a:r>
              <a:rPr lang="en-US" altLang="ko-KR" dirty="0"/>
              <a:t>&gt;5</a:t>
            </a:r>
          </a:p>
          <a:p>
            <a:r>
              <a:rPr lang="en-US" altLang="ko-KR" dirty="0"/>
              <a:t>    break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 smtClean="0"/>
              <a:t>}</a:t>
            </a:r>
            <a:r>
              <a:rPr lang="es-ES" altLang="ko-KR" dirty="0"/>
              <a:t> </a:t>
            </a:r>
            <a:endParaRPr lang="es-ES" altLang="ko-KR" dirty="0" smtClean="0"/>
          </a:p>
          <a:p>
            <a:endParaRPr lang="es-ES" altLang="ko-KR" dirty="0"/>
          </a:p>
          <a:p>
            <a:endParaRPr lang="es-ES" altLang="ko-KR" dirty="0" smtClean="0"/>
          </a:p>
          <a:p>
            <a:r>
              <a:rPr lang="es-ES" altLang="ko-KR" dirty="0" smtClean="0"/>
              <a:t>y=0</a:t>
            </a:r>
            <a:endParaRPr lang="es-ES" altLang="ko-KR" dirty="0"/>
          </a:p>
          <a:p>
            <a:r>
              <a:rPr lang="es-ES" altLang="ko-KR" dirty="0"/>
              <a:t>while(y &lt;5){ print( y&lt;-y+1) 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1166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2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-4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1166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3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-1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6206" y="1196752"/>
            <a:ext cx="5785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setwd</a:t>
            </a:r>
            <a:r>
              <a:rPr lang="en-US" altLang="ko-KR" dirty="0"/>
              <a:t>("C:/Users/</a:t>
            </a:r>
            <a:r>
              <a:rPr lang="en-US" altLang="ko-KR" dirty="0" err="1"/>
              <a:t>doyeo</a:t>
            </a:r>
            <a:r>
              <a:rPr lang="en-US" altLang="ko-KR" dirty="0"/>
              <a:t>/OneDrive/Desktop/RRR")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7728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brain&lt;-read.csv("brain2210.csv")</a:t>
            </a:r>
          </a:p>
          <a:p>
            <a:r>
              <a:rPr lang="en-US" altLang="ko-KR" dirty="0"/>
              <a:t>head(brain)</a:t>
            </a:r>
          </a:p>
          <a:p>
            <a:r>
              <a:rPr lang="en-US" altLang="ko-KR" dirty="0"/>
              <a:t>dim(brain)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29249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car&lt;-</a:t>
            </a:r>
            <a:r>
              <a:rPr lang="en-US" altLang="ko-KR" dirty="0" err="1"/>
              <a:t>read.table</a:t>
            </a:r>
            <a:r>
              <a:rPr lang="en-US" altLang="ko-KR" dirty="0"/>
              <a:t>(file="autompg.txt", </a:t>
            </a:r>
            <a:r>
              <a:rPr lang="en-US" altLang="ko-KR" dirty="0" err="1"/>
              <a:t>na</a:t>
            </a:r>
            <a:r>
              <a:rPr lang="en-US" altLang="ko-KR" dirty="0"/>
              <a:t>=" ", header=TRUE)</a:t>
            </a:r>
          </a:p>
          <a:p>
            <a:r>
              <a:rPr lang="en-US" altLang="ko-KR" dirty="0"/>
              <a:t>head(car)</a:t>
            </a:r>
          </a:p>
          <a:p>
            <a:r>
              <a:rPr lang="en-US" altLang="ko-KR" dirty="0"/>
              <a:t>dim(car)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0184" y="412527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to get frequency of male and female (brain data)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brain$sex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using the command 'attach'</a:t>
            </a:r>
          </a:p>
          <a:p>
            <a:r>
              <a:rPr lang="en-US" altLang="ko-KR" dirty="0"/>
              <a:t>attach(brain)</a:t>
            </a:r>
          </a:p>
          <a:p>
            <a:endParaRPr lang="en-US" altLang="ko-KR" dirty="0"/>
          </a:p>
          <a:p>
            <a:r>
              <a:rPr lang="en-US" altLang="ko-KR" dirty="0"/>
              <a:t># get frequency of male and female</a:t>
            </a:r>
          </a:p>
          <a:p>
            <a:r>
              <a:rPr lang="en-US" altLang="ko-KR" dirty="0"/>
              <a:t>table(sex)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77289" y="156608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export csv file - write out to csv file </a:t>
            </a:r>
          </a:p>
          <a:p>
            <a:r>
              <a:rPr lang="en-US" altLang="ko-KR" dirty="0" err="1"/>
              <a:t>write.table</a:t>
            </a:r>
            <a:r>
              <a:rPr lang="en-US" altLang="ko-KR" dirty="0"/>
              <a:t>(</a:t>
            </a:r>
            <a:r>
              <a:rPr lang="en-US" altLang="ko-KR" dirty="0" err="1"/>
              <a:t>brainf,file</a:t>
            </a:r>
            <a:r>
              <a:rPr lang="en-US" altLang="ko-KR" dirty="0"/>
              <a:t>="brainf.csv", </a:t>
            </a:r>
            <a:r>
              <a:rPr lang="en-US" altLang="ko-KR" dirty="0" err="1"/>
              <a:t>row.names</a:t>
            </a:r>
            <a:r>
              <a:rPr lang="en-US" altLang="ko-KR" dirty="0"/>
              <a:t> = FALSE, </a:t>
            </a:r>
            <a:r>
              <a:rPr lang="en-US" altLang="ko-KR" dirty="0" err="1"/>
              <a:t>sep</a:t>
            </a:r>
            <a:r>
              <a:rPr lang="en-US" altLang="ko-KR" dirty="0"/>
              <a:t>=",", </a:t>
            </a:r>
            <a:r>
              <a:rPr lang="en-US" altLang="ko-KR" dirty="0" err="1"/>
              <a:t>na</a:t>
            </a:r>
            <a:r>
              <a:rPr lang="en-US" altLang="ko-KR" dirty="0"/>
              <a:t>=" ")</a:t>
            </a:r>
          </a:p>
          <a:p>
            <a:endParaRPr lang="en-US" altLang="ko-KR" dirty="0"/>
          </a:p>
          <a:p>
            <a:r>
              <a:rPr lang="en-US" altLang="ko-KR" dirty="0"/>
              <a:t>write.csv(</a:t>
            </a:r>
            <a:r>
              <a:rPr lang="en-US" altLang="ko-KR" dirty="0" err="1"/>
              <a:t>brainf,file</a:t>
            </a:r>
            <a:r>
              <a:rPr lang="en-US" altLang="ko-KR" dirty="0"/>
              <a:t>="brainf.csv", </a:t>
            </a:r>
            <a:r>
              <a:rPr lang="en-US" altLang="ko-KR" dirty="0" err="1"/>
              <a:t>row.names</a:t>
            </a:r>
            <a:r>
              <a:rPr lang="en-US" altLang="ko-KR" dirty="0"/>
              <a:t> = FALSE)</a:t>
            </a:r>
          </a:p>
          <a:p>
            <a:endParaRPr lang="en-US" altLang="ko-KR" dirty="0"/>
          </a:p>
          <a:p>
            <a:r>
              <a:rPr lang="en-US" altLang="ko-KR" dirty="0"/>
              <a:t># export txt file </a:t>
            </a:r>
          </a:p>
          <a:p>
            <a:r>
              <a:rPr lang="en-US" altLang="ko-KR" dirty="0" err="1"/>
              <a:t>write.table</a:t>
            </a:r>
            <a:r>
              <a:rPr lang="en-US" altLang="ko-KR" dirty="0"/>
              <a:t>(</a:t>
            </a:r>
            <a:r>
              <a:rPr lang="en-US" altLang="ko-KR" dirty="0" err="1"/>
              <a:t>brainm</a:t>
            </a:r>
            <a:r>
              <a:rPr lang="en-US" altLang="ko-KR" dirty="0"/>
              <a:t>, file="brainm.txt", </a:t>
            </a:r>
            <a:r>
              <a:rPr lang="en-US" altLang="ko-KR" dirty="0" err="1"/>
              <a:t>row.names</a:t>
            </a:r>
            <a:r>
              <a:rPr lang="en-US" altLang="ko-KR" dirty="0"/>
              <a:t> = FALSE,  </a:t>
            </a:r>
            <a:r>
              <a:rPr lang="en-US" altLang="ko-KR" dirty="0" err="1"/>
              <a:t>na</a:t>
            </a:r>
            <a:r>
              <a:rPr lang="en-US" altLang="ko-KR" dirty="0"/>
              <a:t>=" 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73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1166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3-2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052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brainf</a:t>
            </a:r>
            <a:r>
              <a:rPr lang="en-US" altLang="ko-KR" dirty="0"/>
              <a:t>&lt;-subset(brain, sex=='f') </a:t>
            </a:r>
          </a:p>
          <a:p>
            <a:r>
              <a:rPr lang="en-US" altLang="ko-KR" dirty="0"/>
              <a:t>mean(</a:t>
            </a:r>
            <a:r>
              <a:rPr lang="en-US" altLang="ko-KR" dirty="0" err="1"/>
              <a:t>brainf$wt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sd</a:t>
            </a:r>
            <a:r>
              <a:rPr lang="en-US" altLang="ko-KR" dirty="0"/>
              <a:t>(</a:t>
            </a:r>
            <a:r>
              <a:rPr lang="en-US" altLang="ko-KR" dirty="0" err="1"/>
              <a:t>brainf$wt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6064" y="21328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brainm</a:t>
            </a:r>
            <a:r>
              <a:rPr lang="en-US" altLang="ko-KR" dirty="0"/>
              <a:t>&lt;-subset(brain, sex=='m') </a:t>
            </a:r>
          </a:p>
          <a:p>
            <a:r>
              <a:rPr lang="en-US" altLang="ko-KR" dirty="0"/>
              <a:t>mean(</a:t>
            </a:r>
            <a:r>
              <a:rPr lang="en-US" altLang="ko-KR" dirty="0" err="1"/>
              <a:t>brainm$wt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sd</a:t>
            </a:r>
            <a:r>
              <a:rPr lang="en-US" altLang="ko-KR" dirty="0"/>
              <a:t>(</a:t>
            </a:r>
            <a:r>
              <a:rPr lang="en-US" altLang="ko-KR" dirty="0" err="1"/>
              <a:t>brainm$wt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263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'</a:t>
            </a:r>
            <a:r>
              <a:rPr lang="en-US" altLang="ko-KR" dirty="0" err="1"/>
              <a:t>aggregate'for</a:t>
            </a:r>
            <a:r>
              <a:rPr lang="en-US" altLang="ko-KR" dirty="0"/>
              <a:t> statistics by group</a:t>
            </a:r>
          </a:p>
          <a:p>
            <a:r>
              <a:rPr lang="en-US" altLang="ko-KR" dirty="0"/>
              <a:t>aggregate(</a:t>
            </a:r>
            <a:r>
              <a:rPr lang="en-US" altLang="ko-KR" dirty="0" err="1"/>
              <a:t>wt~sex</a:t>
            </a:r>
            <a:r>
              <a:rPr lang="en-US" altLang="ko-KR" dirty="0"/>
              <a:t>, data=brain, FUN=mean)</a:t>
            </a:r>
          </a:p>
          <a:p>
            <a:r>
              <a:rPr lang="en-US" altLang="ko-KR" dirty="0"/>
              <a:t>aggregate(</a:t>
            </a:r>
            <a:r>
              <a:rPr lang="en-US" altLang="ko-KR" dirty="0" err="1"/>
              <a:t>wt~sex</a:t>
            </a:r>
            <a:r>
              <a:rPr lang="en-US" altLang="ko-KR" dirty="0"/>
              <a:t>, data=brain, FUN=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1166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3-2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340768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=c(2,2))</a:t>
            </a:r>
          </a:p>
          <a:p>
            <a:r>
              <a:rPr lang="en-US" altLang="ko-KR" dirty="0" err="1"/>
              <a:t>brainf</a:t>
            </a:r>
            <a:r>
              <a:rPr lang="en-US" altLang="ko-KR" dirty="0"/>
              <a:t>&lt;-subset(</a:t>
            </a:r>
            <a:r>
              <a:rPr lang="en-US" altLang="ko-KR" dirty="0" err="1"/>
              <a:t>brain,brain$sex</a:t>
            </a:r>
            <a:r>
              <a:rPr lang="en-US" altLang="ko-KR" dirty="0"/>
              <a:t>=='f') 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brainf$wt</a:t>
            </a:r>
            <a:r>
              <a:rPr lang="en-US" altLang="ko-KR" dirty="0"/>
              <a:t>, breaks = 12,col = "green",</a:t>
            </a:r>
            <a:r>
              <a:rPr lang="en-US" altLang="ko-KR" dirty="0" err="1"/>
              <a:t>cex</a:t>
            </a:r>
            <a:r>
              <a:rPr lang="en-US" altLang="ko-KR" dirty="0"/>
              <a:t>=0.7, main="Histogram (Female)" ,</a:t>
            </a:r>
            <a:r>
              <a:rPr lang="en-US" altLang="ko-KR" dirty="0" err="1"/>
              <a:t>xlab</a:t>
            </a:r>
            <a:r>
              <a:rPr lang="en-US" altLang="ko-KR" dirty="0"/>
              <a:t>="brain weight")</a:t>
            </a:r>
          </a:p>
          <a:p>
            <a:endParaRPr lang="en-US" altLang="ko-KR" dirty="0"/>
          </a:p>
          <a:p>
            <a:r>
              <a:rPr lang="en-US" altLang="ko-KR" dirty="0"/>
              <a:t># subset with male</a:t>
            </a:r>
          </a:p>
          <a:p>
            <a:r>
              <a:rPr lang="en-US" altLang="ko-KR" dirty="0" err="1"/>
              <a:t>brainm</a:t>
            </a:r>
            <a:r>
              <a:rPr lang="en-US" altLang="ko-KR" dirty="0"/>
              <a:t>&lt;-subset(</a:t>
            </a:r>
            <a:r>
              <a:rPr lang="en-US" altLang="ko-KR" dirty="0" err="1"/>
              <a:t>brain,brain$sex</a:t>
            </a:r>
            <a:r>
              <a:rPr lang="en-US" altLang="ko-KR" dirty="0"/>
              <a:t>=='m') 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brainm$wt</a:t>
            </a:r>
            <a:r>
              <a:rPr lang="en-US" altLang="ko-KR" dirty="0"/>
              <a:t>, breaks = 12,col = "orange", main="Histogram with (Male)" ,  </a:t>
            </a:r>
            <a:r>
              <a:rPr lang="en-US" altLang="ko-KR" dirty="0" err="1"/>
              <a:t>xlab</a:t>
            </a:r>
            <a:r>
              <a:rPr lang="en-US" altLang="ko-KR" dirty="0"/>
              <a:t>="brain weight")</a:t>
            </a:r>
          </a:p>
          <a:p>
            <a:endParaRPr lang="en-US" altLang="ko-KR" dirty="0"/>
          </a:p>
          <a:p>
            <a:r>
              <a:rPr lang="en-US" altLang="ko-KR" dirty="0"/>
              <a:t># histogram with same scale</a:t>
            </a:r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brainf$wt</a:t>
            </a:r>
            <a:r>
              <a:rPr lang="en-US" altLang="ko-KR" dirty="0"/>
              <a:t>, breaks = 12,col = "green",</a:t>
            </a:r>
            <a:r>
              <a:rPr lang="en-US" altLang="ko-KR" dirty="0" err="1"/>
              <a:t>cex</a:t>
            </a:r>
            <a:r>
              <a:rPr lang="en-US" altLang="ko-KR" dirty="0"/>
              <a:t>=0.7, main="Histogram with Normal Curve (Female)" , </a:t>
            </a:r>
            <a:r>
              <a:rPr lang="en-US" altLang="ko-KR" dirty="0" err="1">
                <a:solidFill>
                  <a:srgbClr val="FF0000"/>
                </a:solidFill>
              </a:rPr>
              <a:t>xlim</a:t>
            </a:r>
            <a:r>
              <a:rPr lang="en-US" altLang="ko-KR" dirty="0">
                <a:solidFill>
                  <a:srgbClr val="FF0000"/>
                </a:solidFill>
              </a:rPr>
              <a:t>=c(900,1700),</a:t>
            </a:r>
            <a:r>
              <a:rPr lang="en-US" altLang="ko-KR" dirty="0" err="1">
                <a:solidFill>
                  <a:srgbClr val="FF0000"/>
                </a:solidFill>
              </a:rPr>
              <a:t>ylim</a:t>
            </a:r>
            <a:r>
              <a:rPr lang="en-US" altLang="ko-KR" dirty="0">
                <a:solidFill>
                  <a:srgbClr val="FF0000"/>
                </a:solidFill>
              </a:rPr>
              <a:t>=c(0,25), </a:t>
            </a:r>
            <a:r>
              <a:rPr lang="en-US" altLang="ko-KR" dirty="0" err="1"/>
              <a:t>xlab</a:t>
            </a:r>
            <a:r>
              <a:rPr lang="en-US" altLang="ko-KR" dirty="0"/>
              <a:t>="brain weight</a:t>
            </a:r>
            <a:r>
              <a:rPr lang="en-US" altLang="ko-KR" dirty="0" smtClean="0"/>
              <a:t>")</a:t>
            </a:r>
          </a:p>
          <a:p>
            <a:endParaRPr lang="en-US" altLang="ko-KR" dirty="0"/>
          </a:p>
          <a:p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brainm$wt</a:t>
            </a:r>
            <a:r>
              <a:rPr lang="en-US" altLang="ko-KR" dirty="0"/>
              <a:t>, breaks = 12,col = "orange", main="Histogram with Normal Curve (Male)" , </a:t>
            </a:r>
            <a:r>
              <a:rPr lang="en-US" altLang="ko-KR" dirty="0" err="1"/>
              <a:t>xlim</a:t>
            </a:r>
            <a:r>
              <a:rPr lang="en-US" altLang="ko-KR" dirty="0"/>
              <a:t>=c(900,1700), </a:t>
            </a:r>
            <a:r>
              <a:rPr lang="en-US" altLang="ko-KR" dirty="0" err="1"/>
              <a:t>ylim</a:t>
            </a:r>
            <a:r>
              <a:rPr lang="en-US" altLang="ko-KR" dirty="0"/>
              <a:t>=c(0,25),</a:t>
            </a:r>
            <a:r>
              <a:rPr lang="en-US" altLang="ko-KR" dirty="0" err="1"/>
              <a:t>xlab</a:t>
            </a:r>
            <a:r>
              <a:rPr lang="en-US" altLang="ko-KR" dirty="0"/>
              <a:t>="brain weight")</a:t>
            </a:r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5896" y="11663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FF0000"/>
                </a:solidFill>
              </a:rPr>
              <a:t>3-3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6064" y="119675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mean of some variables</a:t>
            </a:r>
          </a:p>
          <a:p>
            <a:r>
              <a:rPr lang="en-US" altLang="ko-KR" dirty="0"/>
              <a:t>apply (car[, 1:6], 2, mean)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r>
              <a:rPr lang="en-US" altLang="ko-KR" dirty="0"/>
              <a:t> using frequency</a:t>
            </a:r>
          </a:p>
          <a:p>
            <a:r>
              <a:rPr lang="en-US" altLang="ko-KR" dirty="0" err="1"/>
              <a:t>freq_cyl</a:t>
            </a:r>
            <a:r>
              <a:rPr lang="en-US" altLang="ko-KR" dirty="0"/>
              <a:t>&lt;-table(</a:t>
            </a:r>
            <a:r>
              <a:rPr lang="en-US" altLang="ko-KR" dirty="0" err="1"/>
              <a:t>cyl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names(</a:t>
            </a:r>
            <a:r>
              <a:rPr lang="en-US" altLang="ko-KR" dirty="0" err="1"/>
              <a:t>freq_cyl</a:t>
            </a:r>
            <a:r>
              <a:rPr lang="en-US" altLang="ko-KR" dirty="0"/>
              <a:t>) &lt;- c ("3cyl", "4cyl", "5cyl", "6cyl</a:t>
            </a:r>
            <a:r>
              <a:rPr lang="en-US" altLang="ko-KR" dirty="0" smtClean="0"/>
              <a:t>", </a:t>
            </a:r>
            <a:r>
              <a:rPr lang="en-US" altLang="ko-KR" dirty="0"/>
              <a:t>"8cyl")</a:t>
            </a:r>
          </a:p>
          <a:p>
            <a:r>
              <a:rPr lang="en-US" altLang="ko-KR" dirty="0" err="1"/>
              <a:t>barplot</a:t>
            </a:r>
            <a:r>
              <a:rPr lang="en-US" altLang="ko-KR" dirty="0"/>
              <a:t>(</a:t>
            </a:r>
            <a:r>
              <a:rPr lang="en-US" altLang="ko-KR" dirty="0" err="1"/>
              <a:t>freq_cyl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barplot</a:t>
            </a:r>
            <a:r>
              <a:rPr lang="en-US" altLang="ko-KR" dirty="0"/>
              <a:t>(</a:t>
            </a:r>
            <a:r>
              <a:rPr lang="en-US" altLang="ko-KR" dirty="0" err="1"/>
              <a:t>freq_cyl</a:t>
            </a:r>
            <a:r>
              <a:rPr lang="en-US" altLang="ko-KR" dirty="0"/>
              <a:t>, main="Cylinders Distribution")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414908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a1&lt;-</a:t>
            </a:r>
            <a:r>
              <a:rPr lang="en-US" altLang="ko-KR" dirty="0" err="1"/>
              <a:t>lapply</a:t>
            </a:r>
            <a:r>
              <a:rPr lang="en-US" altLang="ko-KR" dirty="0"/>
              <a:t> (car[, 1:6], mean)</a:t>
            </a:r>
          </a:p>
          <a:p>
            <a:r>
              <a:rPr lang="en-US" altLang="ko-KR" dirty="0"/>
              <a:t>a2&lt;-</a:t>
            </a:r>
            <a:r>
              <a:rPr lang="en-US" altLang="ko-KR" dirty="0" err="1"/>
              <a:t>lapply</a:t>
            </a:r>
            <a:r>
              <a:rPr lang="en-US" altLang="ko-KR" dirty="0"/>
              <a:t> (car[, 1:6], 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a3&lt;-</a:t>
            </a:r>
            <a:r>
              <a:rPr lang="en-US" altLang="ko-KR" dirty="0" err="1"/>
              <a:t>lapply</a:t>
            </a:r>
            <a:r>
              <a:rPr lang="en-US" altLang="ko-KR" dirty="0"/>
              <a:t> (car[, 1:6], min)</a:t>
            </a:r>
          </a:p>
          <a:p>
            <a:r>
              <a:rPr lang="en-US" altLang="ko-KR" dirty="0"/>
              <a:t>a4&lt;-</a:t>
            </a:r>
            <a:r>
              <a:rPr lang="en-US" altLang="ko-KR" dirty="0" err="1"/>
              <a:t>lapply</a:t>
            </a:r>
            <a:r>
              <a:rPr lang="en-US" altLang="ko-KR" dirty="0"/>
              <a:t> (car[, 1:6], max)</a:t>
            </a:r>
          </a:p>
          <a:p>
            <a:r>
              <a:rPr lang="en-US" altLang="ko-KR" dirty="0"/>
              <a:t>table1&lt;-</a:t>
            </a:r>
            <a:r>
              <a:rPr lang="en-US" altLang="ko-KR" dirty="0" err="1"/>
              <a:t>cbind</a:t>
            </a:r>
            <a:r>
              <a:rPr lang="en-US" altLang="ko-KR" dirty="0"/>
              <a:t>(a1,a2,a3,a4)</a:t>
            </a:r>
          </a:p>
          <a:p>
            <a:r>
              <a:rPr lang="en-US" altLang="ko-KR" dirty="0" err="1"/>
              <a:t>colnames</a:t>
            </a:r>
            <a:r>
              <a:rPr lang="en-US" altLang="ko-KR" dirty="0"/>
              <a:t>(table1) &lt;- c("mean", "</a:t>
            </a:r>
            <a:r>
              <a:rPr lang="en-US" altLang="ko-KR" dirty="0" err="1"/>
              <a:t>sd</a:t>
            </a:r>
            <a:r>
              <a:rPr lang="en-US" altLang="ko-KR" dirty="0"/>
              <a:t>", "min", "max")</a:t>
            </a:r>
          </a:p>
          <a:p>
            <a:r>
              <a:rPr lang="en-US" altLang="ko-KR" dirty="0"/>
              <a:t>table1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7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2710</Words>
  <Application>Microsoft Office PowerPoint</Application>
  <PresentationFormat>화면 슬라이드 쇼(4:3)</PresentationFormat>
  <Paragraphs>444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R 기초1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5-1lattice-직교형태의 멀티패널툴 다변량데이터의 변수간 관계혹은 특징을 파악하는데 유용</vt:lpstr>
      <vt:lpstr>5-2ggplot2-그래픽 시스템 그래프 이상의 그림을 그리고싶다면!</vt:lpstr>
      <vt:lpstr>5-2ggplot2-그래픽 시스템 그래프 이상의 그림을 그리고싶다면!</vt:lpstr>
      <vt:lpstr>5-3 scatterplot3d,Heatmap </vt:lpstr>
      <vt:lpstr>5-4 공간지도</vt:lpstr>
      <vt:lpstr>PowerPoint 프레젠테이션</vt:lpstr>
      <vt:lpstr>6-1 데이터다루기</vt:lpstr>
      <vt:lpstr>비교검정(t.test)</vt:lpstr>
      <vt:lpstr>비교검정(paired t.test)</vt:lpstr>
      <vt:lpstr>분산분석ANOVA-전체분산을 분할하여 어떤요인의 영향이 유의한지 검정하는방법</vt:lpstr>
      <vt:lpstr>상관분석-상관계수</vt:lpstr>
      <vt:lpstr>결정계수</vt:lpstr>
      <vt:lpstr>회귀분석 목적:예측과 추정</vt:lpstr>
      <vt:lpstr>예측모형만드는 과정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임도연</dc:creator>
  <cp:lastModifiedBy>임도연</cp:lastModifiedBy>
  <cp:revision>100</cp:revision>
  <dcterms:created xsi:type="dcterms:W3CDTF">2020-02-10T15:30:59Z</dcterms:created>
  <dcterms:modified xsi:type="dcterms:W3CDTF">2020-05-02T06:17:25Z</dcterms:modified>
</cp:coreProperties>
</file>