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3" r:id="rId7"/>
    <p:sldId id="262" r:id="rId8"/>
    <p:sldId id="260" r:id="rId9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24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99C70-CF3B-47F1-ABD4-D4F90A896C6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06775" y="1285875"/>
            <a:ext cx="347345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4951413"/>
            <a:ext cx="82296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44577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9771063"/>
            <a:ext cx="44577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A3693-CDE0-4A26-B361-2603838AD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4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A3693-CDE0-4A26-B361-2603838AD1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5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AD3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690" y="3893476"/>
            <a:ext cx="6502661" cy="26350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900" dirty="0">
                <a:solidFill>
                  <a:srgbClr val="FFFFFF"/>
                </a:solidFill>
                <a:latin typeface="Baskerville Old Face" pitchFamily="34" charset="0"/>
                <a:cs typeface="Baskerville Old Face" pitchFamily="34" charset="0"/>
              </a:rPr>
              <a:t>SSAFY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289493" y="4594473"/>
            <a:ext cx="6613956" cy="161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GMWM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391819" y="2611248"/>
            <a:ext cx="1412272" cy="413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Baskerville Old Face" pitchFamily="34" charset="0"/>
                <a:cs typeface="Baskerville Old Face" pitchFamily="34" charset="0"/>
              </a:rPr>
              <a:t>FirstPjt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309543" y="6352800"/>
            <a:ext cx="71429" cy="16136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Baskerville Old Face" pitchFamily="34" charset="0"/>
                <a:cs typeface="Baskerville Old Face" pitchFamily="34" charset="0"/>
              </a:rPr>
              <a:t>배상현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687714" y="7088149"/>
            <a:ext cx="114916" cy="511808"/>
            <a:chOff x="9687714" y="7088149"/>
            <a:chExt cx="114916" cy="51180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705144" y="7501269"/>
              <a:ext cx="80056" cy="82460"/>
              <a:chOff x="9705144" y="7501269"/>
              <a:chExt cx="80056" cy="8246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9705144" y="7501269"/>
                <a:ext cx="80056" cy="8246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705144" y="7302823"/>
              <a:ext cx="80056" cy="82460"/>
              <a:chOff x="9705144" y="7302823"/>
              <a:chExt cx="80056" cy="8246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9705144" y="7302823"/>
                <a:ext cx="80056" cy="8246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705144" y="7104377"/>
              <a:ext cx="80056" cy="82460"/>
              <a:chOff x="9705144" y="7104377"/>
              <a:chExt cx="80056" cy="8246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9705144" y="7104377"/>
                <a:ext cx="80056" cy="8246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74038" y="7561269"/>
            <a:ext cx="797706" cy="56823"/>
            <a:chOff x="474038" y="7561269"/>
            <a:chExt cx="797706" cy="568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038" y="7561269"/>
              <a:ext cx="797706" cy="5682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692086" y="6352800"/>
            <a:ext cx="171429" cy="16136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Baskerville Old Face" pitchFamily="34" charset="0"/>
                <a:cs typeface="Baskerville Old Face" pitchFamily="34" charset="0"/>
              </a:rPr>
              <a:t>황도영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D3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" y="2128485"/>
            <a:ext cx="6502661" cy="161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900" dirty="0">
                <a:solidFill>
                  <a:srgbClr val="FFFFFF"/>
                </a:solidFill>
                <a:latin typeface="Baskerville Old Face" pitchFamily="34" charset="0"/>
              </a:rPr>
              <a:t>WHY?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914900" y="1714500"/>
            <a:ext cx="1412272" cy="413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Baskerville Old Face" pitchFamily="34" charset="0"/>
                <a:cs typeface="Baskerville Old Face" pitchFamily="34" charset="0"/>
              </a:rPr>
              <a:t>FirstPjt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687714" y="7088149"/>
            <a:ext cx="114916" cy="511808"/>
            <a:chOff x="9687714" y="7088149"/>
            <a:chExt cx="114916" cy="51180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705144" y="7501269"/>
              <a:ext cx="80056" cy="82460"/>
              <a:chOff x="9705144" y="7501269"/>
              <a:chExt cx="80056" cy="8246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9705144" y="7501269"/>
                <a:ext cx="80056" cy="8246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705144" y="7302823"/>
              <a:ext cx="80056" cy="82460"/>
              <a:chOff x="9705144" y="7302823"/>
              <a:chExt cx="80056" cy="8246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9705144" y="7302823"/>
                <a:ext cx="80056" cy="8246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705144" y="7104377"/>
              <a:ext cx="80056" cy="82460"/>
              <a:chOff x="9705144" y="7104377"/>
              <a:chExt cx="80056" cy="8246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9705144" y="7104377"/>
                <a:ext cx="80056" cy="8246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74038" y="7561269"/>
            <a:ext cx="797706" cy="56823"/>
            <a:chOff x="474038" y="7561269"/>
            <a:chExt cx="797706" cy="568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038" y="7561269"/>
              <a:ext cx="797706" cy="5682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000500"/>
            <a:ext cx="2552394" cy="2552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13" y="3886199"/>
            <a:ext cx="2666695" cy="266669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288662" y="4971897"/>
            <a:ext cx="1219200" cy="609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6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255373"/>
            <a:ext cx="10285714" cy="2820519"/>
            <a:chOff x="0" y="3255373"/>
            <a:chExt cx="10285714" cy="28205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55373"/>
              <a:ext cx="10285714" cy="2820519"/>
            </a:xfrm>
            <a:prstGeom prst="rect">
              <a:avLst/>
            </a:prstGeom>
          </p:spPr>
        </p:pic>
      </p:grpSp>
      <p:grpSp>
        <p:nvGrpSpPr>
          <p:cNvPr id="2" name="그룹 1003">
            <a:extLst>
              <a:ext uri="{FF2B5EF4-FFF2-40B4-BE49-F238E27FC236}">
                <a16:creationId xmlns:a16="http://schemas.microsoft.com/office/drawing/2014/main" id="{A9C96D44-49E5-39B6-1EFC-BC7823CAB63E}"/>
              </a:ext>
            </a:extLst>
          </p:cNvPr>
          <p:cNvGrpSpPr/>
          <p:nvPr/>
        </p:nvGrpSpPr>
        <p:grpSpPr>
          <a:xfrm>
            <a:off x="1475209" y="3733213"/>
            <a:ext cx="1889848" cy="1889848"/>
            <a:chOff x="3905456" y="3702695"/>
            <a:chExt cx="1889848" cy="1889848"/>
          </a:xfrm>
        </p:grpSpPr>
        <p:pic>
          <p:nvPicPr>
            <p:cNvPr id="4" name="Object 8">
              <a:extLst>
                <a:ext uri="{FF2B5EF4-FFF2-40B4-BE49-F238E27FC236}">
                  <a16:creationId xmlns:a16="http://schemas.microsoft.com/office/drawing/2014/main" id="{3CCD3EE5-F00E-C18A-4148-D409AF196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456" y="3702695"/>
              <a:ext cx="1889848" cy="1889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5209" y="3735859"/>
            <a:ext cx="1891085" cy="1891085"/>
            <a:chOff x="1465147" y="3720090"/>
            <a:chExt cx="1891085" cy="1891085"/>
          </a:xfrm>
          <a:noFill/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5147" y="3720090"/>
              <a:ext cx="1891085" cy="1891085"/>
            </a:xfrm>
            <a:prstGeom prst="rect">
              <a:avLst/>
            </a:prstGeom>
            <a:grpFill/>
          </p:spPr>
        </p:pic>
      </p:grpSp>
      <p:grpSp>
        <p:nvGrpSpPr>
          <p:cNvPr id="1003" name="그룹 1003"/>
          <p:cNvGrpSpPr/>
          <p:nvPr/>
        </p:nvGrpSpPr>
        <p:grpSpPr>
          <a:xfrm>
            <a:off x="4010597" y="3702694"/>
            <a:ext cx="1889848" cy="1889848"/>
            <a:chOff x="3905456" y="3702695"/>
            <a:chExt cx="1889848" cy="18898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456" y="3702695"/>
              <a:ext cx="1889848" cy="1889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81841" y="4073935"/>
            <a:ext cx="1495535" cy="1473860"/>
            <a:chOff x="4102613" y="4089171"/>
            <a:chExt cx="1495535" cy="14738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13" y="4089171"/>
              <a:ext cx="1495535" cy="14738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47223" y="3635088"/>
            <a:ext cx="1889848" cy="1889848"/>
            <a:chOff x="6547223" y="3635088"/>
            <a:chExt cx="1889848" cy="18898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7223" y="3635088"/>
              <a:ext cx="1889848" cy="18898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22578" y="2664429"/>
            <a:ext cx="7818829" cy="37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spc="-100" dirty="0">
                <a:solidFill>
                  <a:srgbClr val="78B58F"/>
                </a:solidFill>
                <a:latin typeface="Noto Sans CJK KR Regular" pitchFamily="34" charset="0"/>
                <a:cs typeface="Noto Sans CJK KR Regular" pitchFamily="34" charset="0"/>
              </a:rPr>
              <a:t>사용 기술 스택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626523" y="4163486"/>
            <a:ext cx="1731248" cy="968265"/>
            <a:chOff x="6626523" y="4163486"/>
            <a:chExt cx="1731248" cy="9682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6523" y="4163486"/>
              <a:ext cx="1731248" cy="9682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50000"/>
            <a:ext cx="2313251" cy="5785714"/>
            <a:chOff x="0" y="2250000"/>
            <a:chExt cx="2313251" cy="5785714"/>
          </a:xfrm>
          <a:solidFill>
            <a:srgbClr val="ECF4D6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50000"/>
              <a:ext cx="2313251" cy="57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369643" y="4216500"/>
            <a:ext cx="1639286" cy="240794"/>
            <a:chOff x="369643" y="4216500"/>
            <a:chExt cx="1639286" cy="2407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643" y="4216500"/>
              <a:ext cx="1639286" cy="24079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08043" y="3611033"/>
            <a:ext cx="267434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300" dirty="0">
                <a:solidFill>
                  <a:srgbClr val="2C573C"/>
                </a:solidFill>
                <a:latin typeface="S-Core Dream 4 Regular" pitchFamily="34" charset="0"/>
                <a:cs typeface="S-Core Dream 4 Regular" pitchFamily="34" charset="0"/>
              </a:rPr>
              <a:t>프로젝트</a:t>
            </a:r>
            <a:endParaRPr lang="en-US" altLang="ko-KR" sz="2700" kern="0" spc="-300" dirty="0">
              <a:solidFill>
                <a:srgbClr val="2C573C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r>
              <a:rPr lang="en-US" sz="2700" kern="0" spc="-300" dirty="0" err="1">
                <a:solidFill>
                  <a:srgbClr val="2C573C"/>
                </a:solidFill>
                <a:latin typeface="S-Core Dream 6 Bold" pitchFamily="34" charset="0"/>
                <a:cs typeface="S-Core Dream 6 Bold" pitchFamily="34" charset="0"/>
              </a:rPr>
              <a:t>세부</a:t>
            </a:r>
            <a:r>
              <a:rPr lang="en-US" sz="2700" kern="0" spc="-300" dirty="0">
                <a:solidFill>
                  <a:srgbClr val="2C573C"/>
                </a:solidFill>
                <a:latin typeface="S-Core Dream 6 Bold" pitchFamily="34" charset="0"/>
                <a:cs typeface="S-Core Dream 6 Bold" pitchFamily="34" charset="0"/>
              </a:rPr>
              <a:t> 스케줄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168266" y="3846844"/>
            <a:ext cx="481718" cy="235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9E9E9E"/>
                </a:solidFill>
                <a:latin typeface="S-Core Dream 4 Regular" pitchFamily="34" charset="0"/>
                <a:cs typeface="S-Core Dream 4 Regular" pitchFamily="34" charset="0"/>
              </a:rPr>
              <a:t>16일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2340095" y="4172206"/>
            <a:ext cx="843521" cy="269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PLAN 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3258764" y="4188719"/>
            <a:ext cx="6477487" cy="245159"/>
            <a:chOff x="3258764" y="3802865"/>
            <a:chExt cx="6477487" cy="2451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8764" y="3802865"/>
              <a:ext cx="6477487" cy="2451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58764" y="4188719"/>
            <a:ext cx="881450" cy="245159"/>
            <a:chOff x="3258764" y="3802865"/>
            <a:chExt cx="881450" cy="2451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8764" y="3802865"/>
              <a:ext cx="881450" cy="24515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189117" y="4231301"/>
            <a:ext cx="102074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900" dirty="0">
                <a:solidFill>
                  <a:srgbClr val="ECF4D6"/>
                </a:solidFill>
                <a:latin typeface="S-Core Dream 6 Bold" pitchFamily="34" charset="0"/>
              </a:rPr>
              <a:t>기획회의</a:t>
            </a:r>
            <a:endParaRPr lang="en-US" dirty="0">
              <a:solidFill>
                <a:srgbClr val="ECF4D6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0095" y="4593890"/>
            <a:ext cx="843521" cy="269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PLAN 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2340095" y="5015573"/>
            <a:ext cx="843521" cy="269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PLAN 3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2340095" y="5437256"/>
            <a:ext cx="843521" cy="269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PLAN 4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2340095" y="5858940"/>
            <a:ext cx="843521" cy="269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PLAN 5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2340095" y="6280623"/>
            <a:ext cx="843521" cy="269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PLAN 6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2340095" y="6702307"/>
            <a:ext cx="843521" cy="269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PLAN 7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7713904" y="3846844"/>
            <a:ext cx="47759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9E9E9E"/>
                </a:solidFill>
                <a:latin typeface="S-Core Dream 4 Regular" pitchFamily="34" charset="0"/>
                <a:cs typeface="S-Core Dream 4 Regular" pitchFamily="34" charset="0"/>
              </a:rPr>
              <a:t>24일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7135743" y="3846844"/>
            <a:ext cx="435678" cy="235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9E9E9E"/>
                </a:solidFill>
                <a:latin typeface="S-Core Dream 4 Regular" pitchFamily="34" charset="0"/>
                <a:cs typeface="S-Core Dream 4 Regular" pitchFamily="34" charset="0"/>
              </a:rPr>
              <a:t>23일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6566819" y="3846844"/>
            <a:ext cx="435678" cy="235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9E9E9E"/>
                </a:solidFill>
                <a:latin typeface="S-Core Dream 4 Regular" pitchFamily="34" charset="0"/>
                <a:cs typeface="S-Core Dream 4 Regular" pitchFamily="34" charset="0"/>
              </a:rPr>
              <a:t>22일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5997905" y="3846844"/>
            <a:ext cx="435678" cy="235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9E9E9E"/>
                </a:solidFill>
                <a:latin typeface="S-Core Dream 4 Regular" pitchFamily="34" charset="0"/>
                <a:cs typeface="S-Core Dream 4 Regular" pitchFamily="34" charset="0"/>
              </a:rPr>
              <a:t>21일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5428981" y="3846844"/>
            <a:ext cx="435678" cy="235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9E9E9E"/>
                </a:solidFill>
                <a:latin typeface="S-Core Dream 4 Regular" pitchFamily="34" charset="0"/>
                <a:cs typeface="S-Core Dream 4 Regular" pitchFamily="34" charset="0"/>
              </a:rPr>
              <a:t>20일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4860067" y="3846844"/>
            <a:ext cx="454952" cy="235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9E9E9E"/>
                </a:solidFill>
                <a:latin typeface="S-Core Dream 4 Regular" pitchFamily="34" charset="0"/>
                <a:cs typeface="S-Core Dream 4 Regular" pitchFamily="34" charset="0"/>
              </a:rPr>
              <a:t>19일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4321083" y="3846844"/>
            <a:ext cx="437676" cy="235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9E9E9E"/>
                </a:solidFill>
                <a:latin typeface="S-Core Dream 4 Regular" pitchFamily="34" charset="0"/>
                <a:cs typeface="S-Core Dream 4 Regular" pitchFamily="34" charset="0"/>
              </a:rPr>
              <a:t>18일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3736780" y="3846844"/>
            <a:ext cx="484121" cy="235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9E9E9E"/>
                </a:solidFill>
                <a:latin typeface="S-Core Dream 4 Regular" pitchFamily="34" charset="0"/>
                <a:cs typeface="S-Core Dream 4 Regular" pitchFamily="34" charset="0"/>
              </a:rPr>
              <a:t>17일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9899571" y="7668964"/>
            <a:ext cx="176786" cy="207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dirty="0">
                <a:solidFill>
                  <a:srgbClr val="303030"/>
                </a:solidFill>
                <a:latin typeface="S-Core Dream 3 Light" pitchFamily="34" charset="0"/>
                <a:cs typeface="S-Core Dream 3 Light" pitchFamily="34" charset="0"/>
              </a:rPr>
              <a:t>08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3258764" y="4609733"/>
            <a:ext cx="6477487" cy="273414"/>
            <a:chOff x="3258764" y="4223879"/>
            <a:chExt cx="6477487" cy="27341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3258764" y="4223879"/>
              <a:ext cx="6477487" cy="245159"/>
              <a:chOff x="3258764" y="4223879"/>
              <a:chExt cx="6477487" cy="24515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58764" y="4223879"/>
                <a:ext cx="6477487" cy="24515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956184" y="4223879"/>
              <a:ext cx="1261674" cy="245159"/>
              <a:chOff x="3956184" y="4223879"/>
              <a:chExt cx="1261674" cy="245159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56184" y="4223879"/>
                <a:ext cx="1261674" cy="245159"/>
              </a:xfrm>
              <a:prstGeom prst="rect">
                <a:avLst/>
              </a:prstGeom>
            </p:spPr>
          </p:pic>
        </p:grpSp>
        <p:sp>
          <p:nvSpPr>
            <p:cNvPr id="57" name="Object 57"/>
            <p:cNvSpPr txBox="1"/>
            <p:nvPr/>
          </p:nvSpPr>
          <p:spPr>
            <a:xfrm>
              <a:off x="4021582" y="4266461"/>
              <a:ext cx="1130877" cy="2308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900" dirty="0" err="1">
                  <a:solidFill>
                    <a:srgbClr val="ECF4D6"/>
                  </a:solidFill>
                  <a:latin typeface="S-Core Dream 6 Bold" pitchFamily="34" charset="0"/>
                </a:rPr>
                <a:t>백엔드</a:t>
              </a:r>
              <a:r>
                <a:rPr lang="ko-KR" altLang="en-US" sz="900" dirty="0">
                  <a:solidFill>
                    <a:srgbClr val="ECF4D6"/>
                  </a:solidFill>
                  <a:latin typeface="S-Core Dream 6 Bold" pitchFamily="34" charset="0"/>
                </a:rPr>
                <a:t> 모델링</a:t>
              </a:r>
              <a:endParaRPr lang="en-US" dirty="0">
                <a:solidFill>
                  <a:srgbClr val="ECF4D6"/>
                </a:solidFill>
              </a:endParaRPr>
            </a:p>
          </p:txBody>
        </p:sp>
      </p:grpSp>
      <p:grpSp>
        <p:nvGrpSpPr>
          <p:cNvPr id="1011" name="그룹 1011"/>
          <p:cNvGrpSpPr/>
          <p:nvPr/>
        </p:nvGrpSpPr>
        <p:grpSpPr>
          <a:xfrm>
            <a:off x="3258764" y="5030214"/>
            <a:ext cx="6477487" cy="246221"/>
            <a:chOff x="3258764" y="4644360"/>
            <a:chExt cx="6477487" cy="24622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3258764" y="4644892"/>
              <a:ext cx="6477487" cy="245159"/>
              <a:chOff x="3258764" y="4644892"/>
              <a:chExt cx="6477487" cy="245159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58764" y="4644892"/>
                <a:ext cx="6477487" cy="24515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4128571" y="4644892"/>
              <a:ext cx="1853130" cy="245159"/>
              <a:chOff x="4128571" y="4644892"/>
              <a:chExt cx="1853130" cy="245159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128571" y="4644892"/>
                <a:ext cx="1853130" cy="245159"/>
              </a:xfrm>
              <a:prstGeom prst="rect">
                <a:avLst/>
              </a:prstGeom>
            </p:spPr>
          </p:pic>
        </p:grpSp>
        <p:sp>
          <p:nvSpPr>
            <p:cNvPr id="66" name="Object 66"/>
            <p:cNvSpPr txBox="1"/>
            <p:nvPr/>
          </p:nvSpPr>
          <p:spPr>
            <a:xfrm>
              <a:off x="3908522" y="4644360"/>
              <a:ext cx="2273315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000" dirty="0" err="1">
                  <a:solidFill>
                    <a:srgbClr val="ECF4D6"/>
                  </a:solidFill>
                  <a:latin typeface="S-Core Dream 6 Bold" pitchFamily="34" charset="0"/>
                  <a:cs typeface="S-Core Dream 6 Bold" pitchFamily="34" charset="0"/>
                </a:rPr>
                <a:t>백엔드</a:t>
              </a:r>
              <a:r>
                <a:rPr lang="ko-KR" altLang="en-US" sz="1000" dirty="0">
                  <a:solidFill>
                    <a:srgbClr val="ECF4D6"/>
                  </a:solidFill>
                  <a:latin typeface="S-Core Dream 6 Bold" pitchFamily="34" charset="0"/>
                  <a:cs typeface="S-Core Dream 6 Bold" pitchFamily="34" charset="0"/>
                </a:rPr>
                <a:t> </a:t>
              </a:r>
              <a:r>
                <a:rPr lang="en-US" altLang="ko-KR" sz="1000" dirty="0" err="1">
                  <a:solidFill>
                    <a:srgbClr val="ECF4D6"/>
                  </a:solidFill>
                  <a:latin typeface="S-Core Dream 6 Bold" pitchFamily="34" charset="0"/>
                  <a:cs typeface="S-Core Dream 6 Bold" pitchFamily="34" charset="0"/>
                </a:rPr>
                <a:t>Api</a:t>
              </a:r>
              <a:r>
                <a:rPr lang="en-US" altLang="ko-KR" sz="1000" dirty="0">
                  <a:solidFill>
                    <a:srgbClr val="ECF4D6"/>
                  </a:solidFill>
                  <a:latin typeface="S-Core Dream 6 Bold" pitchFamily="34" charset="0"/>
                  <a:cs typeface="S-Core Dream 6 Bold" pitchFamily="34" charset="0"/>
                </a:rPr>
                <a:t> </a:t>
              </a:r>
              <a:r>
                <a:rPr lang="ko-KR" altLang="en-US" sz="1000" dirty="0">
                  <a:solidFill>
                    <a:srgbClr val="ECF4D6"/>
                  </a:solidFill>
                  <a:latin typeface="S-Core Dream 6 Bold" pitchFamily="34" charset="0"/>
                  <a:cs typeface="S-Core Dream 6 Bold" pitchFamily="34" charset="0"/>
                </a:rPr>
                <a:t>구현</a:t>
              </a:r>
              <a:endParaRPr lang="en-US" sz="1000" dirty="0">
                <a:solidFill>
                  <a:srgbClr val="ECF4D6"/>
                </a:solidFill>
              </a:endParaRPr>
            </a:p>
          </p:txBody>
        </p:sp>
      </p:grpSp>
      <p:grpSp>
        <p:nvGrpSpPr>
          <p:cNvPr id="1014" name="그룹 1014"/>
          <p:cNvGrpSpPr/>
          <p:nvPr/>
        </p:nvGrpSpPr>
        <p:grpSpPr>
          <a:xfrm>
            <a:off x="3258764" y="6714801"/>
            <a:ext cx="6477487" cy="257499"/>
            <a:chOff x="3258764" y="6328947"/>
            <a:chExt cx="6477487" cy="25749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3258764" y="6328947"/>
              <a:ext cx="6477487" cy="245159"/>
              <a:chOff x="3258764" y="6328947"/>
              <a:chExt cx="6477487" cy="245159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58764" y="6328947"/>
                <a:ext cx="6477487" cy="24515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130357" y="6328947"/>
              <a:ext cx="1336873" cy="245159"/>
              <a:chOff x="7130357" y="6328947"/>
              <a:chExt cx="1336873" cy="245159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130357" y="6328947"/>
                <a:ext cx="1336873" cy="245159"/>
              </a:xfrm>
              <a:prstGeom prst="rect">
                <a:avLst/>
              </a:prstGeom>
            </p:spPr>
          </p:pic>
        </p:grpSp>
        <p:sp>
          <p:nvSpPr>
            <p:cNvPr id="75" name="Object 75"/>
            <p:cNvSpPr txBox="1"/>
            <p:nvPr/>
          </p:nvSpPr>
          <p:spPr>
            <a:xfrm>
              <a:off x="6937383" y="6355614"/>
              <a:ext cx="1686279" cy="2308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ECF4D6"/>
                  </a:solidFill>
                  <a:latin typeface="S-Core Dream 6 Bold" pitchFamily="34" charset="0"/>
                  <a:cs typeface="S-Core Dream 6 Bold" pitchFamily="34" charset="0"/>
                </a:rPr>
                <a:t>기능 수정 및 최종 구현</a:t>
              </a:r>
              <a:endParaRPr lang="en-US" dirty="0">
                <a:solidFill>
                  <a:srgbClr val="ECF4D6"/>
                </a:solidFill>
              </a:endParaRPr>
            </a:p>
          </p:txBody>
        </p:sp>
      </p:grpSp>
      <p:grpSp>
        <p:nvGrpSpPr>
          <p:cNvPr id="1020" name="그룹 1020"/>
          <p:cNvGrpSpPr/>
          <p:nvPr/>
        </p:nvGrpSpPr>
        <p:grpSpPr>
          <a:xfrm>
            <a:off x="3258764" y="6293788"/>
            <a:ext cx="6477487" cy="259681"/>
            <a:chOff x="3258764" y="5907934"/>
            <a:chExt cx="6477487" cy="259681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258764" y="5907934"/>
              <a:ext cx="6477487" cy="245159"/>
              <a:chOff x="3258764" y="5907934"/>
              <a:chExt cx="6477487" cy="245159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58764" y="5907934"/>
                <a:ext cx="6477487" cy="245159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6433583" y="5922456"/>
              <a:ext cx="1629984" cy="245159"/>
              <a:chOff x="6433583" y="5922456"/>
              <a:chExt cx="1629984" cy="245159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33583" y="5922456"/>
                <a:ext cx="1629984" cy="245159"/>
              </a:xfrm>
              <a:prstGeom prst="rect">
                <a:avLst/>
              </a:prstGeom>
            </p:spPr>
          </p:pic>
        </p:grpSp>
        <p:sp>
          <p:nvSpPr>
            <p:cNvPr id="93" name="Object 93"/>
            <p:cNvSpPr txBox="1"/>
            <p:nvPr/>
          </p:nvSpPr>
          <p:spPr>
            <a:xfrm>
              <a:off x="6365858" y="5935001"/>
              <a:ext cx="1686279" cy="2308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00" dirty="0">
                  <a:solidFill>
                    <a:srgbClr val="ECF4D6"/>
                  </a:solidFill>
                  <a:latin typeface="S-Core Dream 6 Bold" pitchFamily="34" charset="0"/>
                </a:rPr>
                <a:t>CSS </a:t>
              </a:r>
              <a:r>
                <a:rPr lang="ko-KR" altLang="en-US" sz="900" dirty="0">
                  <a:solidFill>
                    <a:srgbClr val="ECF4D6"/>
                  </a:solidFill>
                  <a:latin typeface="S-Core Dream 6 Bold" pitchFamily="34" charset="0"/>
                </a:rPr>
                <a:t>작성 시작</a:t>
              </a:r>
              <a:endParaRPr lang="en-US" dirty="0">
                <a:solidFill>
                  <a:srgbClr val="ECF4D6"/>
                </a:solidFill>
              </a:endParaRPr>
            </a:p>
          </p:txBody>
        </p:sp>
      </p:grpSp>
      <p:grpSp>
        <p:nvGrpSpPr>
          <p:cNvPr id="1023" name="그룹 1023"/>
          <p:cNvGrpSpPr/>
          <p:nvPr/>
        </p:nvGrpSpPr>
        <p:grpSpPr>
          <a:xfrm>
            <a:off x="3258764" y="5872774"/>
            <a:ext cx="6477487" cy="256159"/>
            <a:chOff x="3258764" y="5486920"/>
            <a:chExt cx="6477487" cy="256159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3258764" y="5486920"/>
              <a:ext cx="6477487" cy="245159"/>
              <a:chOff x="3258764" y="5486920"/>
              <a:chExt cx="6477487" cy="245159"/>
            </a:xfrm>
          </p:grpSpPr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58764" y="5486920"/>
                <a:ext cx="6477487" cy="245159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5315019" y="5491909"/>
              <a:ext cx="1595578" cy="245159"/>
              <a:chOff x="5315019" y="5491909"/>
              <a:chExt cx="1595578" cy="245159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315019" y="5491909"/>
                <a:ext cx="1595578" cy="245159"/>
              </a:xfrm>
              <a:prstGeom prst="rect">
                <a:avLst/>
              </a:prstGeom>
            </p:spPr>
          </p:pic>
        </p:grpSp>
        <p:sp>
          <p:nvSpPr>
            <p:cNvPr id="102" name="Object 102"/>
            <p:cNvSpPr txBox="1"/>
            <p:nvPr/>
          </p:nvSpPr>
          <p:spPr>
            <a:xfrm>
              <a:off x="5211594" y="5512247"/>
              <a:ext cx="1686279" cy="2308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900" dirty="0" err="1">
                  <a:solidFill>
                    <a:srgbClr val="ECF4D6"/>
                  </a:solidFill>
                  <a:latin typeface="S-Core Dream 6 Bold" pitchFamily="34" charset="0"/>
                </a:rPr>
                <a:t>프론트엔드</a:t>
              </a:r>
              <a:r>
                <a:rPr lang="ko-KR" altLang="en-US" sz="900" dirty="0">
                  <a:solidFill>
                    <a:srgbClr val="ECF4D6"/>
                  </a:solidFill>
                  <a:latin typeface="S-Core Dream 6 Bold" pitchFamily="34" charset="0"/>
                </a:rPr>
                <a:t> 기능 구현</a:t>
              </a:r>
              <a:endParaRPr lang="en-US" dirty="0">
                <a:solidFill>
                  <a:srgbClr val="ECF4D6"/>
                </a:solidFill>
              </a:endParaRPr>
            </a:p>
          </p:txBody>
        </p:sp>
      </p:grpSp>
      <p:grpSp>
        <p:nvGrpSpPr>
          <p:cNvPr id="1026" name="그룹 1026"/>
          <p:cNvGrpSpPr/>
          <p:nvPr/>
        </p:nvGrpSpPr>
        <p:grpSpPr>
          <a:xfrm>
            <a:off x="3258764" y="5450495"/>
            <a:ext cx="6477487" cy="246424"/>
            <a:chOff x="3258764" y="5064641"/>
            <a:chExt cx="6477487" cy="246424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3258764" y="5065906"/>
              <a:ext cx="6477487" cy="245159"/>
              <a:chOff x="3258764" y="5065906"/>
              <a:chExt cx="6477487" cy="245159"/>
            </a:xfrm>
          </p:grpSpPr>
          <p:pic>
            <p:nvPicPr>
              <p:cNvPr id="106" name="Object 10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58764" y="5065906"/>
                <a:ext cx="6477487" cy="245159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4758759" y="5064641"/>
              <a:ext cx="1959888" cy="245159"/>
              <a:chOff x="4758759" y="5064641"/>
              <a:chExt cx="1959888" cy="245159"/>
            </a:xfrm>
          </p:grpSpPr>
          <p:pic>
            <p:nvPicPr>
              <p:cNvPr id="109" name="Object 10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758759" y="5064641"/>
                <a:ext cx="1959888" cy="245159"/>
              </a:xfrm>
              <a:prstGeom prst="rect">
                <a:avLst/>
              </a:prstGeom>
            </p:spPr>
          </p:pic>
        </p:grpSp>
        <p:sp>
          <p:nvSpPr>
            <p:cNvPr id="111" name="Object 111"/>
            <p:cNvSpPr txBox="1"/>
            <p:nvPr/>
          </p:nvSpPr>
          <p:spPr>
            <a:xfrm>
              <a:off x="4820865" y="5071804"/>
              <a:ext cx="1686279" cy="2308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900" dirty="0" err="1">
                  <a:solidFill>
                    <a:srgbClr val="ECF4D6"/>
                  </a:solidFill>
                  <a:latin typeface="S-Core Dream 6 Bold" pitchFamily="34" charset="0"/>
                  <a:cs typeface="S-Core Dream 6 Bold" pitchFamily="34" charset="0"/>
                </a:rPr>
                <a:t>프론트엔드</a:t>
              </a:r>
              <a:r>
                <a:rPr lang="ko-KR" altLang="en-US" sz="900" dirty="0">
                  <a:solidFill>
                    <a:srgbClr val="ECF4D6"/>
                  </a:solidFill>
                  <a:latin typeface="S-Core Dream 6 Bold" pitchFamily="34" charset="0"/>
                  <a:cs typeface="S-Core Dream 6 Bold" pitchFamily="34" charset="0"/>
                </a:rPr>
                <a:t> </a:t>
              </a:r>
              <a:r>
                <a:rPr lang="en-US" altLang="ko-KR" sz="900" dirty="0">
                  <a:solidFill>
                    <a:srgbClr val="ECF4D6"/>
                  </a:solidFill>
                  <a:latin typeface="S-Core Dream 6 Bold" pitchFamily="34" charset="0"/>
                  <a:cs typeface="S-Core Dream 6 Bold" pitchFamily="34" charset="0"/>
                </a:rPr>
                <a:t>DRF</a:t>
              </a:r>
              <a:endParaRPr lang="en-US" dirty="0">
                <a:solidFill>
                  <a:srgbClr val="ECF4D6"/>
                </a:solidFill>
              </a:endParaRPr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4265353" y="2896086"/>
            <a:ext cx="3878680" cy="4571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2C573C"/>
                </a:solidFill>
                <a:latin typeface="S-Core Dream 6 Bold" pitchFamily="34" charset="0"/>
                <a:cs typeface="S-Core Dream 6 Bold" pitchFamily="34" charset="0"/>
              </a:rPr>
              <a:t>세부 일정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CF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90837" y="3711053"/>
            <a:ext cx="1783019" cy="1783019"/>
            <a:chOff x="590837" y="3711053"/>
            <a:chExt cx="1783019" cy="17830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974" y="2829241"/>
              <a:ext cx="3566038" cy="35660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837" y="3711053"/>
              <a:ext cx="1783019" cy="17830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4755" y="2949512"/>
            <a:ext cx="1783929" cy="3306101"/>
            <a:chOff x="2394755" y="2949512"/>
            <a:chExt cx="1783929" cy="33061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512494" y="1306165"/>
              <a:ext cx="3567857" cy="661220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394755" y="2949512"/>
              <a:ext cx="1783929" cy="330610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65205" y="4027577"/>
            <a:ext cx="16066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781658" y="4280981"/>
            <a:ext cx="3990466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▪ Swiper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를 사용하여</a:t>
            </a:r>
            <a:r>
              <a:rPr lang="en-US" altLang="ko-KR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포스터 슬라이드</a:t>
            </a:r>
            <a:endParaRPr lang="en-US" altLang="ko-KR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endParaRPr lang="en-US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r>
              <a:rPr 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▪ hover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효과를 통해서 영화 상시 게시판 이동</a:t>
            </a:r>
            <a:endParaRPr lang="en-US" altLang="ko-KR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endParaRPr lang="en-US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r>
              <a:rPr 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▪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추천 알고리즘을 이용해서 영화 추천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802211" y="3888587"/>
            <a:ext cx="2894125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2C573C"/>
                </a:solidFill>
                <a:latin typeface="S-Core Dream 6 Bold" pitchFamily="34" charset="0"/>
                <a:cs typeface="S-Core Dream 6 Bold" pitchFamily="34" charset="0"/>
              </a:rPr>
              <a:t>MOVIES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 rot="5400000">
            <a:off x="8735461" y="3517394"/>
            <a:ext cx="2402377" cy="3651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Thinking about the environment.</a:t>
            </a:r>
          </a:p>
          <a:p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715157" y="7668964"/>
            <a:ext cx="361191" cy="209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dirty="0">
                <a:solidFill>
                  <a:srgbClr val="FFFFF6"/>
                </a:solidFill>
                <a:latin typeface="S-Core Dream 3 Light" pitchFamily="34" charset="0"/>
                <a:cs typeface="S-Core Dream 3 Light" pitchFamily="34" charset="0"/>
              </a:rPr>
              <a:t>06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617989" y="2656240"/>
            <a:ext cx="704973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dirty="0">
                <a:solidFill>
                  <a:srgbClr val="2C573C"/>
                </a:solidFill>
                <a:latin typeface="S-Core Dream 6 Bold" pitchFamily="34" charset="0"/>
                <a:cs typeface="S-Core Dream 6 Bold" pitchFamily="34" charset="0"/>
              </a:rPr>
              <a:t>구현 기능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327519" y="3711053"/>
            <a:ext cx="1783019" cy="1783019"/>
            <a:chOff x="5327519" y="3711053"/>
            <a:chExt cx="1783019" cy="17830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5707" y="2829241"/>
              <a:ext cx="3566038" cy="356603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7519" y="3711053"/>
              <a:ext cx="1783019" cy="17830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31436" y="2949512"/>
            <a:ext cx="1783929" cy="3306101"/>
            <a:chOff x="7131436" y="2949512"/>
            <a:chExt cx="1783929" cy="33061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249175" y="1306165"/>
              <a:ext cx="3567857" cy="661220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131436" y="2949512"/>
              <a:ext cx="1783929" cy="330610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520880" y="4311842"/>
            <a:ext cx="3990466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▪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장르를 이용해서 영화 추천</a:t>
            </a:r>
            <a:endParaRPr lang="en-US" altLang="ko-KR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endParaRPr lang="en-US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r>
              <a:rPr 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▪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장르 </a:t>
            </a:r>
            <a:r>
              <a:rPr lang="en-US" altLang="ko-KR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+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가중치를 이용한 영화 추천</a:t>
            </a:r>
            <a:endParaRPr lang="en-US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38875" y="3889045"/>
            <a:ext cx="2894125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2C573C"/>
                </a:solidFill>
                <a:latin typeface="S-Core Dream 6 Bold" pitchFamily="34" charset="0"/>
                <a:cs typeface="S-Core Dream 6 Bold" pitchFamily="34" charset="0"/>
              </a:rPr>
              <a:t>ALGORITHM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90837" y="5719526"/>
            <a:ext cx="1783019" cy="1783019"/>
            <a:chOff x="590837" y="5719526"/>
            <a:chExt cx="1783019" cy="178301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974" y="4837715"/>
              <a:ext cx="3566038" cy="3566038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837" y="5719526"/>
              <a:ext cx="1783019" cy="17830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94755" y="4957986"/>
            <a:ext cx="1783929" cy="3306101"/>
            <a:chOff x="2394755" y="4957986"/>
            <a:chExt cx="1783929" cy="330610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512494" y="3314639"/>
              <a:ext cx="3567857" cy="6612201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394755" y="4957986"/>
              <a:ext cx="1783929" cy="330610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820636" y="6286500"/>
            <a:ext cx="39904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▪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영화 검색 기능을 이용한 리뷰 작성</a:t>
            </a:r>
            <a:endParaRPr lang="en-US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endParaRPr lang="en-US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r>
              <a:rPr 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▪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영화 디테일 페이지에서 리뷰로 이동 가능</a:t>
            </a:r>
            <a:endParaRPr lang="en-US" altLang="ko-KR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endParaRPr lang="en-US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r>
              <a:rPr 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▪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영화 검색</a:t>
            </a:r>
            <a:r>
              <a:rPr lang="en-US" altLang="ko-KR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,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디테일 페이지 이동 시 제목</a:t>
            </a:r>
            <a:r>
              <a:rPr lang="en-US" altLang="ko-KR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, </a:t>
            </a:r>
          </a:p>
          <a:p>
            <a:r>
              <a:rPr lang="en-US" altLang="ko-KR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 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포스터 정보 전달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1820636" y="5897062"/>
            <a:ext cx="289412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2C573C"/>
                </a:solidFill>
                <a:latin typeface="S-Core Dream 6 Bold" pitchFamily="34" charset="0"/>
              </a:rPr>
              <a:t>COMMUNITY - REVIEW</a:t>
            </a:r>
            <a:endParaRPr lang="en-US" sz="1600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5327519" y="5719526"/>
            <a:ext cx="1783019" cy="1783019"/>
            <a:chOff x="5327519" y="5719526"/>
            <a:chExt cx="1783019" cy="178301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5707" y="4837715"/>
              <a:ext cx="3566038" cy="3566038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7519" y="5719526"/>
              <a:ext cx="1783019" cy="17830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18158" y="4919305"/>
            <a:ext cx="1783929" cy="3306101"/>
            <a:chOff x="7131436" y="4957986"/>
            <a:chExt cx="1783929" cy="330610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249175" y="3314639"/>
              <a:ext cx="3567857" cy="6612201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131436" y="4957986"/>
              <a:ext cx="1783929" cy="3306101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6557304" y="6286500"/>
            <a:ext cx="3990466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▪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카카오 </a:t>
            </a:r>
            <a:r>
              <a:rPr lang="en-US" altLang="ko-KR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MAP </a:t>
            </a:r>
            <a:r>
              <a:rPr lang="en-US" altLang="ko-KR" sz="1100" dirty="0" err="1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Api</a:t>
            </a:r>
            <a:r>
              <a:rPr lang="ko-KR" altLang="en-US" sz="1100" dirty="0" err="1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를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 이용한 지도 표시</a:t>
            </a:r>
            <a:endParaRPr lang="en-US" altLang="ko-KR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endParaRPr lang="en-US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r>
              <a:rPr 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▪Together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게시판에서 주소 검색</a:t>
            </a:r>
            <a:r>
              <a:rPr lang="en-US" altLang="ko-KR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, 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이동 가능</a:t>
            </a:r>
            <a:endParaRPr lang="en-US" altLang="ko-KR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endParaRPr lang="en-US" sz="1100" dirty="0">
              <a:solidFill>
                <a:srgbClr val="30303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r>
              <a:rPr 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▪</a:t>
            </a:r>
            <a:r>
              <a:rPr lang="ko-KR" altLang="en-US" sz="1100" dirty="0">
                <a:solidFill>
                  <a:srgbClr val="303030"/>
                </a:solidFill>
                <a:latin typeface="S-Core Dream 4 Regular" pitchFamily="34" charset="0"/>
                <a:cs typeface="S-Core Dream 4 Regular" pitchFamily="34" charset="0"/>
              </a:rPr>
              <a:t>게시글 작성시 검색한 주소 위치가 저장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6557304" y="5897518"/>
            <a:ext cx="2894125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100" dirty="0">
                <a:solidFill>
                  <a:srgbClr val="2C573C"/>
                </a:solidFill>
                <a:latin typeface="S-Core Dream 6 Bold" pitchFamily="34" charset="0"/>
              </a:rPr>
              <a:t>COMMUNITY - </a:t>
            </a:r>
            <a:r>
              <a:rPr lang="en-US" altLang="ko-KR" sz="2100" dirty="0">
                <a:solidFill>
                  <a:srgbClr val="2C573C"/>
                </a:solidFill>
                <a:latin typeface="S-Core Dream 6 Bold" pitchFamily="34" charset="0"/>
                <a:cs typeface="S-Core Dream 6 Bold" pitchFamily="34" charset="0"/>
              </a:rPr>
              <a:t>MAP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65205" y="4027577"/>
            <a:ext cx="16066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 rot="5400000">
            <a:off x="8735461" y="3517394"/>
            <a:ext cx="2402377" cy="3651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Thinking about the environment.</a:t>
            </a:r>
          </a:p>
          <a:p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715157" y="7668964"/>
            <a:ext cx="361191" cy="209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dirty="0">
                <a:solidFill>
                  <a:srgbClr val="FFFFF6"/>
                </a:solidFill>
                <a:latin typeface="S-Core Dream 3 Light" pitchFamily="34" charset="0"/>
                <a:cs typeface="S-Core Dream 3 Light" pitchFamily="34" charset="0"/>
              </a:rPr>
              <a:t>06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90500" y="433524"/>
            <a:ext cx="704973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solidFill>
                  <a:srgbClr val="2C573C"/>
                </a:solidFill>
                <a:latin typeface="S-Core Dream 6 Bold" pitchFamily="34" charset="0"/>
              </a:rPr>
              <a:t>COMMUNITY - REVIEW</a:t>
            </a:r>
            <a:endParaRPr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5" y="1663685"/>
            <a:ext cx="9167538" cy="59801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400300"/>
            <a:ext cx="8160981" cy="73268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2" y="2769294"/>
            <a:ext cx="7954550" cy="719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3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65205" y="4027577"/>
            <a:ext cx="16066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 rot="5400000">
            <a:off x="8735461" y="3517394"/>
            <a:ext cx="2402377" cy="3651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Thinking about the environment.</a:t>
            </a:r>
          </a:p>
          <a:p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365205" y="537786"/>
            <a:ext cx="704973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solidFill>
                  <a:srgbClr val="2C573C"/>
                </a:solidFill>
                <a:latin typeface="S-Core Dream 6 Bold" pitchFamily="34" charset="0"/>
              </a:rPr>
              <a:t>COMMUNITY - </a:t>
            </a:r>
            <a:r>
              <a:rPr lang="en-US" altLang="ko-KR" sz="2400" dirty="0">
                <a:solidFill>
                  <a:srgbClr val="2C573C"/>
                </a:solidFill>
                <a:latin typeface="S-Core Dream 6 Bold" pitchFamily="34" charset="0"/>
                <a:cs typeface="S-Core Dream 6 Bold" pitchFamily="34" charset="0"/>
              </a:rPr>
              <a:t>MAP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3" y="1689079"/>
            <a:ext cx="7837317" cy="61976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11" y="2324100"/>
            <a:ext cx="8861871" cy="73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7534" y="3077853"/>
            <a:ext cx="10285714" cy="5785714"/>
            <a:chOff x="807534" y="3077853"/>
            <a:chExt cx="10285714" cy="57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534" y="3077853"/>
              <a:ext cx="10285714" cy="57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30575" y="6270169"/>
            <a:ext cx="147579" cy="147579"/>
            <a:chOff x="9630575" y="6270169"/>
            <a:chExt cx="147579" cy="1475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9630575" y="6270169"/>
              <a:ext cx="147579" cy="147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30575" y="6046650"/>
            <a:ext cx="147579" cy="147579"/>
            <a:chOff x="9630575" y="6046650"/>
            <a:chExt cx="147579" cy="1475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9630575" y="6046650"/>
              <a:ext cx="147579" cy="147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0575" y="5823131"/>
            <a:ext cx="147579" cy="147579"/>
            <a:chOff x="9630575" y="5823131"/>
            <a:chExt cx="147579" cy="1475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9630575" y="5823131"/>
              <a:ext cx="147579" cy="14757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897397" y="4097368"/>
            <a:ext cx="6881023" cy="16146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100" dirty="0">
                <a:solidFill>
                  <a:srgbClr val="444444"/>
                </a:solidFill>
                <a:latin typeface="Noto Serif CJK KR Black" pitchFamily="34" charset="0"/>
                <a:cs typeface="Noto Serif CJK KR Black" pitchFamily="34" charset="0"/>
              </a:rPr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187</Words>
  <Application>Microsoft Office PowerPoint</Application>
  <PresentationFormat>사용자 지정</PresentationFormat>
  <Paragraphs>68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Noto Sans CJK KR Regular</vt:lpstr>
      <vt:lpstr>Noto Serif CJK KR Black</vt:lpstr>
      <vt:lpstr>S-Core Dream 3 Light</vt:lpstr>
      <vt:lpstr>S-Core Dream 4 Regular</vt:lpstr>
      <vt:lpstr>S-Core Dream 6 Bold</vt:lpstr>
      <vt:lpstr>맑은 고딕</vt:lpstr>
      <vt:lpstr>Arial</vt:lpstr>
      <vt:lpstr>Baskerville Old Face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황 도영</cp:lastModifiedBy>
  <cp:revision>7</cp:revision>
  <dcterms:created xsi:type="dcterms:W3CDTF">2022-11-24T23:29:24Z</dcterms:created>
  <dcterms:modified xsi:type="dcterms:W3CDTF">2022-11-28T08:04:48Z</dcterms:modified>
</cp:coreProperties>
</file>