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15" r:id="rId2"/>
    <p:sldId id="596" r:id="rId3"/>
    <p:sldId id="642" r:id="rId4"/>
    <p:sldId id="643" r:id="rId5"/>
    <p:sldId id="655" r:id="rId6"/>
    <p:sldId id="656" r:id="rId7"/>
    <p:sldId id="657" r:id="rId8"/>
    <p:sldId id="644" r:id="rId9"/>
    <p:sldId id="659" r:id="rId10"/>
    <p:sldId id="658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18" r:id="rId21"/>
    <p:sldId id="619" r:id="rId22"/>
    <p:sldId id="620" r:id="rId23"/>
    <p:sldId id="621" r:id="rId24"/>
    <p:sldId id="623" r:id="rId25"/>
    <p:sldId id="625" r:id="rId26"/>
    <p:sldId id="626" r:id="rId27"/>
    <p:sldId id="628" r:id="rId28"/>
    <p:sldId id="665" r:id="rId29"/>
    <p:sldId id="664" r:id="rId30"/>
    <p:sldId id="666" r:id="rId31"/>
    <p:sldId id="660" r:id="rId32"/>
    <p:sldId id="661" r:id="rId33"/>
    <p:sldId id="662" r:id="rId34"/>
    <p:sldId id="663" r:id="rId35"/>
    <p:sldId id="592" r:id="rId36"/>
    <p:sldId id="616" r:id="rId37"/>
    <p:sldId id="617" r:id="rId38"/>
    <p:sldId id="610" r:id="rId3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249"/>
    <a:srgbClr val="2A8487"/>
    <a:srgbClr val="FF3300"/>
    <a:srgbClr val="FF0000"/>
    <a:srgbClr val="1C5A61"/>
    <a:srgbClr val="0C6D9C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3" autoAdjust="0"/>
    <p:restoredTop sz="94541" autoAdjust="0"/>
  </p:normalViewPr>
  <p:slideViewPr>
    <p:cSldViewPr>
      <p:cViewPr varScale="1">
        <p:scale>
          <a:sx n="122" d="100"/>
          <a:sy n="122" d="100"/>
        </p:scale>
        <p:origin x="-1218" y="-10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1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7122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9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93294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3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9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90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7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8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6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07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 smtClean="0"/>
                <a:t>		 						</a:t>
              </a:r>
              <a:fld id="{1192349B-A54A-4D8A-8DEB-C78E3119AFA9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 smtClean="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4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 smtClean="0"/>
              <a:t>CSE 482: Big Data Analysis</a:t>
            </a:r>
            <a:endParaRPr lang="en-US" altLang="en-US" sz="2800" dirty="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768600"/>
            <a:ext cx="8382000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</a:t>
            </a:r>
            <a:r>
              <a:rPr lang="en-US" altLang="en-US" sz="3200" b="0" dirty="0" smtClean="0"/>
              <a:t>10 (Predictive Modeling)</a:t>
            </a:r>
            <a:endParaRPr lang="en-US" altLang="en-US" sz="1600" b="0" dirty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 of Different Sizes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11048"/>
            <a:ext cx="6172200" cy="51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0800" y="22860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/>
              <a:t>Training accuracy keeps improving as size of the tree increases</a:t>
            </a:r>
            <a:endParaRPr lang="en-US" sz="18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886200"/>
            <a:ext cx="2666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/>
              <a:t>Test accuracy improves with increasing tree size up to </a:t>
            </a:r>
            <a:r>
              <a:rPr lang="en-US" sz="1800" b="0" dirty="0" err="1" smtClean="0"/>
              <a:t>maxdepth</a:t>
            </a:r>
            <a:r>
              <a:rPr lang="en-US" sz="1800" b="0" dirty="0" smtClean="0"/>
              <a:t>=4, after which it decreases with increasing tree size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8685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 Overfitting and Underfitting</a:t>
            </a: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304800" y="5334000"/>
            <a:ext cx="868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</a:t>
            </a:r>
            <a:r>
              <a:rPr lang="en-US" altLang="en-US" sz="1800" b="0" u="sng" dirty="0"/>
              <a:t>model is too simple</a:t>
            </a:r>
            <a:r>
              <a:rPr lang="en-US" altLang="en-US" sz="1800" b="0" dirty="0"/>
              <a:t>, both training and test </a:t>
            </a:r>
            <a:r>
              <a:rPr lang="en-US" altLang="en-US" sz="1800" b="0" dirty="0" smtClean="0"/>
              <a:t>accuracies are poor</a:t>
            </a:r>
            <a:endParaRPr lang="en-US" altLang="en-US" sz="1800" b="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</a:t>
            </a:r>
            <a:r>
              <a:rPr lang="en-US" altLang="en-US" sz="1800" b="0" u="sng" dirty="0"/>
              <a:t>model is too complex</a:t>
            </a:r>
            <a:r>
              <a:rPr lang="en-US" altLang="en-US" sz="1800" b="0" dirty="0"/>
              <a:t>, training </a:t>
            </a:r>
            <a:r>
              <a:rPr lang="en-US" altLang="en-US" sz="1800" b="0" dirty="0" smtClean="0"/>
              <a:t>accuracy </a:t>
            </a:r>
            <a:r>
              <a:rPr lang="en-US" altLang="en-US" sz="1800" b="0" dirty="0"/>
              <a:t>is </a:t>
            </a:r>
            <a:r>
              <a:rPr lang="en-US" altLang="en-US" sz="1800" b="0" dirty="0" smtClean="0"/>
              <a:t>high </a:t>
            </a:r>
            <a:r>
              <a:rPr lang="en-US" altLang="en-US" sz="1800" b="0" dirty="0"/>
              <a:t>but test </a:t>
            </a:r>
            <a:r>
              <a:rPr lang="en-US" altLang="en-US" sz="1800" b="0" dirty="0" smtClean="0"/>
              <a:t>accuracy is low</a:t>
            </a:r>
            <a:endParaRPr lang="en-US" altLang="en-US" sz="1800" b="0" dirty="0">
              <a:sym typeface="Symbol" pitchFamily="18" charset="2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4197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Overfitting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 err="1" smtClean="0"/>
              <a:t>overfitted</a:t>
            </a:r>
            <a:r>
              <a:rPr lang="en-US" altLang="en-US" dirty="0" smtClean="0"/>
              <a:t> model is undesirable because</a:t>
            </a:r>
          </a:p>
          <a:p>
            <a:pPr lvl="1"/>
            <a:r>
              <a:rPr lang="en-US" altLang="en-US" dirty="0" smtClean="0"/>
              <a:t>The model may fit noise (mislabeled examples) in the training data</a:t>
            </a:r>
          </a:p>
          <a:p>
            <a:pPr lvl="1"/>
            <a:r>
              <a:rPr lang="en-US" altLang="en-US" dirty="0" smtClean="0"/>
              <a:t>The model may fit exceptional cases (rather than the norm) in the training data</a:t>
            </a:r>
          </a:p>
          <a:p>
            <a:pPr lvl="4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3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Mammal Classification Problem</a:t>
            </a:r>
          </a:p>
        </p:txBody>
      </p:sp>
      <p:pic>
        <p:nvPicPr>
          <p:cNvPr id="13315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066800"/>
            <a:ext cx="6248400" cy="2890838"/>
          </a:xfrm>
          <a:noFill/>
        </p:spPr>
      </p:pic>
      <p:graphicFrame>
        <p:nvGraphicFramePr>
          <p:cNvPr id="13316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5486400" y="3003550"/>
          <a:ext cx="358140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Visio" r:id="rId4" imgW="6452006" imgH="5994836" progId="Visio.Drawing.6">
                  <p:embed/>
                </p:oleObj>
              </mc:Choice>
              <mc:Fallback>
                <p:oleObj name="Visio" r:id="rId4" imgW="6452006" imgH="599483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03550"/>
                        <a:ext cx="3581400" cy="332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1371600" y="4114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Training Set</a:t>
            </a:r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3124200" y="5334000"/>
            <a:ext cx="21336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Model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training error = 0%</a:t>
            </a:r>
          </a:p>
        </p:txBody>
      </p:sp>
    </p:spTree>
    <p:extLst>
      <p:ext uri="{BB962C8B-B14F-4D97-AF65-F5344CB8AC3E}">
        <p14:creationId xmlns:p14="http://schemas.microsoft.com/office/powerpoint/2010/main" val="36020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 of Noise (Mislabeled Examples)</a:t>
            </a:r>
          </a:p>
        </p:txBody>
      </p:sp>
      <p:pic>
        <p:nvPicPr>
          <p:cNvPr id="1433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05000"/>
            <a:ext cx="4495800" cy="1955800"/>
          </a:xfrm>
          <a:noFill/>
        </p:spPr>
      </p:pic>
      <p:pic>
        <p:nvPicPr>
          <p:cNvPr id="14340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575" y="4349750"/>
            <a:ext cx="4460875" cy="1974850"/>
          </a:xfrm>
          <a:noFill/>
        </p:spPr>
      </p:pic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304800" y="154305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Training Set:</a:t>
            </a:r>
          </a:p>
        </p:txBody>
      </p: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76200" y="396875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Test Set:</a:t>
            </a:r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152400" y="990600"/>
            <a:ext cx="525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Example</a:t>
            </a:r>
            <a:r>
              <a:rPr lang="en-US" altLang="en-US" sz="1800"/>
              <a:t>: Mammal Classification problem</a:t>
            </a:r>
          </a:p>
        </p:txBody>
      </p:sp>
      <p:sp>
        <p:nvSpPr>
          <p:cNvPr id="14344" name="Rectangle 15"/>
          <p:cNvSpPr>
            <a:spLocks noChangeArrowheads="1"/>
          </p:cNvSpPr>
          <p:nvPr/>
        </p:nvSpPr>
        <p:spPr bwMode="auto">
          <a:xfrm>
            <a:off x="381000" y="2590800"/>
            <a:ext cx="4495800" cy="304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  <p:graphicFrame>
        <p:nvGraphicFramePr>
          <p:cNvPr id="940052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6553200" y="3733800"/>
          <a:ext cx="243998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Visio" r:id="rId5" imgW="3865372" imgH="4104861" progId="Visio.Drawing.6">
                  <p:embed/>
                </p:oleObj>
              </mc:Choice>
              <mc:Fallback>
                <p:oleObj name="Visio" r:id="rId5" imgW="3865372" imgH="410486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733800"/>
                        <a:ext cx="2439988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54" name="Text Box 22"/>
          <p:cNvSpPr txBox="1">
            <a:spLocks noChangeArrowheads="1"/>
          </p:cNvSpPr>
          <p:nvPr/>
        </p:nvSpPr>
        <p:spPr bwMode="auto">
          <a:xfrm>
            <a:off x="7620000" y="1295400"/>
            <a:ext cx="1371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Model M1: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train err = 0%,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test err = 30%</a:t>
            </a:r>
          </a:p>
        </p:txBody>
      </p:sp>
      <p:sp>
        <p:nvSpPr>
          <p:cNvPr id="940056" name="Text Box 24"/>
          <p:cNvSpPr txBox="1">
            <a:spLocks noChangeArrowheads="1"/>
          </p:cNvSpPr>
          <p:nvPr/>
        </p:nvSpPr>
        <p:spPr bwMode="auto">
          <a:xfrm>
            <a:off x="5105400" y="4876800"/>
            <a:ext cx="15240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Model M2: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 err = 20%,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test err = 10%</a:t>
            </a:r>
          </a:p>
        </p:txBody>
      </p:sp>
      <p:graphicFrame>
        <p:nvGraphicFramePr>
          <p:cNvPr id="940050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4943475" y="1066800"/>
          <a:ext cx="2676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Visio" r:id="rId7" imgW="4488383" imgH="5620876" progId="Visio.Drawing.6">
                  <p:embed/>
                </p:oleObj>
              </mc:Choice>
              <mc:Fallback>
                <p:oleObj name="Visio" r:id="rId7" imgW="4488383" imgH="56208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066800"/>
                        <a:ext cx="2676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2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54" grpId="0"/>
      <p:bldP spid="9400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mtClean="0"/>
              <a:t>Lack of  Representative Samples</a:t>
            </a:r>
          </a:p>
        </p:txBody>
      </p:sp>
      <p:graphicFrame>
        <p:nvGraphicFramePr>
          <p:cNvPr id="941070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29200" y="1328738"/>
          <a:ext cx="3741738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Visio" r:id="rId3" imgW="7811821" imgH="7209597" progId="Visio.Drawing.6">
                  <p:embed/>
                </p:oleObj>
              </mc:Choice>
              <mc:Fallback>
                <p:oleObj name="Visio" r:id="rId3" imgW="7811821" imgH="720959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28738"/>
                        <a:ext cx="3741738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60" name="Text Box 4"/>
          <p:cNvSpPr txBox="1">
            <a:spLocks noChangeArrowheads="1"/>
          </p:cNvSpPr>
          <p:nvPr/>
        </p:nvSpPr>
        <p:spPr bwMode="auto">
          <a:xfrm>
            <a:off x="4953000" y="4914900"/>
            <a:ext cx="3962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/>
              <a:t>As tree grows larger, there are fewer training examples available at the leaf node to make reliable classification decision (e.g., the node may fit exceptional cases)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15365" name="Text Box 12"/>
          <p:cNvSpPr txBox="1">
            <a:spLocks noChangeArrowheads="1"/>
          </p:cNvSpPr>
          <p:nvPr/>
        </p:nvSpPr>
        <p:spPr bwMode="auto">
          <a:xfrm>
            <a:off x="228600" y="11430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Training Set:</a:t>
            </a:r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228600" y="33528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Test Set:</a:t>
            </a:r>
          </a:p>
        </p:txBody>
      </p:sp>
      <p:sp>
        <p:nvSpPr>
          <p:cNvPr id="941072" name="Text Box 16"/>
          <p:cNvSpPr txBox="1">
            <a:spLocks noChangeArrowheads="1"/>
          </p:cNvSpPr>
          <p:nvPr/>
        </p:nvSpPr>
        <p:spPr bwMode="auto">
          <a:xfrm>
            <a:off x="7467600" y="3886200"/>
            <a:ext cx="1371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Model M3: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train err = 0%,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test err = 30%</a:t>
            </a:r>
          </a:p>
        </p:txBody>
      </p:sp>
      <p:grpSp>
        <p:nvGrpSpPr>
          <p:cNvPr id="15368" name="Group 27"/>
          <p:cNvGrpSpPr>
            <a:grpSpLocks/>
          </p:cNvGrpSpPr>
          <p:nvPr/>
        </p:nvGrpSpPr>
        <p:grpSpPr bwMode="auto">
          <a:xfrm>
            <a:off x="381000" y="1676400"/>
            <a:ext cx="4267200" cy="1371600"/>
            <a:chOff x="240" y="1056"/>
            <a:chExt cx="2592" cy="801"/>
          </a:xfrm>
        </p:grpSpPr>
        <p:pic>
          <p:nvPicPr>
            <p:cNvPr id="15372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948"/>
            <a:stretch>
              <a:fillRect/>
            </a:stretch>
          </p:blipFill>
          <p:spPr bwMode="auto">
            <a:xfrm>
              <a:off x="240" y="1056"/>
              <a:ext cx="1296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3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2"/>
            <a:stretch>
              <a:fillRect/>
            </a:stretch>
          </p:blipFill>
          <p:spPr bwMode="auto">
            <a:xfrm>
              <a:off x="1522" y="1056"/>
              <a:ext cx="1310" cy="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9" name="Group 26"/>
          <p:cNvGrpSpPr>
            <a:grpSpLocks/>
          </p:cNvGrpSpPr>
          <p:nvPr/>
        </p:nvGrpSpPr>
        <p:grpSpPr bwMode="auto">
          <a:xfrm>
            <a:off x="381000" y="3810000"/>
            <a:ext cx="4267200" cy="2209800"/>
            <a:chOff x="240" y="2496"/>
            <a:chExt cx="2474" cy="1244"/>
          </a:xfrm>
        </p:grpSpPr>
        <p:pic>
          <p:nvPicPr>
            <p:cNvPr id="15370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79"/>
            <a:stretch>
              <a:fillRect/>
            </a:stretch>
          </p:blipFill>
          <p:spPr bwMode="auto">
            <a:xfrm>
              <a:off x="240" y="2496"/>
              <a:ext cx="1296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8"/>
            <a:stretch>
              <a:fillRect/>
            </a:stretch>
          </p:blipFill>
          <p:spPr bwMode="auto">
            <a:xfrm>
              <a:off x="1536" y="2496"/>
              <a:ext cx="1178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4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0" grpId="0"/>
      <p:bldP spid="9410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Lessons on Overfitting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Training error does not truly reflect how well the classifier performs on previously unknown data instances</a:t>
            </a:r>
          </a:p>
          <a:p>
            <a:pPr lvl="4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Overfitting results in models that are </a:t>
            </a:r>
            <a:r>
              <a:rPr lang="en-US" altLang="en-US" u="sng" dirty="0" smtClean="0"/>
              <a:t>more complex</a:t>
            </a:r>
            <a:r>
              <a:rPr lang="en-US" altLang="en-US" dirty="0" smtClean="0"/>
              <a:t> (larger) than necessary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Complexity can be measured in terms of size of tree, number of model parameters, etc.</a:t>
            </a:r>
          </a:p>
          <a:p>
            <a:pPr lvl="4"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Need a way to control complexity of the model during training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 smtClean="0"/>
              <a:t>This is known as the </a:t>
            </a:r>
            <a:r>
              <a:rPr lang="en-US" altLang="en-US" sz="2400" u="sng" dirty="0" smtClean="0"/>
              <a:t>model selection</a:t>
            </a:r>
            <a:r>
              <a:rPr lang="en-US" altLang="en-US" sz="2400" dirty="0" smtClean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8621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Selection for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the decision tree software you use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229600" cy="71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428909"/>
            <a:ext cx="4800600" cy="46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46" y="3962309"/>
            <a:ext cx="4902200" cy="51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06" y="4571909"/>
            <a:ext cx="5645394" cy="68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06" y="2743200"/>
            <a:ext cx="5810250" cy="64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5334000"/>
            <a:ext cx="5588000" cy="64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6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Model Selection Using Validation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dirty="0" smtClean="0"/>
              <a:t>A general model selection approach that does not depend on the predictive modeling technique used</a:t>
            </a:r>
          </a:p>
          <a:p>
            <a:pPr lvl="4"/>
            <a:endParaRPr lang="en-US" altLang="en-US" sz="1000" dirty="0" smtClean="0"/>
          </a:p>
          <a:p>
            <a:r>
              <a:rPr lang="en-US" altLang="en-US" dirty="0" smtClean="0"/>
              <a:t>Divide the </a:t>
            </a:r>
            <a:r>
              <a:rPr lang="en-US" altLang="en-US" u="sng" dirty="0" smtClean="0"/>
              <a:t>training</a:t>
            </a:r>
            <a:r>
              <a:rPr lang="en-US" altLang="en-US" dirty="0" smtClean="0"/>
              <a:t> data into two parts:</a:t>
            </a:r>
          </a:p>
          <a:p>
            <a:pPr lvl="1"/>
            <a:r>
              <a:rPr lang="en-US" altLang="en-US" sz="2400" dirty="0" smtClean="0"/>
              <a:t>“Training” set: for model building</a:t>
            </a:r>
          </a:p>
          <a:p>
            <a:pPr lvl="1"/>
            <a:r>
              <a:rPr lang="en-US" altLang="en-US" sz="2400" dirty="0" smtClean="0"/>
              <a:t>Validation set: for estimating generalization error; choose the model parameter that gives the lowest error on validation set</a:t>
            </a:r>
          </a:p>
          <a:p>
            <a:pPr lvl="4"/>
            <a:endParaRPr lang="en-US" altLang="en-US" sz="1000" dirty="0" smtClean="0"/>
          </a:p>
          <a:p>
            <a:r>
              <a:rPr lang="en-US" altLang="en-US" dirty="0" smtClean="0"/>
              <a:t>Drawback:</a:t>
            </a:r>
          </a:p>
          <a:p>
            <a:pPr lvl="1"/>
            <a:r>
              <a:rPr lang="en-US" altLang="en-US" sz="2400" dirty="0" smtClean="0"/>
              <a:t>Less data would be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14973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1945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6159500" cy="51816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781800" y="1981200"/>
            <a:ext cx="21336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Training errors: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A: 10%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B: 20%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Validation errors: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A: 50%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Tree B: 30%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So, tree B is preferred over A</a:t>
            </a:r>
          </a:p>
        </p:txBody>
      </p:sp>
    </p:spTree>
    <p:extLst>
      <p:ext uri="{BB962C8B-B14F-4D97-AF65-F5344CB8AC3E}">
        <p14:creationId xmlns:p14="http://schemas.microsoft.com/office/powerpoint/2010/main" val="8172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Last lecture</a:t>
            </a:r>
          </a:p>
          <a:p>
            <a:pPr lvl="1"/>
            <a:r>
              <a:rPr lang="en-US" altLang="en-US" dirty="0" smtClean="0"/>
              <a:t>What is predictive modeling?</a:t>
            </a:r>
          </a:p>
          <a:p>
            <a:pPr lvl="1"/>
            <a:r>
              <a:rPr lang="en-US" altLang="en-US" dirty="0" smtClean="0"/>
              <a:t>Decision tree method</a:t>
            </a:r>
          </a:p>
          <a:p>
            <a:pPr lvl="1"/>
            <a:r>
              <a:rPr lang="en-US" altLang="en-US" dirty="0" smtClean="0"/>
              <a:t>Model evaluation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Today’s lecture</a:t>
            </a:r>
          </a:p>
          <a:p>
            <a:pPr lvl="1"/>
            <a:r>
              <a:rPr lang="en-US" altLang="en-US" dirty="0"/>
              <a:t>Model </a:t>
            </a:r>
            <a:r>
              <a:rPr lang="en-US" altLang="en-US" dirty="0" smtClean="0"/>
              <a:t>selection and overfitting </a:t>
            </a:r>
            <a:endParaRPr lang="en-US" altLang="en-US" dirty="0"/>
          </a:p>
          <a:p>
            <a:pPr lvl="1"/>
            <a:r>
              <a:rPr lang="en-US" altLang="en-US" dirty="0" smtClean="0"/>
              <a:t>Alternative methods</a:t>
            </a:r>
            <a:endParaRPr lang="en-US" altLang="en-US" dirty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Predictive Modeling Techniques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Single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Nearest-neighbor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Artificial 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Probabilistic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Support Vector Machines/Regression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Ensemble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Boosting, Bagging,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8877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Nearest-Neighbor Method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029200" y="1600200"/>
            <a:ext cx="396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Given a test </a:t>
            </a:r>
            <a:r>
              <a:rPr lang="en-US" altLang="en-US" sz="1800" b="0" dirty="0" smtClean="0"/>
              <a:t>example:</a:t>
            </a:r>
            <a:endParaRPr lang="en-US" altLang="en-US" sz="1800" b="0" dirty="0"/>
          </a:p>
          <a:p>
            <a:pPr lvl="1"/>
            <a:r>
              <a:rPr lang="en-US" altLang="en-US" sz="1800" b="0" dirty="0"/>
              <a:t>Compute its distance to all the training </a:t>
            </a:r>
            <a:r>
              <a:rPr lang="en-US" altLang="en-US" sz="1800" b="0" dirty="0" smtClean="0"/>
              <a:t>examples</a:t>
            </a:r>
            <a:endParaRPr lang="en-US" altLang="en-US" sz="1800" b="0" dirty="0"/>
          </a:p>
          <a:p>
            <a:pPr lvl="1"/>
            <a:r>
              <a:rPr lang="en-US" altLang="en-US" sz="1800" b="0" dirty="0"/>
              <a:t>Identify its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 nearest neighbors </a:t>
            </a:r>
          </a:p>
          <a:p>
            <a:pPr lvl="1"/>
            <a:r>
              <a:rPr lang="en-US" altLang="en-US" sz="1800" b="0" dirty="0"/>
              <a:t>Use </a:t>
            </a:r>
            <a:r>
              <a:rPr lang="en-US" altLang="en-US" sz="1800" b="0" dirty="0" smtClean="0"/>
              <a:t>the target values </a:t>
            </a:r>
            <a:r>
              <a:rPr lang="en-US" altLang="en-US" sz="1800" b="0" dirty="0"/>
              <a:t>of </a:t>
            </a:r>
            <a:r>
              <a:rPr lang="en-US" altLang="en-US" sz="1800" b="0" dirty="0" smtClean="0"/>
              <a:t>the k </a:t>
            </a:r>
            <a:r>
              <a:rPr lang="en-US" altLang="en-US" sz="1800" b="0" dirty="0"/>
              <a:t>nearest neighbors to predict the </a:t>
            </a:r>
            <a:r>
              <a:rPr lang="en-US" altLang="en-US" sz="1800" b="0" dirty="0" smtClean="0"/>
              <a:t>target value </a:t>
            </a:r>
            <a:r>
              <a:rPr lang="en-US" altLang="en-US" sz="1800" b="0" dirty="0"/>
              <a:t>of test </a:t>
            </a:r>
            <a:r>
              <a:rPr lang="en-US" altLang="en-US" sz="1800" b="0" dirty="0" smtClean="0"/>
              <a:t>example </a:t>
            </a:r>
          </a:p>
          <a:p>
            <a:pPr lvl="2"/>
            <a:r>
              <a:rPr lang="en-US" altLang="en-US" sz="1400" b="0" dirty="0" smtClean="0"/>
              <a:t>For classification, take majority vote</a:t>
            </a:r>
          </a:p>
          <a:p>
            <a:pPr lvl="2"/>
            <a:r>
              <a:rPr lang="en-US" altLang="en-US" sz="1400" b="0" dirty="0" smtClean="0"/>
              <a:t>For regression, take the average value</a:t>
            </a:r>
            <a:endParaRPr lang="en-US" altLang="en-US" sz="1400" b="0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04503"/>
              </p:ext>
            </p:extLst>
          </p:nvPr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Visio" r:id="rId3" imgW="7094191" imgH="8390819" progId="Visio.Drawing.11">
                  <p:embed/>
                </p:oleObj>
              </mc:Choice>
              <mc:Fallback>
                <p:oleObj name="Visio" r:id="rId3" imgW="7094191" imgH="83908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5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Requires a distance/similarity measure</a:t>
                </a:r>
              </a:p>
              <a:p>
                <a:pPr lvl="1"/>
                <a:r>
                  <a:rPr lang="en-US" altLang="en-US" dirty="0" smtClean="0"/>
                  <a:t>Euclidean distance</a:t>
                </a: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en-US" sz="20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en-US" sz="20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en-US" sz="2000" dirty="0" smtClean="0"/>
              </a:p>
              <a:p>
                <a:pPr lvl="1"/>
                <a:r>
                  <a:rPr lang="en-US" altLang="en-US" dirty="0" smtClean="0"/>
                  <a:t>Cosine similarity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</a:rPr>
                        <m:t>𝑐𝑜𝑠</m:t>
                      </m:r>
                      <m:d>
                        <m:dPr>
                          <m:ctrlPr>
                            <a:rPr lang="en-US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/>
                            </a:rPr>
                            <m:t>𝑥</m:t>
                          </m:r>
                          <m:r>
                            <a:rPr lang="en-US" altLang="en-US" i="1">
                              <a:latin typeface="Cambria Math"/>
                            </a:rPr>
                            <m:t>,</m:t>
                          </m:r>
                          <m:r>
                            <a:rPr lang="en-US" alt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lvl="2"/>
                <a:endParaRPr lang="en-US" altLang="en-US" dirty="0" smtClean="0"/>
              </a:p>
              <a:p>
                <a:r>
                  <a:rPr lang="en-US" altLang="en-US" dirty="0" smtClean="0"/>
                  <a:t>Must specify the parameter k (number of nearest neighbors to consider)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59" t="-1294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96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 Neighbor Method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Choosing the value of k:</a:t>
            </a:r>
          </a:p>
          <a:p>
            <a:pPr lvl="1"/>
            <a:r>
              <a:rPr lang="en-US" altLang="en-US" sz="2400" smtClean="0"/>
              <a:t>If k is too small, sensitive to noise points</a:t>
            </a:r>
          </a:p>
          <a:p>
            <a:pPr lvl="1"/>
            <a:r>
              <a:rPr lang="en-US" altLang="en-US" sz="2400" smtClean="0"/>
              <a:t>If k is too large, neighborhood may include points from other classes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Nearest-Neighbor Method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87450"/>
            <a:ext cx="5334000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Box 2"/>
          <p:cNvSpPr txBox="1">
            <a:spLocks noChangeArrowheads="1"/>
          </p:cNvSpPr>
          <p:nvPr/>
        </p:nvSpPr>
        <p:spPr bwMode="auto">
          <a:xfrm>
            <a:off x="6553200" y="5446713"/>
            <a:ext cx="2438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From: Elements of Statistical L1earning (</a:t>
            </a:r>
            <a:r>
              <a:rPr lang="en-US" altLang="en-US" sz="1200" dirty="0" smtClean="0"/>
              <a:t>Hastie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Tibshirani</a:t>
            </a:r>
            <a:r>
              <a:rPr lang="en-US" altLang="en-US" sz="1200" dirty="0"/>
              <a:t>, Friedman)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6378575" y="14478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Decision boundary using k=15</a:t>
            </a:r>
          </a:p>
        </p:txBody>
      </p:sp>
    </p:spTree>
    <p:extLst>
      <p:ext uri="{BB962C8B-B14F-4D97-AF65-F5344CB8AC3E}">
        <p14:creationId xmlns:p14="http://schemas.microsoft.com/office/powerpoint/2010/main" val="26362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Method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Construct a linear decision boundary to separate training examples from different classes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32772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34232937"/>
              </p:ext>
            </p:extLst>
          </p:nvPr>
        </p:nvGraphicFramePr>
        <p:xfrm>
          <a:off x="4572000" y="5181600"/>
          <a:ext cx="1143000" cy="359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7" name="Equation" r:id="rId4" imgW="685800" imgH="215640" progId="Equation.3">
                  <p:embed/>
                </p:oleObj>
              </mc:Choice>
              <mc:Fallback>
                <p:oleObj name="Equation" r:id="rId4" imgW="685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1143000" cy="359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580089"/>
              </p:ext>
            </p:extLst>
          </p:nvPr>
        </p:nvGraphicFramePr>
        <p:xfrm>
          <a:off x="4589463" y="3308350"/>
          <a:ext cx="43910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" name="Equation" r:id="rId6" imgW="2400120" imgH="457200" progId="Equation.3">
                  <p:embed/>
                </p:oleObj>
              </mc:Choice>
              <mc:Fallback>
                <p:oleObj name="Equation" r:id="rId6" imgW="2400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3308350"/>
                        <a:ext cx="43910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4485" r="6205"/>
          <a:stretch/>
        </p:blipFill>
        <p:spPr bwMode="auto">
          <a:xfrm>
            <a:off x="381000" y="2286000"/>
            <a:ext cx="3934140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 bwMode="auto">
          <a:xfrm>
            <a:off x="3849328" y="4796355"/>
            <a:ext cx="875071" cy="387703"/>
          </a:xfrm>
          <a:custGeom>
            <a:avLst/>
            <a:gdLst>
              <a:gd name="connsiteX0" fmla="*/ 0 w 840658"/>
              <a:gd name="connsiteY0" fmla="*/ 55864 h 387703"/>
              <a:gd name="connsiteX1" fmla="*/ 471948 w 840658"/>
              <a:gd name="connsiteY1" fmla="*/ 26368 h 387703"/>
              <a:gd name="connsiteX2" fmla="*/ 840658 w 840658"/>
              <a:gd name="connsiteY2" fmla="*/ 387703 h 38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658" h="387703">
                <a:moveTo>
                  <a:pt x="0" y="55864"/>
                </a:moveTo>
                <a:cubicBezTo>
                  <a:pt x="165919" y="13462"/>
                  <a:pt x="331838" y="-28939"/>
                  <a:pt x="471948" y="26368"/>
                </a:cubicBezTo>
                <a:cubicBezTo>
                  <a:pt x="612058" y="81675"/>
                  <a:pt x="840658" y="387703"/>
                  <a:pt x="840658" y="387703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60545869"/>
              </p:ext>
            </p:extLst>
          </p:nvPr>
        </p:nvGraphicFramePr>
        <p:xfrm>
          <a:off x="4724400" y="2743200"/>
          <a:ext cx="41640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9" name="Equation" r:id="rId9" imgW="2070000" imgH="215640" progId="Equation.3">
                  <p:embed/>
                </p:oleObj>
              </mc:Choice>
              <mc:Fallback>
                <p:oleObj name="Equation" r:id="rId9" imgW="2070000" imgH="21564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743200"/>
                        <a:ext cx="41640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13489838"/>
              </p:ext>
            </p:extLst>
          </p:nvPr>
        </p:nvGraphicFramePr>
        <p:xfrm>
          <a:off x="2514600" y="2438400"/>
          <a:ext cx="1143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0" name="Equation" r:id="rId11" imgW="685800" imgH="215640" progId="Equation.3">
                  <p:embed/>
                </p:oleObj>
              </mc:Choice>
              <mc:Fallback>
                <p:oleObj name="Equation" r:id="rId11" imgW="685800" imgH="215640" progId="Equation.3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1143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5069646"/>
              </p:ext>
            </p:extLst>
          </p:nvPr>
        </p:nvGraphicFramePr>
        <p:xfrm>
          <a:off x="762000" y="4724400"/>
          <a:ext cx="1143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1" name="Equation" r:id="rId13" imgW="685800" imgH="215640" progId="Equation.3">
                  <p:embed/>
                </p:oleObj>
              </mc:Choice>
              <mc:Fallback>
                <p:oleObj name="Equation" r:id="rId13" imgW="685800" imgH="21564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1143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321058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239000" y="3827820"/>
            <a:ext cx="228600" cy="231058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 of a linear model: </a:t>
            </a:r>
          </a:p>
          <a:p>
            <a:endParaRPr lang="en-US" dirty="0"/>
          </a:p>
          <a:p>
            <a:pPr lvl="2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dirty="0" smtClean="0">
                <a:cs typeface="Times New Roman" panose="02020603050405020304" pitchFamily="18" charset="0"/>
              </a:rPr>
              <a:t>’</a:t>
            </a:r>
            <a:r>
              <a:rPr lang="en-US" dirty="0" smtClean="0"/>
              <a:t>s are the model parameters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Many learning algorithms available to find the best linear model that fits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dirty="0" smtClean="0"/>
              <a:t>to the training data</a:t>
            </a:r>
          </a:p>
          <a:p>
            <a:pPr lvl="1"/>
            <a:r>
              <a:rPr lang="en-US" dirty="0" smtClean="0"/>
              <a:t>Perceptron (single-layer neural network)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9479252"/>
              </p:ext>
            </p:extLst>
          </p:nvPr>
        </p:nvGraphicFramePr>
        <p:xfrm>
          <a:off x="1676400" y="1676400"/>
          <a:ext cx="4035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2006280" imgH="241200" progId="Equation.3">
                  <p:embed/>
                </p:oleObj>
              </mc:Choice>
              <mc:Fallback>
                <p:oleObj name="Equation" r:id="rId3" imgW="2006280" imgH="241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40354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40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Nonlinear Method</a:t>
            </a:r>
          </a:p>
        </p:txBody>
      </p:sp>
      <p:pic>
        <p:nvPicPr>
          <p:cNvPr id="3379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763" y="1814513"/>
            <a:ext cx="4592637" cy="3443287"/>
          </a:xfrm>
          <a:noFill/>
        </p:spPr>
      </p:pic>
      <p:sp>
        <p:nvSpPr>
          <p:cNvPr id="33796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altLang="en-US" smtClean="0"/>
              <a:t>Designed for more complicated decision boundaries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Examples: nonlinear support vector machines, artificial neural networks, etc</a:t>
            </a:r>
          </a:p>
        </p:txBody>
      </p:sp>
      <p:graphicFrame>
        <p:nvGraphicFramePr>
          <p:cNvPr id="33797" name="Object 9"/>
          <p:cNvGraphicFramePr>
            <a:graphicFrameLocks noChangeAspect="1"/>
          </p:cNvGraphicFramePr>
          <p:nvPr/>
        </p:nvGraphicFramePr>
        <p:xfrm>
          <a:off x="4538663" y="1957388"/>
          <a:ext cx="43338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5" imgW="2070100" imgH="698500" progId="Equation.3">
                  <p:embed/>
                </p:oleObj>
              </mc:Choice>
              <mc:Fallback>
                <p:oleObj name="Equation" r:id="rId5" imgW="20701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1957388"/>
                        <a:ext cx="43338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4495800" y="3810000"/>
          <a:ext cx="44132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7" imgW="2413000" imgH="457200" progId="Equation.3">
                  <p:embed/>
                </p:oleObj>
              </mc:Choice>
              <mc:Fallback>
                <p:oleObj name="Equation" r:id="rId7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0"/>
                        <a:ext cx="44132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Ensemble Methods</a:t>
            </a:r>
            <a:endParaRPr lang="en-US" altLang="en-US" dirty="0" smtClean="0"/>
          </a:p>
        </p:txBody>
      </p:sp>
      <p:graphicFrame>
        <p:nvGraphicFramePr>
          <p:cNvPr id="512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13868"/>
              </p:ext>
            </p:extLst>
          </p:nvPr>
        </p:nvGraphicFramePr>
        <p:xfrm>
          <a:off x="1284288" y="1143000"/>
          <a:ext cx="65690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Visio" r:id="rId3" imgW="9864575" imgH="7781572" progId="Visio.Drawing.11">
                  <p:embed/>
                </p:oleObj>
              </mc:Choice>
              <mc:Fallback>
                <p:oleObj name="Visio" r:id="rId3" imgW="9864575" imgH="778157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143000"/>
                        <a:ext cx="65690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62707" y="5105400"/>
            <a:ext cx="1557093" cy="665118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366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Ensemble Methods work?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618037" cy="5181600"/>
          </a:xfrm>
        </p:spPr>
        <p:txBody>
          <a:bodyPr/>
          <a:lstStyle/>
          <a:p>
            <a:r>
              <a:rPr lang="en-US" altLang="en-US" sz="2400" dirty="0" smtClean="0"/>
              <a:t>Suppose there are 25 base classifiers</a:t>
            </a:r>
          </a:p>
          <a:p>
            <a:pPr lvl="1"/>
            <a:r>
              <a:rPr lang="en-US" altLang="en-US" sz="2400" dirty="0" smtClean="0"/>
              <a:t>Each classifier has </a:t>
            </a:r>
            <a:br>
              <a:rPr lang="en-US" altLang="en-US" sz="2400" dirty="0" smtClean="0"/>
            </a:br>
            <a:r>
              <a:rPr lang="en-US" altLang="en-US" sz="2400" dirty="0" smtClean="0"/>
              <a:t>error rate, </a:t>
            </a:r>
            <a:r>
              <a:rPr lang="en-US" altLang="en-US" sz="2400" dirty="0" smtClean="0">
                <a:sym typeface="Symbol" pitchFamily="18" charset="2"/>
              </a:rPr>
              <a:t></a:t>
            </a:r>
            <a:r>
              <a:rPr lang="en-US" altLang="en-US" sz="2400" dirty="0" smtClean="0"/>
              <a:t> = 0.35</a:t>
            </a:r>
          </a:p>
          <a:p>
            <a:pPr lvl="1"/>
            <a:r>
              <a:rPr lang="en-US" altLang="en-US" sz="2400" dirty="0" smtClean="0"/>
              <a:t>Assume the errors </a:t>
            </a:r>
            <a:br>
              <a:rPr lang="en-US" altLang="en-US" sz="2400" dirty="0" smtClean="0"/>
            </a:br>
            <a:r>
              <a:rPr lang="en-US" altLang="en-US" sz="2400" dirty="0" smtClean="0"/>
              <a:t>made by the classifiers </a:t>
            </a:r>
            <a:br>
              <a:rPr lang="en-US" altLang="en-US" sz="2400" dirty="0" smtClean="0"/>
            </a:br>
            <a:r>
              <a:rPr lang="en-US" altLang="en-US" sz="2400" dirty="0" smtClean="0"/>
              <a:t>are </a:t>
            </a:r>
            <a:r>
              <a:rPr lang="en-US" altLang="en-US" sz="2400" u="sng" dirty="0" smtClean="0"/>
              <a:t>uncorrelated</a:t>
            </a:r>
          </a:p>
          <a:p>
            <a:pPr lvl="1"/>
            <a:r>
              <a:rPr lang="en-US" altLang="en-US" sz="2400" dirty="0" smtClean="0"/>
              <a:t>Probability that the ensemble classifier makes a wrong prediction:</a:t>
            </a:r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5181600"/>
          <a:ext cx="5562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3" imgW="2413000" imgH="457200" progId="Equation.3">
                  <p:embed/>
                </p:oleObj>
              </mc:Choice>
              <mc:Fallback>
                <p:oleObj name="Equation" r:id="rId3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5562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204913"/>
            <a:ext cx="4083050" cy="3062287"/>
          </a:xfrm>
          <a:noFill/>
        </p:spPr>
      </p:pic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7162800" y="54816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FF0000"/>
                </a:solidFill>
              </a:rPr>
              <a:t>&lt; 0.35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48006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X: number of classifiers that made a wrong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predictive modeling:</a:t>
            </a:r>
          </a:p>
          <a:p>
            <a:pPr lvl="1"/>
            <a:r>
              <a:rPr lang="en-US" dirty="0" smtClean="0"/>
              <a:t>To build a model with low training and test errors</a:t>
            </a:r>
          </a:p>
          <a:p>
            <a:pPr lvl="1"/>
            <a:endParaRPr lang="en-US" dirty="0"/>
          </a:p>
          <a:p>
            <a:r>
              <a:rPr lang="en-US" dirty="0" smtClean="0"/>
              <a:t>But this is a challenge because a model with low training error does not guarantee it will have low test error</a:t>
            </a:r>
          </a:p>
          <a:p>
            <a:pPr lvl="1"/>
            <a:r>
              <a:rPr lang="en-US" dirty="0" smtClean="0"/>
              <a:t>This is due to an artifact known as model overfitting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Build multiple classifiers by resampling the data with replacement</a:t>
            </a:r>
          </a:p>
          <a:p>
            <a:r>
              <a:rPr lang="en-US" dirty="0" smtClean="0"/>
              <a:t>Boosting</a:t>
            </a:r>
          </a:p>
          <a:p>
            <a:pPr lvl="1"/>
            <a:r>
              <a:rPr lang="en-US" dirty="0" smtClean="0"/>
              <a:t>Build multiple classifiers by resampling the (weighted) data with replacement</a:t>
            </a:r>
          </a:p>
          <a:p>
            <a:r>
              <a:rPr lang="en-US" dirty="0" smtClean="0"/>
              <a:t>Random Forests</a:t>
            </a:r>
          </a:p>
          <a:p>
            <a:pPr lvl="1"/>
            <a:r>
              <a:rPr lang="en-US" dirty="0" smtClean="0"/>
              <a:t>Train multiple decision tree classifiers and combine their predictions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Each tree is generated from a random subset of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7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279"/>
            <a:ext cx="6934200" cy="521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82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4114800" cy="267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72" y="3124200"/>
            <a:ext cx="450739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032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1"/>
            <a:ext cx="439730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3183417"/>
            <a:ext cx="4349467" cy="298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7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781111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89362"/>
            <a:ext cx="3276206" cy="22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13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Practical Issues in Classification</a:t>
            </a:r>
            <a:endParaRPr lang="en-US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Handling imbalanced class distribution</a:t>
            </a:r>
          </a:p>
          <a:p>
            <a:pPr lvl="1"/>
            <a:r>
              <a:rPr lang="en-US" altLang="en-US" sz="2400" dirty="0" smtClean="0"/>
              <a:t>If 99% belongs to negative class and 1% belongs to positive class, your classifier will likely predict every instances to be negative class</a:t>
            </a:r>
          </a:p>
          <a:p>
            <a:pPr lvl="1"/>
            <a:r>
              <a:rPr lang="en-US" altLang="en-US" sz="2400" dirty="0" smtClean="0"/>
              <a:t>Stratification</a:t>
            </a:r>
          </a:p>
          <a:p>
            <a:pPr lvl="2"/>
            <a:r>
              <a:rPr lang="en-US" altLang="en-US" dirty="0" smtClean="0"/>
              <a:t> </a:t>
            </a:r>
            <a:r>
              <a:rPr lang="en-US" altLang="en-US" sz="2000" dirty="0" err="1" smtClean="0"/>
              <a:t>Undersample</a:t>
            </a:r>
            <a:r>
              <a:rPr lang="en-US" altLang="en-US" sz="2000" dirty="0" smtClean="0"/>
              <a:t> the larger class</a:t>
            </a:r>
          </a:p>
          <a:p>
            <a:pPr lvl="2"/>
            <a:r>
              <a:rPr lang="en-US" altLang="en-US" sz="2000" dirty="0" smtClean="0"/>
              <a:t> Oversample the smaller classes</a:t>
            </a:r>
          </a:p>
          <a:p>
            <a:pPr lvl="1"/>
            <a:r>
              <a:rPr lang="en-US" altLang="en-US" sz="2400" dirty="0" smtClean="0"/>
              <a:t>Other approaches 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sz="2000" dirty="0" smtClean="0"/>
              <a:t>Assign higher penalty if your classifier predicts the smaller class as the larger class</a:t>
            </a:r>
          </a:p>
          <a:p>
            <a:pPr lvl="2"/>
            <a:r>
              <a:rPr lang="en-US" altLang="en-US" sz="2000" dirty="0"/>
              <a:t> </a:t>
            </a:r>
            <a:r>
              <a:rPr lang="en-US" altLang="en-US" sz="2000" dirty="0" smtClean="0"/>
              <a:t>Generate more data by perturbing instances from the smaller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Practical Issues in Classification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a learning curve to make sure your training set size is sufficiently large</a:t>
            </a:r>
          </a:p>
        </p:txBody>
      </p:sp>
      <p:cxnSp>
        <p:nvCxnSpPr>
          <p:cNvPr id="45064" name="Straight Arrow Connector 12"/>
          <p:cNvCxnSpPr>
            <a:cxnSpLocks noChangeShapeType="1"/>
          </p:cNvCxnSpPr>
          <p:nvPr/>
        </p:nvCxnSpPr>
        <p:spPr bwMode="auto">
          <a:xfrm>
            <a:off x="2438400" y="5881688"/>
            <a:ext cx="44196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5" name="Straight Arrow Connector 15"/>
          <p:cNvCxnSpPr>
            <a:cxnSpLocks noChangeShapeType="1"/>
          </p:cNvCxnSpPr>
          <p:nvPr/>
        </p:nvCxnSpPr>
        <p:spPr bwMode="auto">
          <a:xfrm flipV="1">
            <a:off x="2438400" y="2528888"/>
            <a:ext cx="0" cy="3352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6" name="TextBox 18"/>
          <p:cNvSpPr txBox="1">
            <a:spLocks noChangeArrowheads="1"/>
          </p:cNvSpPr>
          <p:nvPr/>
        </p:nvSpPr>
        <p:spPr bwMode="auto">
          <a:xfrm>
            <a:off x="5105400" y="5981700"/>
            <a:ext cx="243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# training examples</a:t>
            </a:r>
          </a:p>
        </p:txBody>
      </p:sp>
      <p:sp>
        <p:nvSpPr>
          <p:cNvPr id="45067" name="TextBox 20"/>
          <p:cNvSpPr txBox="1">
            <a:spLocks noChangeArrowheads="1"/>
          </p:cNvSpPr>
          <p:nvPr/>
        </p:nvSpPr>
        <p:spPr bwMode="auto">
          <a:xfrm>
            <a:off x="974725" y="2501900"/>
            <a:ext cx="1692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Classification accuracy </a:t>
            </a:r>
          </a:p>
        </p:txBody>
      </p:sp>
      <p:sp>
        <p:nvSpPr>
          <p:cNvPr id="45068" name="Freeform 31"/>
          <p:cNvSpPr>
            <a:spLocks/>
          </p:cNvSpPr>
          <p:nvPr/>
        </p:nvSpPr>
        <p:spPr bwMode="auto">
          <a:xfrm>
            <a:off x="2592388" y="3213100"/>
            <a:ext cx="4208462" cy="1774825"/>
          </a:xfrm>
          <a:custGeom>
            <a:avLst/>
            <a:gdLst/>
            <a:ahLst/>
            <a:cxnLst/>
            <a:rect l="0" t="0" r="r" b="b"/>
            <a:pathLst>
              <a:path w="4209262" h="1773816">
                <a:moveTo>
                  <a:pt x="0" y="1773816"/>
                </a:moveTo>
                <a:cubicBezTo>
                  <a:pt x="5038" y="1761221"/>
                  <a:pt x="10478" y="1748780"/>
                  <a:pt x="15114" y="1736031"/>
                </a:cubicBezTo>
                <a:cubicBezTo>
                  <a:pt x="28230" y="1699962"/>
                  <a:pt x="17373" y="1687312"/>
                  <a:pt x="52899" y="1683132"/>
                </a:cubicBezTo>
                <a:cubicBezTo>
                  <a:pt x="88013" y="1679001"/>
                  <a:pt x="123431" y="1678093"/>
                  <a:pt x="158697" y="1675574"/>
                </a:cubicBezTo>
                <a:cubicBezTo>
                  <a:pt x="166254" y="1670536"/>
                  <a:pt x="174946" y="1666882"/>
                  <a:pt x="181368" y="1660460"/>
                </a:cubicBezTo>
                <a:cubicBezTo>
                  <a:pt x="214549" y="1627279"/>
                  <a:pt x="187593" y="1608110"/>
                  <a:pt x="204039" y="1554662"/>
                </a:cubicBezTo>
                <a:cubicBezTo>
                  <a:pt x="206710" y="1545981"/>
                  <a:pt x="218410" y="1543237"/>
                  <a:pt x="226710" y="1539548"/>
                </a:cubicBezTo>
                <a:cubicBezTo>
                  <a:pt x="241268" y="1533078"/>
                  <a:pt x="272052" y="1524434"/>
                  <a:pt x="272052" y="1524434"/>
                </a:cubicBezTo>
                <a:cubicBezTo>
                  <a:pt x="282128" y="1509320"/>
                  <a:pt x="296535" y="1496324"/>
                  <a:pt x="302280" y="1479092"/>
                </a:cubicBezTo>
                <a:cubicBezTo>
                  <a:pt x="307318" y="1463978"/>
                  <a:pt x="302281" y="1438788"/>
                  <a:pt x="317395" y="1433750"/>
                </a:cubicBezTo>
                <a:cubicBezTo>
                  <a:pt x="374379" y="1414755"/>
                  <a:pt x="304139" y="1440378"/>
                  <a:pt x="362737" y="1411079"/>
                </a:cubicBezTo>
                <a:cubicBezTo>
                  <a:pt x="381341" y="1401777"/>
                  <a:pt x="413335" y="1398867"/>
                  <a:pt x="430750" y="1395965"/>
                </a:cubicBezTo>
                <a:cubicBezTo>
                  <a:pt x="491205" y="1355662"/>
                  <a:pt x="418155" y="1408560"/>
                  <a:pt x="468535" y="1358179"/>
                </a:cubicBezTo>
                <a:cubicBezTo>
                  <a:pt x="493695" y="1333019"/>
                  <a:pt x="486220" y="1350873"/>
                  <a:pt x="513877" y="1335508"/>
                </a:cubicBezTo>
                <a:cubicBezTo>
                  <a:pt x="529756" y="1326686"/>
                  <a:pt x="544105" y="1315356"/>
                  <a:pt x="559219" y="1305280"/>
                </a:cubicBezTo>
                <a:lnTo>
                  <a:pt x="581890" y="1290166"/>
                </a:lnTo>
                <a:cubicBezTo>
                  <a:pt x="586928" y="1282609"/>
                  <a:pt x="592942" y="1275619"/>
                  <a:pt x="597004" y="1267495"/>
                </a:cubicBezTo>
                <a:cubicBezTo>
                  <a:pt x="600566" y="1260370"/>
                  <a:pt x="600463" y="1251655"/>
                  <a:pt x="604561" y="1244824"/>
                </a:cubicBezTo>
                <a:cubicBezTo>
                  <a:pt x="608227" y="1238714"/>
                  <a:pt x="614638" y="1234748"/>
                  <a:pt x="619676" y="1229710"/>
                </a:cubicBezTo>
                <a:cubicBezTo>
                  <a:pt x="622195" y="1222153"/>
                  <a:pt x="622257" y="1213259"/>
                  <a:pt x="627233" y="1207039"/>
                </a:cubicBezTo>
                <a:cubicBezTo>
                  <a:pt x="633648" y="1199020"/>
                  <a:pt x="673569" y="1179436"/>
                  <a:pt x="680132" y="1176811"/>
                </a:cubicBezTo>
                <a:cubicBezTo>
                  <a:pt x="694924" y="1170894"/>
                  <a:pt x="710360" y="1166735"/>
                  <a:pt x="725474" y="1161697"/>
                </a:cubicBezTo>
                <a:lnTo>
                  <a:pt x="748145" y="1154140"/>
                </a:lnTo>
                <a:cubicBezTo>
                  <a:pt x="753183" y="1139026"/>
                  <a:pt x="754422" y="1122054"/>
                  <a:pt x="763259" y="1108798"/>
                </a:cubicBezTo>
                <a:cubicBezTo>
                  <a:pt x="773335" y="1093684"/>
                  <a:pt x="787743" y="1080688"/>
                  <a:pt x="793487" y="1063455"/>
                </a:cubicBezTo>
                <a:lnTo>
                  <a:pt x="808601" y="1018113"/>
                </a:lnTo>
                <a:cubicBezTo>
                  <a:pt x="811120" y="1010556"/>
                  <a:pt x="811739" y="1002070"/>
                  <a:pt x="816158" y="995442"/>
                </a:cubicBezTo>
                <a:cubicBezTo>
                  <a:pt x="821196" y="987885"/>
                  <a:pt x="827583" y="981071"/>
                  <a:pt x="831272" y="972771"/>
                </a:cubicBezTo>
                <a:cubicBezTo>
                  <a:pt x="837742" y="958213"/>
                  <a:pt x="831272" y="932467"/>
                  <a:pt x="846386" y="927429"/>
                </a:cubicBezTo>
                <a:cubicBezTo>
                  <a:pt x="853943" y="924910"/>
                  <a:pt x="861398" y="922060"/>
                  <a:pt x="869057" y="919872"/>
                </a:cubicBezTo>
                <a:cubicBezTo>
                  <a:pt x="935489" y="900891"/>
                  <a:pt x="867591" y="922879"/>
                  <a:pt x="921957" y="904758"/>
                </a:cubicBezTo>
                <a:cubicBezTo>
                  <a:pt x="924476" y="866973"/>
                  <a:pt x="925332" y="829040"/>
                  <a:pt x="929514" y="791403"/>
                </a:cubicBezTo>
                <a:cubicBezTo>
                  <a:pt x="930394" y="783486"/>
                  <a:pt x="932973" y="775563"/>
                  <a:pt x="937071" y="768732"/>
                </a:cubicBezTo>
                <a:cubicBezTo>
                  <a:pt x="940737" y="762622"/>
                  <a:pt x="947147" y="758655"/>
                  <a:pt x="952185" y="753617"/>
                </a:cubicBezTo>
                <a:cubicBezTo>
                  <a:pt x="954704" y="746060"/>
                  <a:pt x="954109" y="736579"/>
                  <a:pt x="959742" y="730946"/>
                </a:cubicBezTo>
                <a:cubicBezTo>
                  <a:pt x="965375" y="725313"/>
                  <a:pt x="980225" y="731048"/>
                  <a:pt x="982413" y="723389"/>
                </a:cubicBezTo>
                <a:cubicBezTo>
                  <a:pt x="991436" y="691809"/>
                  <a:pt x="985896" y="657738"/>
                  <a:pt x="989970" y="625148"/>
                </a:cubicBezTo>
                <a:cubicBezTo>
                  <a:pt x="991726" y="611099"/>
                  <a:pt x="1002997" y="589450"/>
                  <a:pt x="1012641" y="579806"/>
                </a:cubicBezTo>
                <a:cubicBezTo>
                  <a:pt x="1019063" y="573384"/>
                  <a:pt x="1028335" y="570506"/>
                  <a:pt x="1035312" y="564692"/>
                </a:cubicBezTo>
                <a:cubicBezTo>
                  <a:pt x="1073903" y="532533"/>
                  <a:pt x="1039281" y="546697"/>
                  <a:pt x="1088211" y="534464"/>
                </a:cubicBezTo>
                <a:cubicBezTo>
                  <a:pt x="1093249" y="526907"/>
                  <a:pt x="1096233" y="517467"/>
                  <a:pt x="1103325" y="511793"/>
                </a:cubicBezTo>
                <a:cubicBezTo>
                  <a:pt x="1111071" y="505596"/>
                  <a:pt x="1161899" y="497055"/>
                  <a:pt x="1163781" y="496679"/>
                </a:cubicBezTo>
                <a:cubicBezTo>
                  <a:pt x="1191708" y="454789"/>
                  <a:pt x="1162917" y="487923"/>
                  <a:pt x="1201566" y="466451"/>
                </a:cubicBezTo>
                <a:cubicBezTo>
                  <a:pt x="1217445" y="457629"/>
                  <a:pt x="1246909" y="436222"/>
                  <a:pt x="1246909" y="436222"/>
                </a:cubicBezTo>
                <a:cubicBezTo>
                  <a:pt x="1251947" y="428665"/>
                  <a:pt x="1257961" y="421675"/>
                  <a:pt x="1262023" y="413551"/>
                </a:cubicBezTo>
                <a:cubicBezTo>
                  <a:pt x="1265585" y="406426"/>
                  <a:pt x="1263947" y="396513"/>
                  <a:pt x="1269580" y="390880"/>
                </a:cubicBezTo>
                <a:cubicBezTo>
                  <a:pt x="1275213" y="385247"/>
                  <a:pt x="1284694" y="385842"/>
                  <a:pt x="1292251" y="383323"/>
                </a:cubicBezTo>
                <a:cubicBezTo>
                  <a:pt x="1297289" y="375766"/>
                  <a:pt x="1300943" y="367074"/>
                  <a:pt x="1307365" y="360652"/>
                </a:cubicBezTo>
                <a:cubicBezTo>
                  <a:pt x="1325328" y="342689"/>
                  <a:pt x="1352930" y="337907"/>
                  <a:pt x="1375378" y="330424"/>
                </a:cubicBezTo>
                <a:cubicBezTo>
                  <a:pt x="1382935" y="327905"/>
                  <a:pt x="1390238" y="324429"/>
                  <a:pt x="1398049" y="322867"/>
                </a:cubicBezTo>
                <a:cubicBezTo>
                  <a:pt x="1412421" y="319993"/>
                  <a:pt x="1443013" y="315499"/>
                  <a:pt x="1458505" y="307753"/>
                </a:cubicBezTo>
                <a:cubicBezTo>
                  <a:pt x="1490911" y="291550"/>
                  <a:pt x="1473762" y="293367"/>
                  <a:pt x="1503847" y="269968"/>
                </a:cubicBezTo>
                <a:cubicBezTo>
                  <a:pt x="1546466" y="236820"/>
                  <a:pt x="1538066" y="242521"/>
                  <a:pt x="1579418" y="232183"/>
                </a:cubicBezTo>
                <a:cubicBezTo>
                  <a:pt x="1615345" y="208232"/>
                  <a:pt x="1593473" y="219941"/>
                  <a:pt x="1647431" y="201955"/>
                </a:cubicBezTo>
                <a:cubicBezTo>
                  <a:pt x="1654988" y="199436"/>
                  <a:pt x="1663474" y="198817"/>
                  <a:pt x="1670102" y="194398"/>
                </a:cubicBezTo>
                <a:cubicBezTo>
                  <a:pt x="1735074" y="151083"/>
                  <a:pt x="1652869" y="203014"/>
                  <a:pt x="1715444" y="171727"/>
                </a:cubicBezTo>
                <a:cubicBezTo>
                  <a:pt x="1723568" y="167665"/>
                  <a:pt x="1729062" y="157347"/>
                  <a:pt x="1738115" y="156613"/>
                </a:cubicBezTo>
                <a:cubicBezTo>
                  <a:pt x="1823518" y="149688"/>
                  <a:pt x="1909408" y="151574"/>
                  <a:pt x="1995054" y="149055"/>
                </a:cubicBezTo>
                <a:cubicBezTo>
                  <a:pt x="2005130" y="146536"/>
                  <a:pt x="2015334" y="144482"/>
                  <a:pt x="2025282" y="141498"/>
                </a:cubicBezTo>
                <a:cubicBezTo>
                  <a:pt x="2040542" y="136920"/>
                  <a:pt x="2055168" y="130248"/>
                  <a:pt x="2070624" y="126384"/>
                </a:cubicBezTo>
                <a:lnTo>
                  <a:pt x="2100852" y="118827"/>
                </a:lnTo>
                <a:cubicBezTo>
                  <a:pt x="2150776" y="85544"/>
                  <a:pt x="2101909" y="111270"/>
                  <a:pt x="2206651" y="111270"/>
                </a:cubicBezTo>
                <a:cubicBezTo>
                  <a:pt x="2242007" y="111270"/>
                  <a:pt x="2277183" y="106232"/>
                  <a:pt x="2312449" y="103713"/>
                </a:cubicBezTo>
                <a:cubicBezTo>
                  <a:pt x="2320006" y="101194"/>
                  <a:pt x="2327461" y="98344"/>
                  <a:pt x="2335120" y="96156"/>
                </a:cubicBezTo>
                <a:cubicBezTo>
                  <a:pt x="2454623" y="62012"/>
                  <a:pt x="2583692" y="69732"/>
                  <a:pt x="2705414" y="65928"/>
                </a:cubicBezTo>
                <a:cubicBezTo>
                  <a:pt x="2739455" y="54581"/>
                  <a:pt x="2775019" y="44322"/>
                  <a:pt x="2811213" y="43257"/>
                </a:cubicBezTo>
                <a:cubicBezTo>
                  <a:pt x="2964827" y="38739"/>
                  <a:pt x="3118532" y="38219"/>
                  <a:pt x="3272191" y="35700"/>
                </a:cubicBezTo>
                <a:cubicBezTo>
                  <a:pt x="3479775" y="-33495"/>
                  <a:pt x="3323957" y="15687"/>
                  <a:pt x="3884310" y="35700"/>
                </a:cubicBezTo>
                <a:cubicBezTo>
                  <a:pt x="4003335" y="39951"/>
                  <a:pt x="3881475" y="52467"/>
                  <a:pt x="3952323" y="58371"/>
                </a:cubicBezTo>
                <a:cubicBezTo>
                  <a:pt x="3982551" y="60890"/>
                  <a:pt x="4012688" y="65036"/>
                  <a:pt x="4043008" y="65928"/>
                </a:cubicBezTo>
                <a:cubicBezTo>
                  <a:pt x="4098402" y="67557"/>
                  <a:pt x="4153844" y="65928"/>
                  <a:pt x="4209262" y="65928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Practical Issues in Classification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good model must be better than random guess</a:t>
            </a:r>
          </a:p>
          <a:p>
            <a:r>
              <a:rPr lang="en-US" altLang="en-US" dirty="0" smtClean="0"/>
              <a:t>Example:</a:t>
            </a:r>
          </a:p>
          <a:p>
            <a:pPr lvl="1"/>
            <a:r>
              <a:rPr lang="en-US" altLang="en-US" sz="2400" dirty="0" smtClean="0"/>
              <a:t>2 classes (100 positive and 400 negative examples)</a:t>
            </a:r>
          </a:p>
          <a:p>
            <a:pPr lvl="1"/>
            <a:r>
              <a:rPr lang="en-US" altLang="en-US" sz="2400" dirty="0" smtClean="0"/>
              <a:t>Random guessing (e.g., flip a coin, if you get a head, classify as positive; otherwise classify as negative)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Another baseline: classify everything as negative </a:t>
            </a:r>
          </a:p>
          <a:p>
            <a:pPr lvl="2"/>
            <a:r>
              <a:rPr lang="en-US" altLang="en-US" sz="2000" dirty="0"/>
              <a:t> </a:t>
            </a:r>
            <a:r>
              <a:rPr lang="en-US" altLang="en-US" sz="2000" dirty="0" smtClean="0"/>
              <a:t>Accuracy = 400/500 = 80% </a:t>
            </a:r>
          </a:p>
        </p:txBody>
      </p:sp>
      <p:graphicFrame>
        <p:nvGraphicFramePr>
          <p:cNvPr id="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76398"/>
              </p:ext>
            </p:extLst>
          </p:nvPr>
        </p:nvGraphicFramePr>
        <p:xfrm>
          <a:off x="1447800" y="3597275"/>
          <a:ext cx="3733800" cy="1422400"/>
        </p:xfrm>
        <a:graphic>
          <a:graphicData uri="http://schemas.openxmlformats.org/drawingml/2006/table">
            <a:tbl>
              <a:tblPr/>
              <a:tblGrid>
                <a:gridCol w="933450"/>
                <a:gridCol w="933450"/>
                <a:gridCol w="933450"/>
                <a:gridCol w="933450"/>
              </a:tblGrid>
              <a:tr h="32003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078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+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-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7" name="TextBox 4"/>
          <p:cNvSpPr txBox="1">
            <a:spLocks noChangeArrowheads="1"/>
          </p:cNvSpPr>
          <p:nvPr/>
        </p:nvSpPr>
        <p:spPr bwMode="auto">
          <a:xfrm>
            <a:off x="5257800" y="4038600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Accuracy = 50%</a:t>
            </a:r>
          </a:p>
          <a:p>
            <a:r>
              <a:rPr lang="en-US" altLang="en-US" dirty="0"/>
              <a:t>TPR =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Final Words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are many predictive modeling methods </a:t>
            </a:r>
          </a:p>
          <a:p>
            <a:pPr lvl="1"/>
            <a:r>
              <a:rPr lang="en-US" altLang="en-US" sz="2400" dirty="0" smtClean="0"/>
              <a:t>You need to understand their strengths and limitations of each method</a:t>
            </a:r>
          </a:p>
          <a:p>
            <a:pPr lvl="1"/>
            <a:r>
              <a:rPr lang="en-US" altLang="en-US" sz="2400" dirty="0" smtClean="0"/>
              <a:t>You need to understand some of the practical issues (overfitting/</a:t>
            </a:r>
            <a:r>
              <a:rPr lang="en-US" altLang="en-US" sz="2400" dirty="0" err="1" smtClean="0"/>
              <a:t>underfitting</a:t>
            </a:r>
            <a:r>
              <a:rPr lang="en-US" altLang="en-US" sz="2400" dirty="0" smtClean="0"/>
              <a:t>, class imbalanced,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)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Features </a:t>
            </a:r>
            <a:r>
              <a:rPr lang="en-US" altLang="en-US" dirty="0"/>
              <a:t>used are </a:t>
            </a:r>
            <a:r>
              <a:rPr lang="en-US" altLang="en-US" dirty="0" smtClean="0"/>
              <a:t>the most important aspect of predictive modeling</a:t>
            </a:r>
          </a:p>
          <a:p>
            <a:pPr lvl="1"/>
            <a:r>
              <a:rPr lang="en-US" altLang="en-US" sz="2400" dirty="0" smtClean="0"/>
              <a:t>Often times, you can get significant performance gain by creating better features instead of applying more sophisticated classification techniques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Model Overfitting (Example)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5867400" y="1295400"/>
            <a:ext cx="32004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+, o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/>
              <a:t>1500 </a:t>
            </a:r>
            <a:r>
              <a:rPr lang="en-US" altLang="en-US" sz="1800" dirty="0"/>
              <a:t>data points </a:t>
            </a:r>
            <a:r>
              <a:rPr lang="en-US" altLang="en-US" sz="1800" dirty="0" smtClean="0"/>
              <a:t>(20</a:t>
            </a:r>
            <a:r>
              <a:rPr lang="en-US" altLang="en-US" sz="1800" dirty="0"/>
              <a:t>% for training, </a:t>
            </a:r>
            <a:r>
              <a:rPr lang="en-US" altLang="en-US" sz="1800" dirty="0" smtClean="0"/>
              <a:t>80</a:t>
            </a:r>
            <a:r>
              <a:rPr lang="en-US" altLang="en-US" sz="1800" dirty="0"/>
              <a:t>% for testing)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Data set for + class is generated from a uniform distribution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Data set for o class is generated from a mixture of 3 </a:t>
            </a:r>
            <a:r>
              <a:rPr lang="en-US" altLang="en-US" sz="1800" dirty="0" err="1"/>
              <a:t>gaussian</a:t>
            </a:r>
            <a:r>
              <a:rPr lang="en-US" altLang="en-US" sz="1800" dirty="0"/>
              <a:t> distributions, centered at </a:t>
            </a:r>
            <a:r>
              <a:rPr lang="en-US" altLang="en-US" sz="1800" dirty="0" smtClean="0"/>
              <a:t>(6,14), </a:t>
            </a:r>
            <a:r>
              <a:rPr lang="en-US" altLang="en-US" sz="1800" dirty="0"/>
              <a:t>(</a:t>
            </a:r>
            <a:r>
              <a:rPr lang="en-US" altLang="en-US" sz="1800" dirty="0" smtClean="0"/>
              <a:t>10,6), </a:t>
            </a:r>
            <a:r>
              <a:rPr lang="en-US" altLang="en-US" sz="1800" dirty="0"/>
              <a:t>and (</a:t>
            </a:r>
            <a:r>
              <a:rPr lang="en-US" altLang="en-US" sz="1800" dirty="0" smtClean="0"/>
              <a:t>14,14), with variances equal to 3.5.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" y="1219200"/>
            <a:ext cx="567859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562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Our goal is to train a classifier to distinguish the two classes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31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(in Python)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69913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84780"/>
            <a:ext cx="349452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2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(in 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the predictor (X) and target (Y) variables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the training and test sets</a:t>
            </a:r>
          </a:p>
          <a:p>
            <a:endParaRPr 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362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8" y="4419600"/>
            <a:ext cx="8553450" cy="45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61442" idx="2"/>
          </p:cNvCxnSpPr>
          <p:nvPr/>
        </p:nvCxnSpPr>
        <p:spPr bwMode="auto">
          <a:xfrm>
            <a:off x="4095750" y="3086100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946769" y="327362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32766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A249"/>
                </a:solidFill>
              </a:rPr>
              <a:t>+</a:t>
            </a:r>
            <a:endParaRPr lang="en-US" dirty="0">
              <a:solidFill>
                <a:srgbClr val="00A249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573835" y="3086100"/>
            <a:ext cx="0" cy="2667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34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Trees of Different Sizes</a:t>
            </a:r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0389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altLang="en-US" dirty="0" smtClean="0"/>
              <a:t>Trees of Different Sizes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762000" y="4876800"/>
            <a:ext cx="3429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Decision Tree with </a:t>
            </a:r>
            <a:r>
              <a:rPr lang="en-US" altLang="en-US" sz="1400" dirty="0" err="1" smtClean="0"/>
              <a:t>maxdepth</a:t>
            </a:r>
            <a:r>
              <a:rPr lang="en-US" altLang="en-US" sz="1400" dirty="0" smtClean="0"/>
              <a:t> = 4</a:t>
            </a:r>
            <a:endParaRPr lang="en-US" altLang="en-US" sz="14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Training </a:t>
            </a:r>
            <a:r>
              <a:rPr lang="en-US" altLang="en-US" sz="1400" dirty="0" smtClean="0"/>
              <a:t>accuracy ~ 81.7%</a:t>
            </a:r>
            <a:endParaRPr lang="en-US" altLang="en-US" sz="1400" dirty="0"/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410200" y="4876800"/>
            <a:ext cx="3429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Decision Tree with </a:t>
            </a:r>
            <a:r>
              <a:rPr lang="en-US" altLang="en-US" sz="1400" dirty="0" err="1" smtClean="0"/>
              <a:t>maxdepth</a:t>
            </a:r>
            <a:r>
              <a:rPr lang="en-US" altLang="en-US" sz="1400" dirty="0" smtClean="0"/>
              <a:t> = 20</a:t>
            </a:r>
            <a:endParaRPr lang="en-US" altLang="en-US" sz="14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Training </a:t>
            </a:r>
            <a:r>
              <a:rPr lang="en-US" altLang="en-US" sz="1400" dirty="0" smtClean="0"/>
              <a:t>accuracy ~ 100%</a:t>
            </a:r>
            <a:endParaRPr lang="en-US" altLang="en-US" sz="1400" dirty="0"/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2971800" y="5715000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Which tree is better?</a:t>
            </a:r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" y="2286001"/>
            <a:ext cx="3970216" cy="138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58181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0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altLang="en-US" dirty="0" smtClean="0"/>
              <a:t>Trees </a:t>
            </a:r>
            <a:r>
              <a:rPr lang="en-US" altLang="en-US" dirty="0"/>
              <a:t>of Different Sizes</a:t>
            </a:r>
            <a:endParaRPr lang="en-US" altLang="en-US" dirty="0" smtClean="0"/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762000" y="4876800"/>
            <a:ext cx="3429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Decision Tree with </a:t>
            </a:r>
            <a:r>
              <a:rPr lang="en-US" altLang="en-US" sz="1400" dirty="0" err="1" smtClean="0"/>
              <a:t>maxdepth</a:t>
            </a:r>
            <a:r>
              <a:rPr lang="en-US" altLang="en-US" sz="1400" dirty="0" smtClean="0"/>
              <a:t> = 4</a:t>
            </a:r>
            <a:endParaRPr lang="en-US" altLang="en-US" sz="14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Training </a:t>
            </a:r>
            <a:r>
              <a:rPr lang="en-US" altLang="en-US" sz="1400" dirty="0" smtClean="0"/>
              <a:t>accuracy ~ 81.7%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/>
              <a:t>Test accuracy </a:t>
            </a:r>
            <a:r>
              <a:rPr lang="en-US" altLang="en-US" sz="1400" dirty="0" smtClean="0"/>
              <a:t>~ 73.2%</a:t>
            </a:r>
            <a:endParaRPr lang="en-US" altLang="en-US" sz="1400" dirty="0"/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5410200" y="4876800"/>
            <a:ext cx="3429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Decision Tree with </a:t>
            </a:r>
            <a:r>
              <a:rPr lang="en-US" altLang="en-US" sz="1400" dirty="0" err="1" smtClean="0"/>
              <a:t>maxdepth</a:t>
            </a:r>
            <a:r>
              <a:rPr lang="en-US" altLang="en-US" sz="1400" dirty="0" smtClean="0"/>
              <a:t> = 20</a:t>
            </a:r>
            <a:endParaRPr lang="en-US" altLang="en-US" sz="14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Training accuracy ~ </a:t>
            </a:r>
            <a:r>
              <a:rPr lang="en-US" altLang="en-US" sz="1400" dirty="0" smtClean="0"/>
              <a:t>100%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/>
              <a:t>Test accuracy </a:t>
            </a:r>
            <a:r>
              <a:rPr lang="en-US" altLang="en-US" sz="1400" dirty="0" smtClean="0"/>
              <a:t>~ 65.9%</a:t>
            </a:r>
            <a:endParaRPr lang="en-US" altLang="en-US" sz="1400" dirty="0"/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" y="2286001"/>
            <a:ext cx="3970216" cy="138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458181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7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146478848</TotalTime>
  <Pages>3</Pages>
  <Words>1228</Words>
  <Application>Microsoft Office PowerPoint</Application>
  <PresentationFormat>On-screen Show (4:3)</PresentationFormat>
  <Paragraphs>233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LC.BRev.FY97</vt:lpstr>
      <vt:lpstr>Visio</vt:lpstr>
      <vt:lpstr>Equation</vt:lpstr>
      <vt:lpstr>Microsoft Visio 2003-2010 Drawing</vt:lpstr>
      <vt:lpstr>CSE 482: Big Data Analysis</vt:lpstr>
      <vt:lpstr>Review</vt:lpstr>
      <vt:lpstr>Model Overfitting</vt:lpstr>
      <vt:lpstr>Model Overfitting (Example)</vt:lpstr>
      <vt:lpstr>Data Generation (in Python)</vt:lpstr>
      <vt:lpstr>Data Generation (in Python)</vt:lpstr>
      <vt:lpstr>Building Trees of Different Sizes</vt:lpstr>
      <vt:lpstr>Building Trees of Different Sizes</vt:lpstr>
      <vt:lpstr>Building Trees of Different Sizes</vt:lpstr>
      <vt:lpstr>Building Trees of Different Sizes</vt:lpstr>
      <vt:lpstr>Model Overfitting and Underfitting</vt:lpstr>
      <vt:lpstr>Overfitting</vt:lpstr>
      <vt:lpstr>Mammal Classification Problem</vt:lpstr>
      <vt:lpstr>Effect of Noise (Mislabeled Examples)</vt:lpstr>
      <vt:lpstr>Lack of  Representative Samples</vt:lpstr>
      <vt:lpstr>Lessons on Overfitting</vt:lpstr>
      <vt:lpstr>Model Selection for Decision Tree</vt:lpstr>
      <vt:lpstr>Model Selection Using Validation Set</vt:lpstr>
      <vt:lpstr>Example</vt:lpstr>
      <vt:lpstr>Predictive Modeling Techniques</vt:lpstr>
      <vt:lpstr>Nearest-Neighbor Method</vt:lpstr>
      <vt:lpstr>Nearest Neighbor Method</vt:lpstr>
      <vt:lpstr>Nearest Neighbor Method</vt:lpstr>
      <vt:lpstr>Nearest-Neighbor Method</vt:lpstr>
      <vt:lpstr>Linear Method</vt:lpstr>
      <vt:lpstr>Linear Method</vt:lpstr>
      <vt:lpstr>Nonlinear Method</vt:lpstr>
      <vt:lpstr>Ensemble Methods</vt:lpstr>
      <vt:lpstr>Why Ensemble Methods work?</vt:lpstr>
      <vt:lpstr>Ensemble Methods</vt:lpstr>
      <vt:lpstr>Python Example</vt:lpstr>
      <vt:lpstr>Python Example</vt:lpstr>
      <vt:lpstr>Python Example</vt:lpstr>
      <vt:lpstr>Python Example</vt:lpstr>
      <vt:lpstr>Other Practical Issues in Classification</vt:lpstr>
      <vt:lpstr>Other Practical Issues in Classification </vt:lpstr>
      <vt:lpstr>Other Practical Issues in Classification</vt:lpstr>
      <vt:lpstr>Final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PNT</cp:lastModifiedBy>
  <cp:revision>475</cp:revision>
  <cp:lastPrinted>2001-08-28T17:59:37Z</cp:lastPrinted>
  <dcterms:created xsi:type="dcterms:W3CDTF">1998-03-18T13:44:31Z</dcterms:created>
  <dcterms:modified xsi:type="dcterms:W3CDTF">2017-02-13T14:32:58Z</dcterms:modified>
</cp:coreProperties>
</file>