
<file path=[Content_Types].xml><?xml version="1.0" encoding="utf-8"?>
<Types xmlns="http://schemas.openxmlformats.org/package/2006/content-types">
  <Default Extension="bin" ContentType="application/vnd.openxmlformats-officedocument.oleObject"/>
  <Default Extension="vsd" ContentType="application/vnd.visio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15" r:id="rId2"/>
    <p:sldId id="626" r:id="rId3"/>
    <p:sldId id="538" r:id="rId4"/>
    <p:sldId id="641" r:id="rId5"/>
    <p:sldId id="632" r:id="rId6"/>
    <p:sldId id="582" r:id="rId7"/>
    <p:sldId id="601" r:id="rId8"/>
    <p:sldId id="583" r:id="rId9"/>
    <p:sldId id="584" r:id="rId10"/>
    <p:sldId id="585" r:id="rId11"/>
    <p:sldId id="586" r:id="rId12"/>
    <p:sldId id="587" r:id="rId13"/>
    <p:sldId id="588" r:id="rId14"/>
    <p:sldId id="602" r:id="rId15"/>
    <p:sldId id="607" r:id="rId16"/>
    <p:sldId id="523" r:id="rId17"/>
    <p:sldId id="599" r:id="rId18"/>
    <p:sldId id="655" r:id="rId19"/>
    <p:sldId id="610" r:id="rId20"/>
    <p:sldId id="609" r:id="rId21"/>
    <p:sldId id="603" r:id="rId22"/>
    <p:sldId id="611" r:id="rId23"/>
    <p:sldId id="612" r:id="rId24"/>
    <p:sldId id="613" r:id="rId25"/>
    <p:sldId id="614" r:id="rId26"/>
    <p:sldId id="615" r:id="rId27"/>
    <p:sldId id="621" r:id="rId28"/>
    <p:sldId id="633" r:id="rId29"/>
    <p:sldId id="640" r:id="rId30"/>
    <p:sldId id="634" r:id="rId31"/>
    <p:sldId id="638" r:id="rId32"/>
    <p:sldId id="639" r:id="rId33"/>
    <p:sldId id="643" r:id="rId34"/>
    <p:sldId id="644" r:id="rId35"/>
    <p:sldId id="647" r:id="rId36"/>
    <p:sldId id="649" r:id="rId37"/>
    <p:sldId id="650" r:id="rId38"/>
    <p:sldId id="651" r:id="rId39"/>
    <p:sldId id="648" r:id="rId40"/>
    <p:sldId id="653" r:id="rId41"/>
    <p:sldId id="654" r:id="rId42"/>
    <p:sldId id="645" r:id="rId43"/>
    <p:sldId id="646" r:id="rId44"/>
    <p:sldId id="652" r:id="rId45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3" autoAdjust="0"/>
    <p:restoredTop sz="94541" autoAdjust="0"/>
  </p:normalViewPr>
  <p:slideViewPr>
    <p:cSldViewPr>
      <p:cViewPr varScale="1">
        <p:scale>
          <a:sx n="122" d="100"/>
          <a:sy n="122" d="100"/>
        </p:scale>
        <p:origin x="-1218" y="-10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5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572900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5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8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54134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1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2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7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7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83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67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7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3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lang="en-US" altLang="en-US" sz="1200" b="0" smtClean="0"/>
                <a:t>		 						</a:t>
              </a:r>
              <a:fld id="{F7B54E04-BC93-4B6F-8562-742F2E2AE31E}" type="slidenum">
                <a:rPr lang="en-US" altLang="en-US" sz="1200" b="0" smtClean="0"/>
                <a:pPr>
                  <a:lnSpc>
                    <a:spcPts val="2000"/>
                  </a:lnSpc>
                  <a:defRPr/>
                </a:pPr>
                <a:t>‹#›</a:t>
              </a:fld>
              <a:r>
                <a:rPr lang="en-US" altLang="en-US" sz="1200" b="0" smtClean="0"/>
                <a:t> </a:t>
              </a:r>
            </a:p>
          </p:txBody>
        </p:sp>
      </p:grp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Microsoft_Visio_2003-2010_Drawing4.vsd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Microsoft_Visio_2003-2010_Drawing2.vsd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Microsoft_Visio_2003-2010_Drawing5.vsd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emf"/><Relationship Id="rId5" Type="http://schemas.openxmlformats.org/officeDocument/2006/relationships/image" Target="../media/image11.emf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Microsoft_Visio_2003-2010_Drawing3.vsd"/><Relationship Id="rId19" Type="http://schemas.openxmlformats.org/officeDocument/2006/relationships/oleObject" Target="../embeddings/Microsoft_Visio_2003-2010_Drawing6.vsd"/><Relationship Id="rId4" Type="http://schemas.openxmlformats.org/officeDocument/2006/relationships/oleObject" Target="../embeddings/Microsoft_Visio_2003-2010_Drawing1.vsd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phviz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dirty="0" smtClean="0"/>
              <a:t>CSE 482: Big Data Analysis</a:t>
            </a:r>
            <a:endParaRPr lang="en-US" altLang="en-US" sz="2800" dirty="0" smtClean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2768600"/>
            <a:ext cx="838200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9</a:t>
            </a:r>
            <a:r>
              <a:rPr lang="en-US" altLang="en-US" sz="3200" b="0" dirty="0" smtClean="0"/>
              <a:t> (Predictive Modeling)</a:t>
            </a:r>
            <a:endParaRPr lang="en-US" altLang="en-US" sz="1600" b="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Apply Model to Test Data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5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7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3329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3337" name="Object 26"/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Document" r:id="rId3" imgW="5145790" imgH="1594768" progId="Word.Document.8">
                  <p:embed/>
                </p:oleObj>
              </mc:Choice>
              <mc:Fallback>
                <p:oleObj name="Document" r:id="rId3" imgW="5145790" imgH="1594768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3339" name="Line 28"/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Text Box 33"/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Apply Model to Test Data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7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9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1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2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4353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4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6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4357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8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60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4361" name="Object 26"/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Document" r:id="rId3" imgW="5057766" imgH="1594768" progId="Word.Document.8">
                  <p:embed/>
                </p:oleObj>
              </mc:Choice>
              <mc:Fallback>
                <p:oleObj name="Document" r:id="rId3" imgW="5057766" imgH="1594768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2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4363" name="Line 28"/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9"/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Apply Model to Test Data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3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5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5377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4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5385" name="Object 26"/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Document" r:id="rId3" imgW="5272775" imgH="1564535" progId="Word.Document.8">
                  <p:embed/>
                </p:oleObj>
              </mc:Choice>
              <mc:Fallback>
                <p:oleObj name="Document" r:id="rId3" imgW="5272775" imgH="1564535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5387" name="Line 28"/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Text Box 29"/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Apply Model to Test Data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5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7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9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6401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4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05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6406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8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6409" name="Object 26"/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Document" r:id="rId3" imgW="5164549" imgH="1564535" progId="Word.Document.8">
                  <p:embed/>
                </p:oleObj>
              </mc:Choice>
              <mc:Fallback>
                <p:oleObj name="Document" r:id="rId3" imgW="5164549" imgH="1564535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6411" name="Line 28"/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Text Box 29"/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/>
              <a:t>Assign Defaulted to “No”</a:t>
            </a:r>
          </a:p>
        </p:txBody>
      </p:sp>
      <p:sp>
        <p:nvSpPr>
          <p:cNvPr id="16413" name="Text Box 30"/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Decision Tree Classifier: Model Building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Decision Tree Induction Algorithm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04800" y="121920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1. Start with an initial node (let D</a:t>
            </a:r>
            <a:r>
              <a:rPr lang="en-US" altLang="en-US" sz="1800" baseline="-25000"/>
              <a:t>0</a:t>
            </a:r>
            <a:r>
              <a:rPr lang="en-US" altLang="en-US" sz="1800"/>
              <a:t> be the training instances)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304800" y="2116138"/>
            <a:ext cx="51054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81100" indent="-2667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38300" indent="-2667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95500" indent="-2667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527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0099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671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9243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2. Check whether a leaf node needs to be expanded (based on stopping criteria)</a:t>
            </a:r>
          </a:p>
          <a:p>
            <a:pPr lvl="1">
              <a:spcBef>
                <a:spcPct val="50000"/>
              </a:spcBef>
              <a:buFontTx/>
              <a:buAutoNum type="alphaLcPeriod"/>
            </a:pPr>
            <a:r>
              <a:rPr lang="en-US" altLang="en-US" sz="1800"/>
              <a:t>If not needed, then assign a class to the node based on the majority class of training instances in D</a:t>
            </a:r>
            <a:r>
              <a:rPr lang="en-US" altLang="en-US" sz="1800" baseline="-25000"/>
              <a:t>0</a:t>
            </a:r>
            <a:r>
              <a:rPr lang="en-US" altLang="en-US" sz="1800"/>
              <a:t>. 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762000" y="3810000"/>
            <a:ext cx="51054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b. Else 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i.  Find the best attribute split condition 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Ii, Distribute the training instances to their corresponding child nodes based on the outcome of the split condition.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732588" y="2073275"/>
            <a:ext cx="2133600" cy="425450"/>
            <a:chOff x="6400800" y="1143000"/>
            <a:chExt cx="2133600" cy="425450"/>
          </a:xfrm>
        </p:grpSpPr>
        <p:sp>
          <p:nvSpPr>
            <p:cNvPr id="18454" name="Text Box 30"/>
            <p:cNvSpPr txBox="1">
              <a:spLocks noChangeArrowheads="1"/>
            </p:cNvSpPr>
            <p:nvPr/>
          </p:nvSpPr>
          <p:spPr bwMode="auto">
            <a:xfrm>
              <a:off x="6400800" y="1219200"/>
              <a:ext cx="1027113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?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8455" name="Text Box 16"/>
            <p:cNvSpPr txBox="1">
              <a:spLocks noChangeArrowheads="1"/>
            </p:cNvSpPr>
            <p:nvPr/>
          </p:nvSpPr>
          <p:spPr bwMode="auto">
            <a:xfrm>
              <a:off x="7848600" y="114300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r>
                <a:rPr lang="en-US" altLang="en-US" sz="1800" baseline="-25000"/>
                <a:t>0</a:t>
              </a:r>
            </a:p>
          </p:txBody>
        </p:sp>
      </p:grp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93700" y="5943600"/>
            <a:ext cx="79009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81100" indent="-2667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38300" indent="-2667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95500" indent="-2667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527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0099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671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9243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3. Repeat Step 2 for each leaf node that has not been tested </a:t>
            </a:r>
          </a:p>
        </p:txBody>
      </p:sp>
      <p:sp>
        <p:nvSpPr>
          <p:cNvPr id="49161" name="AutoShape 18"/>
          <p:cNvSpPr>
            <a:spLocks noChangeArrowheads="1"/>
          </p:cNvSpPr>
          <p:nvPr/>
        </p:nvSpPr>
        <p:spPr bwMode="auto">
          <a:xfrm>
            <a:off x="6696075" y="2124075"/>
            <a:ext cx="1103313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Class=No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116638" y="1984375"/>
            <a:ext cx="2598737" cy="1825625"/>
            <a:chOff x="6460332" y="3560087"/>
            <a:chExt cx="2599134" cy="1825625"/>
          </a:xfrm>
        </p:grpSpPr>
        <p:sp>
          <p:nvSpPr>
            <p:cNvPr id="18442" name="Rectangle 6"/>
            <p:cNvSpPr>
              <a:spLocks noChangeArrowheads="1"/>
            </p:cNvSpPr>
            <p:nvPr/>
          </p:nvSpPr>
          <p:spPr bwMode="auto">
            <a:xfrm>
              <a:off x="6913364" y="3694113"/>
              <a:ext cx="2060179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grpSp>
          <p:nvGrpSpPr>
            <p:cNvPr id="18443" name="Group 25"/>
            <p:cNvGrpSpPr>
              <a:grpSpLocks/>
            </p:cNvGrpSpPr>
            <p:nvPr/>
          </p:nvGrpSpPr>
          <p:grpSpPr bwMode="auto">
            <a:xfrm>
              <a:off x="6460332" y="3560087"/>
              <a:ext cx="2599134" cy="1825625"/>
              <a:chOff x="6093619" y="3844925"/>
              <a:chExt cx="2599134" cy="1825625"/>
            </a:xfrm>
          </p:grpSpPr>
          <p:sp>
            <p:nvSpPr>
              <p:cNvPr id="18444" name="Line 7"/>
              <p:cNvSpPr>
                <a:spLocks noChangeShapeType="1"/>
              </p:cNvSpPr>
              <p:nvPr/>
            </p:nvSpPr>
            <p:spPr bwMode="auto">
              <a:xfrm>
                <a:off x="7796213" y="4625975"/>
                <a:ext cx="620712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" name="Line 8"/>
              <p:cNvSpPr>
                <a:spLocks noChangeShapeType="1"/>
              </p:cNvSpPr>
              <p:nvPr/>
            </p:nvSpPr>
            <p:spPr bwMode="auto">
              <a:xfrm flipH="1">
                <a:off x="6291263" y="4625975"/>
                <a:ext cx="619125" cy="5683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" name="Text Box 20"/>
              <p:cNvSpPr txBox="1">
                <a:spLocks noChangeArrowheads="1"/>
              </p:cNvSpPr>
              <p:nvPr/>
            </p:nvSpPr>
            <p:spPr bwMode="auto">
              <a:xfrm>
                <a:off x="6111875" y="4625975"/>
                <a:ext cx="533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 b="0"/>
                  <a:t>Yes</a:t>
                </a:r>
                <a:endParaRPr lang="en-US" altLang="en-US" sz="16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447" name="Text Box 21"/>
              <p:cNvSpPr txBox="1">
                <a:spLocks noChangeArrowheads="1"/>
              </p:cNvSpPr>
              <p:nvPr/>
            </p:nvSpPr>
            <p:spPr bwMode="auto">
              <a:xfrm>
                <a:off x="8148638" y="4625975"/>
                <a:ext cx="44291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 b="0"/>
                  <a:t>No</a:t>
                </a:r>
              </a:p>
            </p:txBody>
          </p:sp>
          <p:sp>
            <p:nvSpPr>
              <p:cNvPr id="18448" name="Text Box 30"/>
              <p:cNvSpPr txBox="1">
                <a:spLocks noChangeArrowheads="1"/>
              </p:cNvSpPr>
              <p:nvPr/>
            </p:nvSpPr>
            <p:spPr bwMode="auto">
              <a:xfrm>
                <a:off x="6858000" y="4302125"/>
                <a:ext cx="1027113" cy="59372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>
                    <a:solidFill>
                      <a:srgbClr val="2D1993"/>
                    </a:solidFill>
                  </a:rPr>
                  <a:t>Home Owner</a:t>
                </a:r>
                <a:endParaRPr lang="en-US" altLang="en-US" sz="16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449" name="Text Box 17"/>
              <p:cNvSpPr txBox="1">
                <a:spLocks noChangeArrowheads="1"/>
              </p:cNvSpPr>
              <p:nvPr/>
            </p:nvSpPr>
            <p:spPr bwMode="auto">
              <a:xfrm>
                <a:off x="7086600" y="3844925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0</a:t>
                </a:r>
              </a:p>
            </p:txBody>
          </p: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6609556" y="525383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1</a:t>
                </a:r>
              </a:p>
            </p:txBody>
          </p:sp>
          <p:sp>
            <p:nvSpPr>
              <p:cNvPr id="18451" name="Text Box 19"/>
              <p:cNvSpPr txBox="1">
                <a:spLocks noChangeArrowheads="1"/>
              </p:cNvSpPr>
              <p:nvPr/>
            </p:nvSpPr>
            <p:spPr bwMode="auto">
              <a:xfrm>
                <a:off x="7696200" y="525780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2</a:t>
                </a:r>
              </a:p>
            </p:txBody>
          </p:sp>
          <p:sp>
            <p:nvSpPr>
              <p:cNvPr id="18452" name="AutoShape 18"/>
              <p:cNvSpPr>
                <a:spLocks noChangeArrowheads="1"/>
              </p:cNvSpPr>
              <p:nvPr/>
            </p:nvSpPr>
            <p:spPr bwMode="auto">
              <a:xfrm>
                <a:off x="6093619" y="5194300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18453" name="AutoShape 18"/>
              <p:cNvSpPr>
                <a:spLocks noChangeArrowheads="1"/>
              </p:cNvSpPr>
              <p:nvPr/>
            </p:nvSpPr>
            <p:spPr bwMode="auto">
              <a:xfrm>
                <a:off x="8141097" y="5203825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60" grpId="0"/>
      <p:bldP spid="49162" grpId="0"/>
      <p:bldP spid="19" grpId="0"/>
      <p:bldP spid="491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368300" y="152400"/>
            <a:ext cx="8610600" cy="533400"/>
          </a:xfrm>
        </p:spPr>
        <p:txBody>
          <a:bodyPr/>
          <a:lstStyle/>
          <a:p>
            <a:r>
              <a:rPr lang="en-US" altLang="en-US" smtClean="0"/>
              <a:t>Design Issues for Decision Tree Classifier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Which attribute to use when expanding a node?</a:t>
            </a:r>
          </a:p>
          <a:p>
            <a:pPr lvl="1"/>
            <a:r>
              <a:rPr lang="en-US" altLang="en-US" smtClean="0"/>
              <a:t>Need a measure to evaluate how good is the attribute split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What is the stopping condition?</a:t>
            </a:r>
          </a:p>
          <a:p>
            <a:pPr lvl="1"/>
            <a:r>
              <a:rPr lang="en-US" altLang="en-US" smtClean="0"/>
              <a:t>Stop splitting if all the instances belong to the same class or have identical attribute values</a:t>
            </a:r>
          </a:p>
          <a:p>
            <a:pPr lvl="1"/>
            <a:r>
              <a:rPr lang="en-US" altLang="en-US" smtClean="0"/>
              <a:t>Early termination (to avoid overfitting the training data, see next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determine the Best Split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Greedy approach: </a:t>
            </a:r>
          </a:p>
          <a:p>
            <a:pPr lvl="1"/>
            <a:r>
              <a:rPr lang="en-US" altLang="en-US" smtClean="0"/>
              <a:t>Nodes that have </a:t>
            </a:r>
            <a:r>
              <a:rPr lang="en-US" altLang="en-US" smtClean="0">
                <a:solidFill>
                  <a:srgbClr val="FF0000"/>
                </a:solidFill>
              </a:rPr>
              <a:t>purer</a:t>
            </a:r>
            <a:r>
              <a:rPr lang="en-US" altLang="en-US" smtClean="0"/>
              <a:t> class distribution after splitting are preferred</a:t>
            </a:r>
          </a:p>
          <a:p>
            <a:pPr lvl="4"/>
            <a:endParaRPr lang="en-US" altLang="en-US" smtClean="0"/>
          </a:p>
          <a:p>
            <a:pPr lvl="1">
              <a:buFont typeface="Arial" charset="0"/>
              <a:buNone/>
            </a:pPr>
            <a:endParaRPr lang="en-US" altLang="en-US" smtClean="0"/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1041400" y="2828925"/>
            <a:ext cx="2692400" cy="2962275"/>
            <a:chOff x="1041400" y="2829422"/>
            <a:chExt cx="2692400" cy="2961778"/>
          </a:xfrm>
        </p:grpSpPr>
        <p:graphicFrame>
          <p:nvGraphicFramePr>
            <p:cNvPr id="20501" name="Object 6"/>
            <p:cNvGraphicFramePr>
              <a:graphicFrameLocks noChangeAspect="1"/>
            </p:cNvGraphicFramePr>
            <p:nvPr/>
          </p:nvGraphicFramePr>
          <p:xfrm>
            <a:off x="1041400" y="4975225"/>
            <a:ext cx="892175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7" name="Visio" r:id="rId4" imgW="663245" imgH="606271" progId="Visio.Drawing.11">
                    <p:embed/>
                  </p:oleObj>
                </mc:Choice>
                <mc:Fallback>
                  <p:oleObj name="Visio" r:id="rId4" imgW="663245" imgH="606271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400" y="4975225"/>
                          <a:ext cx="892175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02" name="Group 9"/>
            <p:cNvGrpSpPr>
              <a:grpSpLocks/>
            </p:cNvGrpSpPr>
            <p:nvPr/>
          </p:nvGrpSpPr>
          <p:grpSpPr bwMode="auto">
            <a:xfrm>
              <a:off x="1235869" y="3054054"/>
              <a:ext cx="2497931" cy="1844971"/>
              <a:chOff x="6093619" y="3844925"/>
              <a:chExt cx="2497931" cy="1844971"/>
            </a:xfrm>
          </p:grpSpPr>
          <p:sp>
            <p:nvSpPr>
              <p:cNvPr id="20505" name="Line 7"/>
              <p:cNvSpPr>
                <a:spLocks noChangeShapeType="1"/>
              </p:cNvSpPr>
              <p:nvPr/>
            </p:nvSpPr>
            <p:spPr bwMode="auto">
              <a:xfrm>
                <a:off x="7385844" y="4654966"/>
                <a:ext cx="620712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6" name="Line 8"/>
              <p:cNvSpPr>
                <a:spLocks noChangeShapeType="1"/>
              </p:cNvSpPr>
              <p:nvPr/>
            </p:nvSpPr>
            <p:spPr bwMode="auto">
              <a:xfrm flipH="1">
                <a:off x="6291263" y="4625975"/>
                <a:ext cx="619125" cy="5683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7" name="Text Box 20"/>
              <p:cNvSpPr txBox="1">
                <a:spLocks noChangeArrowheads="1"/>
              </p:cNvSpPr>
              <p:nvPr/>
            </p:nvSpPr>
            <p:spPr bwMode="auto">
              <a:xfrm>
                <a:off x="6111875" y="4625975"/>
                <a:ext cx="533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 b="0"/>
                  <a:t>Yes</a:t>
                </a:r>
                <a:endParaRPr lang="en-US" altLang="en-US" sz="16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508" name="Text Box 21"/>
              <p:cNvSpPr txBox="1">
                <a:spLocks noChangeArrowheads="1"/>
              </p:cNvSpPr>
              <p:nvPr/>
            </p:nvSpPr>
            <p:spPr bwMode="auto">
              <a:xfrm>
                <a:off x="8148638" y="4625975"/>
                <a:ext cx="44291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 b="0"/>
                  <a:t>No</a:t>
                </a:r>
              </a:p>
            </p:txBody>
          </p:sp>
          <p:sp>
            <p:nvSpPr>
              <p:cNvPr id="20509" name="Text Box 30"/>
              <p:cNvSpPr txBox="1">
                <a:spLocks noChangeArrowheads="1"/>
              </p:cNvSpPr>
              <p:nvPr/>
            </p:nvSpPr>
            <p:spPr bwMode="auto">
              <a:xfrm>
                <a:off x="6858001" y="4316412"/>
                <a:ext cx="571500" cy="3693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800"/>
                  <a:t>X</a:t>
                </a:r>
              </a:p>
            </p:txBody>
          </p:sp>
          <p:sp>
            <p:nvSpPr>
              <p:cNvPr id="20510" name="Text Box 17"/>
              <p:cNvSpPr txBox="1">
                <a:spLocks noChangeArrowheads="1"/>
              </p:cNvSpPr>
              <p:nvPr/>
            </p:nvSpPr>
            <p:spPr bwMode="auto">
              <a:xfrm>
                <a:off x="6881813" y="3844925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0</a:t>
                </a:r>
              </a:p>
            </p:txBody>
          </p:sp>
          <p:sp>
            <p:nvSpPr>
              <p:cNvPr id="20511" name="Text Box 18"/>
              <p:cNvSpPr txBox="1">
                <a:spLocks noChangeArrowheads="1"/>
              </p:cNvSpPr>
              <p:nvPr/>
            </p:nvSpPr>
            <p:spPr bwMode="auto">
              <a:xfrm>
                <a:off x="6609556" y="525383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1</a:t>
                </a:r>
              </a:p>
            </p:txBody>
          </p:sp>
          <p:sp>
            <p:nvSpPr>
              <p:cNvPr id="20512" name="Text Box 19"/>
              <p:cNvSpPr txBox="1">
                <a:spLocks noChangeArrowheads="1"/>
              </p:cNvSpPr>
              <p:nvPr/>
            </p:nvSpPr>
            <p:spPr bwMode="auto">
              <a:xfrm>
                <a:off x="7270750" y="525780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2</a:t>
                </a:r>
              </a:p>
            </p:txBody>
          </p:sp>
          <p:sp>
            <p:nvSpPr>
              <p:cNvPr id="20513" name="AutoShape 18"/>
              <p:cNvSpPr>
                <a:spLocks noChangeArrowheads="1"/>
              </p:cNvSpPr>
              <p:nvPr/>
            </p:nvSpPr>
            <p:spPr bwMode="auto">
              <a:xfrm>
                <a:off x="6093619" y="5194300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0514" name="AutoShape 18"/>
              <p:cNvSpPr>
                <a:spLocks noChangeArrowheads="1"/>
              </p:cNvSpPr>
              <p:nvPr/>
            </p:nvSpPr>
            <p:spPr bwMode="auto">
              <a:xfrm>
                <a:off x="7696200" y="5223171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  <p:graphicFrame>
          <p:nvGraphicFramePr>
            <p:cNvPr id="20503" name="Object 1"/>
            <p:cNvGraphicFramePr>
              <a:graphicFrameLocks noChangeAspect="1"/>
            </p:cNvGraphicFramePr>
            <p:nvPr/>
          </p:nvGraphicFramePr>
          <p:xfrm>
            <a:off x="2642393" y="2829422"/>
            <a:ext cx="91281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8" name="Visio" r:id="rId7" imgW="663245" imgH="606271" progId="Visio.Drawing.11">
                    <p:embed/>
                  </p:oleObj>
                </mc:Choice>
                <mc:Fallback>
                  <p:oleObj name="Visio" r:id="rId7" imgW="663245" imgH="606271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393" y="2829422"/>
                          <a:ext cx="912813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2"/>
            <p:cNvGraphicFramePr>
              <a:graphicFrameLocks noChangeAspect="1"/>
            </p:cNvGraphicFramePr>
            <p:nvPr/>
          </p:nvGraphicFramePr>
          <p:xfrm>
            <a:off x="2792414" y="4975225"/>
            <a:ext cx="91281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9" name="Visio" r:id="rId10" imgW="663245" imgH="606271" progId="Visio.Drawing.11">
                    <p:embed/>
                  </p:oleObj>
                </mc:Choice>
                <mc:Fallback>
                  <p:oleObj name="Visio" r:id="rId10" imgW="663245" imgH="606271" progId="Visio.Drawing.11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414" y="4975225"/>
                          <a:ext cx="912813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5391150" y="2828925"/>
            <a:ext cx="2668588" cy="2962275"/>
            <a:chOff x="5391150" y="2829422"/>
            <a:chExt cx="2669381" cy="2961778"/>
          </a:xfrm>
        </p:grpSpPr>
        <p:graphicFrame>
          <p:nvGraphicFramePr>
            <p:cNvPr id="20487" name="Object 10"/>
            <p:cNvGraphicFramePr>
              <a:graphicFrameLocks noChangeAspect="1"/>
            </p:cNvGraphicFramePr>
            <p:nvPr/>
          </p:nvGraphicFramePr>
          <p:xfrm>
            <a:off x="5391150" y="4975225"/>
            <a:ext cx="892175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0" name="Visio" r:id="rId13" imgW="663245" imgH="606271" progId="Visio.Drawing.11">
                    <p:embed/>
                  </p:oleObj>
                </mc:Choice>
                <mc:Fallback>
                  <p:oleObj name="Visio" r:id="rId13" imgW="663245" imgH="606271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1150" y="4975225"/>
                          <a:ext cx="892175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8" name="Group 22"/>
            <p:cNvGrpSpPr>
              <a:grpSpLocks/>
            </p:cNvGrpSpPr>
            <p:nvPr/>
          </p:nvGrpSpPr>
          <p:grpSpPr bwMode="auto">
            <a:xfrm>
              <a:off x="5562600" y="3054054"/>
              <a:ext cx="2497931" cy="1844971"/>
              <a:chOff x="6093619" y="3844925"/>
              <a:chExt cx="2497931" cy="1844971"/>
            </a:xfrm>
          </p:grpSpPr>
          <p:sp>
            <p:nvSpPr>
              <p:cNvPr id="20491" name="Line 7"/>
              <p:cNvSpPr>
                <a:spLocks noChangeShapeType="1"/>
              </p:cNvSpPr>
              <p:nvPr/>
            </p:nvSpPr>
            <p:spPr bwMode="auto">
              <a:xfrm>
                <a:off x="7385844" y="4654966"/>
                <a:ext cx="620712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2" name="Line 8"/>
              <p:cNvSpPr>
                <a:spLocks noChangeShapeType="1"/>
              </p:cNvSpPr>
              <p:nvPr/>
            </p:nvSpPr>
            <p:spPr bwMode="auto">
              <a:xfrm flipH="1">
                <a:off x="6291263" y="4625975"/>
                <a:ext cx="619125" cy="5683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Text Box 20"/>
              <p:cNvSpPr txBox="1">
                <a:spLocks noChangeArrowheads="1"/>
              </p:cNvSpPr>
              <p:nvPr/>
            </p:nvSpPr>
            <p:spPr bwMode="auto">
              <a:xfrm>
                <a:off x="6111875" y="4625975"/>
                <a:ext cx="533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 b="0"/>
                  <a:t>Yes</a:t>
                </a:r>
                <a:endParaRPr lang="en-US" altLang="en-US" sz="16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494" name="Text Box 21"/>
              <p:cNvSpPr txBox="1">
                <a:spLocks noChangeArrowheads="1"/>
              </p:cNvSpPr>
              <p:nvPr/>
            </p:nvSpPr>
            <p:spPr bwMode="auto">
              <a:xfrm>
                <a:off x="8148638" y="4625975"/>
                <a:ext cx="44291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 b="0"/>
                  <a:t>No</a:t>
                </a:r>
              </a:p>
            </p:txBody>
          </p:sp>
          <p:sp>
            <p:nvSpPr>
              <p:cNvPr id="20495" name="Text Box 30"/>
              <p:cNvSpPr txBox="1">
                <a:spLocks noChangeArrowheads="1"/>
              </p:cNvSpPr>
              <p:nvPr/>
            </p:nvSpPr>
            <p:spPr bwMode="auto">
              <a:xfrm>
                <a:off x="6858001" y="4316412"/>
                <a:ext cx="571500" cy="33855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/>
                  <a:t>Y</a:t>
                </a:r>
              </a:p>
            </p:txBody>
          </p:sp>
          <p:sp>
            <p:nvSpPr>
              <p:cNvPr id="20496" name="Text Box 17"/>
              <p:cNvSpPr txBox="1">
                <a:spLocks noChangeArrowheads="1"/>
              </p:cNvSpPr>
              <p:nvPr/>
            </p:nvSpPr>
            <p:spPr bwMode="auto">
              <a:xfrm>
                <a:off x="6881813" y="3844925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0</a:t>
                </a:r>
              </a:p>
            </p:txBody>
          </p:sp>
          <p:sp>
            <p:nvSpPr>
              <p:cNvPr id="20497" name="Text Box 18"/>
              <p:cNvSpPr txBox="1">
                <a:spLocks noChangeArrowheads="1"/>
              </p:cNvSpPr>
              <p:nvPr/>
            </p:nvSpPr>
            <p:spPr bwMode="auto">
              <a:xfrm>
                <a:off x="6609556" y="525383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1</a:t>
                </a:r>
              </a:p>
            </p:txBody>
          </p:sp>
          <p:sp>
            <p:nvSpPr>
              <p:cNvPr id="20498" name="Text Box 19"/>
              <p:cNvSpPr txBox="1">
                <a:spLocks noChangeArrowheads="1"/>
              </p:cNvSpPr>
              <p:nvPr/>
            </p:nvSpPr>
            <p:spPr bwMode="auto">
              <a:xfrm>
                <a:off x="7270750" y="525780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2</a:t>
                </a:r>
              </a:p>
            </p:txBody>
          </p:sp>
          <p:sp>
            <p:nvSpPr>
              <p:cNvPr id="20499" name="AutoShape 18"/>
              <p:cNvSpPr>
                <a:spLocks noChangeArrowheads="1"/>
              </p:cNvSpPr>
              <p:nvPr/>
            </p:nvSpPr>
            <p:spPr bwMode="auto">
              <a:xfrm>
                <a:off x="6093619" y="5194300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0500" name="AutoShape 18"/>
              <p:cNvSpPr>
                <a:spLocks noChangeArrowheads="1"/>
              </p:cNvSpPr>
              <p:nvPr/>
            </p:nvSpPr>
            <p:spPr bwMode="auto">
              <a:xfrm>
                <a:off x="7696200" y="5223171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  <p:graphicFrame>
          <p:nvGraphicFramePr>
            <p:cNvPr id="20489" name="Object 33"/>
            <p:cNvGraphicFramePr>
              <a:graphicFrameLocks noChangeAspect="1"/>
            </p:cNvGraphicFramePr>
            <p:nvPr/>
          </p:nvGraphicFramePr>
          <p:xfrm>
            <a:off x="6969124" y="2829422"/>
            <a:ext cx="91281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1" name="Visio" r:id="rId16" imgW="663245" imgH="606271" progId="Visio.Drawing.11">
                    <p:embed/>
                  </p:oleObj>
                </mc:Choice>
                <mc:Fallback>
                  <p:oleObj name="Visio" r:id="rId16" imgW="663245" imgH="606271" progId="Visio.Drawing.11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9124" y="2829422"/>
                          <a:ext cx="912813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3"/>
            <p:cNvGraphicFramePr>
              <a:graphicFrameLocks noChangeAspect="1"/>
            </p:cNvGraphicFramePr>
            <p:nvPr/>
          </p:nvGraphicFramePr>
          <p:xfrm>
            <a:off x="7082631" y="4975225"/>
            <a:ext cx="91281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2" name="Visio" r:id="rId19" imgW="663245" imgH="606271" progId="Visio.Drawing.11">
                    <p:embed/>
                  </p:oleObj>
                </mc:Choice>
                <mc:Fallback>
                  <p:oleObj name="Visio" r:id="rId19" imgW="663245" imgH="606271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2631" y="4975225"/>
                          <a:ext cx="912813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2411413" y="5892800"/>
            <a:ext cx="4487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Y is preferred over X to split the data D</a:t>
            </a:r>
            <a:r>
              <a:rPr lang="en-US" altLang="en-US" sz="1800" b="0" baseline="-250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Best Split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dirty="0" smtClean="0"/>
              <a:t>For each candidate attribute</a:t>
            </a:r>
          </a:p>
          <a:p>
            <a:pPr marL="1371600" lvl="2" indent="-457200">
              <a:buFont typeface="Monotype Sorts" pitchFamily="2" charset="2"/>
              <a:buChar char="l"/>
            </a:pPr>
            <a:r>
              <a:rPr lang="en-US" altLang="en-US" dirty="0" smtClean="0"/>
              <a:t>Compute impurity measure of each child node</a:t>
            </a:r>
          </a:p>
          <a:p>
            <a:pPr marL="1371600" lvl="2" indent="-457200">
              <a:buFont typeface="Monotype Sorts" pitchFamily="2" charset="2"/>
              <a:buChar char="l"/>
            </a:pPr>
            <a:r>
              <a:rPr lang="en-US" altLang="en-US" dirty="0" smtClean="0"/>
              <a:t>Compute the weighted average impurity measure of the children</a:t>
            </a:r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 smtClean="0"/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 smtClean="0"/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 smtClean="0"/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dirty="0" smtClean="0"/>
              <a:t>Choose the attribute split condition that produces the lowest weighted impurity measure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2362200" y="3200400"/>
            <a:ext cx="990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 flipH="1">
            <a:off x="1981200" y="3581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2590800" y="36576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3200400" y="35814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1676400" y="3810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</a:t>
            </a:r>
            <a:r>
              <a:rPr lang="en-US" altLang="en-US" sz="2000" baseline="-25000"/>
              <a:t>1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2286000" y="3886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</a:t>
            </a:r>
            <a:r>
              <a:rPr lang="en-US" altLang="en-US" sz="2000" baseline="-25000"/>
              <a:t>2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3505200" y="3886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</a:t>
            </a:r>
            <a:r>
              <a:rPr lang="en-US" altLang="en-US" sz="2000" baseline="-25000"/>
              <a:t>p</a:t>
            </a:r>
          </a:p>
        </p:txBody>
      </p:sp>
      <p:graphicFrame>
        <p:nvGraphicFramePr>
          <p:cNvPr id="24587" name="Object 4"/>
          <p:cNvGraphicFramePr>
            <a:graphicFrameLocks noChangeAspect="1"/>
          </p:cNvGraphicFramePr>
          <p:nvPr/>
        </p:nvGraphicFramePr>
        <p:xfrm>
          <a:off x="4876800" y="3124200"/>
          <a:ext cx="19494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3" imgW="952087" imgH="444307" progId="Equation.3">
                  <p:embed/>
                </p:oleObj>
              </mc:Choice>
              <mc:Fallback>
                <p:oleObj name="Equation" r:id="rId3" imgW="95208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1949450" cy="9064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2819400" y="3886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…..</a:t>
            </a:r>
            <a:endParaRPr lang="en-US" altLang="en-US" sz="2000" baseline="-25000"/>
          </a:p>
        </p:txBody>
      </p:sp>
    </p:spTree>
    <p:extLst>
      <p:ext uri="{BB962C8B-B14F-4D97-AF65-F5344CB8AC3E}">
        <p14:creationId xmlns:p14="http://schemas.microsoft.com/office/powerpoint/2010/main" val="11936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smtClean="0"/>
              <a:t>Measures of Node Impurity</a:t>
            </a:r>
            <a:endParaRPr lang="en-US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763000" cy="5181600"/>
          </a:xfrm>
        </p:spPr>
        <p:txBody>
          <a:bodyPr/>
          <a:lstStyle/>
          <a:p>
            <a:pPr marL="342900" indent="-342900"/>
            <a:r>
              <a:rPr lang="en-US" altLang="en-US" dirty="0" smtClean="0"/>
              <a:t>Consider a k-class problem where the class label is either {1, 2, 3, …, k}</a:t>
            </a:r>
          </a:p>
          <a:p>
            <a:pPr marL="742950" lvl="1" indent="-285750"/>
            <a:r>
              <a:rPr lang="en-US" altLang="en-US" sz="2400" dirty="0" smtClean="0"/>
              <a:t>Let p(j) be the proportion of training instances of class j</a:t>
            </a:r>
          </a:p>
          <a:p>
            <a:pPr marL="342900" indent="-342900"/>
            <a:endParaRPr lang="en-US" altLang="en-US" dirty="0" smtClean="0"/>
          </a:p>
          <a:p>
            <a:pPr marL="342900" indent="-342900"/>
            <a:r>
              <a:rPr lang="en-US" altLang="en-US" dirty="0" smtClean="0"/>
              <a:t>2 popular measures for node impurity:</a:t>
            </a:r>
          </a:p>
          <a:p>
            <a:pPr marL="1828800" lvl="4" indent="0">
              <a:buNone/>
            </a:pPr>
            <a:endParaRPr lang="en-US" altLang="en-US" dirty="0" smtClean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516973"/>
              </p:ext>
            </p:extLst>
          </p:nvPr>
        </p:nvGraphicFramePr>
        <p:xfrm>
          <a:off x="1295400" y="3886200"/>
          <a:ext cx="3925769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3" imgW="1777680" imgH="355320" progId="Equation.3">
                  <p:embed/>
                </p:oleObj>
              </mc:Choice>
              <mc:Fallback>
                <p:oleObj name="Equation" r:id="rId3" imgW="177768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86200"/>
                        <a:ext cx="3925769" cy="7826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55063"/>
              </p:ext>
            </p:extLst>
          </p:nvPr>
        </p:nvGraphicFramePr>
        <p:xfrm>
          <a:off x="1371600" y="5029200"/>
          <a:ext cx="29051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5" imgW="1396800" imgH="355320" progId="Equation.3">
                  <p:embed/>
                </p:oleObj>
              </mc:Choice>
              <mc:Fallback>
                <p:oleObj name="Equation" r:id="rId5" imgW="139680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2905125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2" y="1143000"/>
            <a:ext cx="8504237" cy="5181600"/>
          </a:xfrm>
        </p:spPr>
        <p:txBody>
          <a:bodyPr/>
          <a:lstStyle/>
          <a:p>
            <a:r>
              <a:rPr lang="en-US" dirty="0" smtClean="0"/>
              <a:t>The task of predicting the value of a target variable (y) as a function of the predictor variables (X)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24613"/>
              </p:ext>
            </p:extLst>
          </p:nvPr>
        </p:nvGraphicFramePr>
        <p:xfrm>
          <a:off x="457200" y="2971800"/>
          <a:ext cx="8458200" cy="2199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0804"/>
                <a:gridCol w="2199132"/>
                <a:gridCol w="4398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Quantitative (ratio/interval)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r>
                        <a:rPr lang="en-US" baseline="0" dirty="0" smtClean="0"/>
                        <a:t> market prediction, revenue/sales forecast, temperature prediction, calorie prediction, power consumption prediction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Qualitative </a:t>
                      </a:r>
                    </a:p>
                    <a:p>
                      <a:r>
                        <a:rPr lang="en-US" dirty="0" smtClean="0"/>
                        <a:t>(nominal)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r>
                        <a:rPr lang="en-US" baseline="0" dirty="0" smtClean="0"/>
                        <a:t> prediction, image classification, spam detection, twitter mood prediction, link prediction in social networks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22098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y = f(X)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4898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Gini Index of a Single Node</a:t>
            </a: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8"/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graphicFrame>
        <p:nvGraphicFramePr>
          <p:cNvPr id="23559" name="Object 11"/>
          <p:cNvGraphicFramePr>
            <a:graphicFrameLocks noChangeAspect="1"/>
          </p:cNvGraphicFramePr>
          <p:nvPr/>
        </p:nvGraphicFramePr>
        <p:xfrm>
          <a:off x="2590800" y="12192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9" imgW="1612900" imgH="355600" progId="Equation.3">
                  <p:embed/>
                </p:oleObj>
              </mc:Choice>
              <mc:Fallback>
                <p:oleObj name="Equation" r:id="rId9" imgW="16129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192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= 0.444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Diagnosing Lung Cancer</a:t>
            </a:r>
          </a:p>
        </p:txBody>
      </p:sp>
      <p:pic>
        <p:nvPicPr>
          <p:cNvPr id="2560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1816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Oval 38"/>
          <p:cNvSpPr>
            <a:spLocks noChangeArrowheads="1"/>
          </p:cNvSpPr>
          <p:nvPr/>
        </p:nvSpPr>
        <p:spPr bwMode="auto">
          <a:xfrm>
            <a:off x="3505200" y="52578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?</a:t>
            </a:r>
          </a:p>
        </p:txBody>
      </p:sp>
      <p:sp>
        <p:nvSpPr>
          <p:cNvPr id="25605" name="Text Box 39"/>
          <p:cNvSpPr txBox="1">
            <a:spLocks noChangeArrowheads="1"/>
          </p:cNvSpPr>
          <p:nvPr/>
        </p:nvSpPr>
        <p:spPr bwMode="auto">
          <a:xfrm>
            <a:off x="381000" y="11430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Training instances:</a:t>
            </a:r>
          </a:p>
        </p:txBody>
      </p:sp>
      <p:sp>
        <p:nvSpPr>
          <p:cNvPr id="25606" name="Text Box 41"/>
          <p:cNvSpPr txBox="1">
            <a:spLocks noChangeArrowheads="1"/>
          </p:cNvSpPr>
          <p:nvPr/>
        </p:nvSpPr>
        <p:spPr bwMode="auto">
          <a:xfrm>
            <a:off x="381000" y="51657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Initial Tree:</a:t>
            </a:r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5181600" y="52578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5</a:t>
            </a:r>
            <a:br>
              <a:rPr lang="en-US" altLang="en-US" sz="1400"/>
            </a:br>
            <a:r>
              <a:rPr lang="en-US" altLang="en-US" sz="1400"/>
              <a:t>No: 5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2514600" y="5957888"/>
            <a:ext cx="6248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Node is impure; so we need to expand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143000"/>
            <a:ext cx="5562600" cy="3127375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6628" name="Line 6"/>
          <p:cNvSpPr>
            <a:spLocks noChangeShapeType="1"/>
          </p:cNvSpPr>
          <p:nvPr/>
        </p:nvSpPr>
        <p:spPr bwMode="auto">
          <a:xfrm flipH="1">
            <a:off x="6400800" y="2133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6934200" y="19050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Best split condition</a:t>
            </a: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3276600" y="46482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Tobacco </a:t>
            </a:r>
            <a:br>
              <a:rPr lang="en-US" altLang="en-US" sz="1400"/>
            </a:br>
            <a:r>
              <a:rPr lang="en-US" altLang="en-US" sz="1400"/>
              <a:t>Smoking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 flipH="1">
            <a:off x="3200400" y="51816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4267200" y="51816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381000" y="47085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Current Tree: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2667000" y="57150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4</a:t>
            </a:r>
            <a:br>
              <a:rPr lang="en-US" altLang="en-US" sz="1400"/>
            </a:br>
            <a:r>
              <a:rPr lang="en-US" altLang="en-US" sz="1400"/>
              <a:t>No: 1</a:t>
            </a:r>
          </a:p>
        </p:txBody>
      </p:sp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4267200" y="57150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1</a:t>
            </a:r>
            <a:br>
              <a:rPr lang="en-US" altLang="en-US" sz="1400"/>
            </a:br>
            <a:r>
              <a:rPr lang="en-US" altLang="en-US" sz="1400"/>
              <a:t>No: 4</a:t>
            </a:r>
          </a:p>
        </p:txBody>
      </p:sp>
      <p:sp>
        <p:nvSpPr>
          <p:cNvPr id="26636" name="Text Box 14"/>
          <p:cNvSpPr txBox="1">
            <a:spLocks noChangeArrowheads="1"/>
          </p:cNvSpPr>
          <p:nvPr/>
        </p:nvSpPr>
        <p:spPr bwMode="auto">
          <a:xfrm>
            <a:off x="2819400" y="5181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6637" name="Text Box 15"/>
          <p:cNvSpPr txBox="1">
            <a:spLocks noChangeArrowheads="1"/>
          </p:cNvSpPr>
          <p:nvPr/>
        </p:nvSpPr>
        <p:spPr bwMode="auto">
          <a:xfrm>
            <a:off x="4495800" y="5181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4914900" y="4441825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5</a:t>
            </a:r>
            <a:br>
              <a:rPr lang="en-US" altLang="en-US" sz="1400"/>
            </a:br>
            <a:r>
              <a:rPr lang="en-US" altLang="en-US" sz="1400"/>
              <a:t>No: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7651" name="Line 4"/>
          <p:cNvSpPr>
            <a:spLocks noChangeShapeType="1"/>
          </p:cNvSpPr>
          <p:nvPr/>
        </p:nvSpPr>
        <p:spPr bwMode="auto">
          <a:xfrm flipH="1">
            <a:off x="6400800" y="26828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934200" y="2454275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Best split condition</a:t>
            </a:r>
          </a:p>
        </p:txBody>
      </p:sp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3581400" y="38862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Tobacco </a:t>
            </a:r>
            <a:br>
              <a:rPr lang="en-US" altLang="en-US" sz="1400"/>
            </a:br>
            <a:r>
              <a:rPr lang="en-US" altLang="en-US" sz="1400"/>
              <a:t>Smoking</a:t>
            </a: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 flipH="1">
            <a:off x="3657600" y="4419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45720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457200" y="38862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Current Tree:</a:t>
            </a:r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1828800" y="57150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4</a:t>
            </a:r>
            <a:br>
              <a:rPr lang="en-US" altLang="en-US" sz="1400"/>
            </a:br>
            <a:r>
              <a:rPr lang="en-US" altLang="en-US" sz="1400"/>
              <a:t>No: 0</a:t>
            </a:r>
          </a:p>
        </p:txBody>
      </p: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4572000" y="48006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1</a:t>
            </a:r>
            <a:br>
              <a:rPr lang="en-US" altLang="en-US" sz="1400"/>
            </a:br>
            <a:r>
              <a:rPr lang="en-US" altLang="en-US" sz="1400"/>
              <a:t>No: 4</a:t>
            </a: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3276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4800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pic>
        <p:nvPicPr>
          <p:cNvPr id="27661" name="Picture 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19200"/>
            <a:ext cx="5715000" cy="239553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7662" name="Rectangle 20"/>
          <p:cNvSpPr>
            <a:spLocks noChangeArrowheads="1"/>
          </p:cNvSpPr>
          <p:nvPr/>
        </p:nvSpPr>
        <p:spPr bwMode="auto">
          <a:xfrm>
            <a:off x="3352800" y="56388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0</a:t>
            </a:r>
            <a:br>
              <a:rPr lang="en-US" altLang="en-US" sz="1400"/>
            </a:br>
            <a:r>
              <a:rPr lang="en-US" altLang="en-US" sz="1400"/>
              <a:t>No: 1</a:t>
            </a:r>
          </a:p>
        </p:txBody>
      </p:sp>
      <p:sp>
        <p:nvSpPr>
          <p:cNvPr id="27663" name="Oval 21"/>
          <p:cNvSpPr>
            <a:spLocks noChangeArrowheads="1"/>
          </p:cNvSpPr>
          <p:nvPr/>
        </p:nvSpPr>
        <p:spPr bwMode="auto">
          <a:xfrm>
            <a:off x="2514600" y="47244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Chronic</a:t>
            </a:r>
            <a:br>
              <a:rPr lang="en-US" altLang="en-US" sz="1400"/>
            </a:br>
            <a:r>
              <a:rPr lang="en-US" altLang="en-US" sz="1400"/>
              <a:t>Cough</a:t>
            </a:r>
          </a:p>
        </p:txBody>
      </p:sp>
      <p:sp>
        <p:nvSpPr>
          <p:cNvPr id="27664" name="Line 22"/>
          <p:cNvSpPr>
            <a:spLocks noChangeShapeType="1"/>
          </p:cNvSpPr>
          <p:nvPr/>
        </p:nvSpPr>
        <p:spPr bwMode="auto">
          <a:xfrm flipH="1">
            <a:off x="2590800" y="525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23"/>
          <p:cNvSpPr>
            <a:spLocks noChangeShapeType="1"/>
          </p:cNvSpPr>
          <p:nvPr/>
        </p:nvSpPr>
        <p:spPr bwMode="auto">
          <a:xfrm>
            <a:off x="3505200" y="5257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Text Box 24"/>
          <p:cNvSpPr txBox="1">
            <a:spLocks noChangeArrowheads="1"/>
          </p:cNvSpPr>
          <p:nvPr/>
        </p:nvSpPr>
        <p:spPr bwMode="auto">
          <a:xfrm>
            <a:off x="22098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7667" name="Text Box 25"/>
          <p:cNvSpPr txBox="1">
            <a:spLocks noChangeArrowheads="1"/>
          </p:cNvSpPr>
          <p:nvPr/>
        </p:nvSpPr>
        <p:spPr bwMode="auto">
          <a:xfrm>
            <a:off x="38862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27668" name="Rectangle 12"/>
          <p:cNvSpPr>
            <a:spLocks noChangeArrowheads="1"/>
          </p:cNvSpPr>
          <p:nvPr/>
        </p:nvSpPr>
        <p:spPr bwMode="auto">
          <a:xfrm>
            <a:off x="5181600" y="37338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5</a:t>
            </a:r>
            <a:br>
              <a:rPr lang="en-US" altLang="en-US" sz="1400"/>
            </a:br>
            <a:r>
              <a:rPr lang="en-US" altLang="en-US" sz="1400"/>
              <a:t>No: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 flipH="1">
            <a:off x="6400800" y="26828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934200" y="2454275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Best split condition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581400" y="38862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Tobacco </a:t>
            </a:r>
            <a:br>
              <a:rPr lang="en-US" altLang="en-US" sz="1400"/>
            </a:br>
            <a:r>
              <a:rPr lang="en-US" altLang="en-US" sz="1400"/>
              <a:t>Smoking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3657600" y="4419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45720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7200" y="38862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Current Tree: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4572000" y="48006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1</a:t>
            </a:r>
            <a:br>
              <a:rPr lang="en-US" altLang="en-US" sz="1400"/>
            </a:br>
            <a:r>
              <a:rPr lang="en-US" altLang="en-US" sz="1400"/>
              <a:t>No: 4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3276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4800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pic>
        <p:nvPicPr>
          <p:cNvPr id="28684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19200"/>
            <a:ext cx="5715000" cy="239553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8685" name="Oval 15"/>
          <p:cNvSpPr>
            <a:spLocks noChangeArrowheads="1"/>
          </p:cNvSpPr>
          <p:nvPr/>
        </p:nvSpPr>
        <p:spPr bwMode="auto">
          <a:xfrm>
            <a:off x="2514600" y="47244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Chronic</a:t>
            </a:r>
            <a:br>
              <a:rPr lang="en-US" altLang="en-US" sz="1400"/>
            </a:br>
            <a:r>
              <a:rPr lang="en-US" altLang="en-US" sz="1400"/>
              <a:t>Cough</a:t>
            </a:r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H="1">
            <a:off x="2590800" y="525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7"/>
          <p:cNvSpPr>
            <a:spLocks noChangeShapeType="1"/>
          </p:cNvSpPr>
          <p:nvPr/>
        </p:nvSpPr>
        <p:spPr bwMode="auto">
          <a:xfrm>
            <a:off x="3505200" y="5257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Text Box 18"/>
          <p:cNvSpPr txBox="1">
            <a:spLocks noChangeArrowheads="1"/>
          </p:cNvSpPr>
          <p:nvPr/>
        </p:nvSpPr>
        <p:spPr bwMode="auto">
          <a:xfrm>
            <a:off x="22098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8689" name="Text Box 19"/>
          <p:cNvSpPr txBox="1">
            <a:spLocks noChangeArrowheads="1"/>
          </p:cNvSpPr>
          <p:nvPr/>
        </p:nvSpPr>
        <p:spPr bwMode="auto">
          <a:xfrm>
            <a:off x="38862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28690" name="Rectangle 20"/>
          <p:cNvSpPr>
            <a:spLocks noChangeArrowheads="1"/>
          </p:cNvSpPr>
          <p:nvPr/>
        </p:nvSpPr>
        <p:spPr bwMode="auto">
          <a:xfrm>
            <a:off x="21336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8691" name="Rectangle 21"/>
          <p:cNvSpPr>
            <a:spLocks noChangeArrowheads="1"/>
          </p:cNvSpPr>
          <p:nvPr/>
        </p:nvSpPr>
        <p:spPr bwMode="auto">
          <a:xfrm>
            <a:off x="35052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 flipH="1">
            <a:off x="6324600" y="2057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858000" y="18288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Best split condition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581400" y="38862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Tobacco </a:t>
            </a:r>
            <a:br>
              <a:rPr lang="en-US" altLang="en-US" sz="1400"/>
            </a:br>
            <a:r>
              <a:rPr lang="en-US" altLang="en-US" sz="1400"/>
              <a:t>Smoking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3657600" y="4419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572000" y="44196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57200" y="38862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Current Tree:</a:t>
            </a:r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3276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4800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29707" name="Oval 13"/>
          <p:cNvSpPr>
            <a:spLocks noChangeArrowheads="1"/>
          </p:cNvSpPr>
          <p:nvPr/>
        </p:nvSpPr>
        <p:spPr bwMode="auto">
          <a:xfrm>
            <a:off x="2514600" y="47244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Chronic</a:t>
            </a:r>
            <a:br>
              <a:rPr lang="en-US" altLang="en-US" sz="1400"/>
            </a:br>
            <a:r>
              <a:rPr lang="en-US" altLang="en-US" sz="1400"/>
              <a:t>Cough</a:t>
            </a:r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 flipH="1">
            <a:off x="2590800" y="525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>
            <a:off x="3505200" y="5257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22098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9711" name="Text Box 17"/>
          <p:cNvSpPr txBox="1">
            <a:spLocks noChangeArrowheads="1"/>
          </p:cNvSpPr>
          <p:nvPr/>
        </p:nvSpPr>
        <p:spPr bwMode="auto">
          <a:xfrm>
            <a:off x="38862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21336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35052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pic>
        <p:nvPicPr>
          <p:cNvPr id="29714" name="Picture 2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25550"/>
            <a:ext cx="5638800" cy="235585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9715" name="Rectangle 26"/>
          <p:cNvSpPr>
            <a:spLocks noChangeArrowheads="1"/>
          </p:cNvSpPr>
          <p:nvPr/>
        </p:nvSpPr>
        <p:spPr bwMode="auto">
          <a:xfrm>
            <a:off x="4572000" y="57150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1</a:t>
            </a:r>
            <a:br>
              <a:rPr lang="en-US" altLang="en-US" sz="1400"/>
            </a:br>
            <a:r>
              <a:rPr lang="en-US" altLang="en-US" sz="1400"/>
              <a:t>No: 0</a:t>
            </a:r>
          </a:p>
        </p:txBody>
      </p:sp>
      <p:sp>
        <p:nvSpPr>
          <p:cNvPr id="29716" name="Rectangle 27"/>
          <p:cNvSpPr>
            <a:spLocks noChangeArrowheads="1"/>
          </p:cNvSpPr>
          <p:nvPr/>
        </p:nvSpPr>
        <p:spPr bwMode="auto">
          <a:xfrm>
            <a:off x="6096000" y="56388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0</a:t>
            </a:r>
            <a:br>
              <a:rPr lang="en-US" altLang="en-US" sz="1400"/>
            </a:br>
            <a:r>
              <a:rPr lang="en-US" altLang="en-US" sz="1400"/>
              <a:t>No: 4</a:t>
            </a:r>
          </a:p>
        </p:txBody>
      </p:sp>
      <p:sp>
        <p:nvSpPr>
          <p:cNvPr id="29717" name="Oval 28"/>
          <p:cNvSpPr>
            <a:spLocks noChangeArrowheads="1"/>
          </p:cNvSpPr>
          <p:nvPr/>
        </p:nvSpPr>
        <p:spPr bwMode="auto">
          <a:xfrm>
            <a:off x="5257800" y="47244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Radon </a:t>
            </a:r>
            <a:br>
              <a:rPr lang="en-US" altLang="en-US" sz="1400"/>
            </a:br>
            <a:r>
              <a:rPr lang="en-US" altLang="en-US" sz="1400"/>
              <a:t>Exposure</a:t>
            </a:r>
          </a:p>
        </p:txBody>
      </p:sp>
      <p:sp>
        <p:nvSpPr>
          <p:cNvPr id="29718" name="Line 29"/>
          <p:cNvSpPr>
            <a:spLocks noChangeShapeType="1"/>
          </p:cNvSpPr>
          <p:nvPr/>
        </p:nvSpPr>
        <p:spPr bwMode="auto">
          <a:xfrm flipH="1">
            <a:off x="5334000" y="525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30"/>
          <p:cNvSpPr>
            <a:spLocks noChangeShapeType="1"/>
          </p:cNvSpPr>
          <p:nvPr/>
        </p:nvSpPr>
        <p:spPr bwMode="auto">
          <a:xfrm>
            <a:off x="6248400" y="5257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Text Box 31"/>
          <p:cNvSpPr txBox="1">
            <a:spLocks noChangeArrowheads="1"/>
          </p:cNvSpPr>
          <p:nvPr/>
        </p:nvSpPr>
        <p:spPr bwMode="auto">
          <a:xfrm>
            <a:off x="49530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 flipH="1">
            <a:off x="6324600" y="2057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58000" y="18288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Best split condition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581400" y="38862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Tobacco </a:t>
            </a:r>
            <a:br>
              <a:rPr lang="en-US" altLang="en-US" sz="1400"/>
            </a:br>
            <a:r>
              <a:rPr lang="en-US" altLang="en-US" sz="1400"/>
              <a:t>Smoking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3657600" y="4419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4572000" y="44196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57200" y="38862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Final Tree: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276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800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2514600" y="47244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Chronic</a:t>
            </a:r>
            <a:br>
              <a:rPr lang="en-US" altLang="en-US" sz="1400"/>
            </a:br>
            <a:r>
              <a:rPr lang="en-US" altLang="en-US" sz="1400"/>
              <a:t>Cough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2590800" y="525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3505200" y="5257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2098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8862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1336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5052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pic>
        <p:nvPicPr>
          <p:cNvPr id="30738" name="Picture 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25550"/>
            <a:ext cx="5638800" cy="235585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0739" name="Oval 21"/>
          <p:cNvSpPr>
            <a:spLocks noChangeArrowheads="1"/>
          </p:cNvSpPr>
          <p:nvPr/>
        </p:nvSpPr>
        <p:spPr bwMode="auto">
          <a:xfrm>
            <a:off x="5257800" y="47244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Radon </a:t>
            </a:r>
            <a:br>
              <a:rPr lang="en-US" altLang="en-US" sz="1400"/>
            </a:br>
            <a:r>
              <a:rPr lang="en-US" altLang="en-US" sz="1400"/>
              <a:t>Exposure</a:t>
            </a:r>
          </a:p>
        </p:txBody>
      </p:sp>
      <p:sp>
        <p:nvSpPr>
          <p:cNvPr id="30740" name="Line 22"/>
          <p:cNvSpPr>
            <a:spLocks noChangeShapeType="1"/>
          </p:cNvSpPr>
          <p:nvPr/>
        </p:nvSpPr>
        <p:spPr bwMode="auto">
          <a:xfrm flipH="1">
            <a:off x="5334000" y="525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3"/>
          <p:cNvSpPr>
            <a:spLocks noChangeShapeType="1"/>
          </p:cNvSpPr>
          <p:nvPr/>
        </p:nvSpPr>
        <p:spPr bwMode="auto">
          <a:xfrm>
            <a:off x="6248400" y="5257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Text Box 24"/>
          <p:cNvSpPr txBox="1">
            <a:spLocks noChangeArrowheads="1"/>
          </p:cNvSpPr>
          <p:nvPr/>
        </p:nvSpPr>
        <p:spPr bwMode="auto">
          <a:xfrm>
            <a:off x="49530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30743" name="Rectangle 25"/>
          <p:cNvSpPr>
            <a:spLocks noChangeArrowheads="1"/>
          </p:cNvSpPr>
          <p:nvPr/>
        </p:nvSpPr>
        <p:spPr bwMode="auto">
          <a:xfrm>
            <a:off x="49530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30744" name="Rectangle 26"/>
          <p:cNvSpPr>
            <a:spLocks noChangeArrowheads="1"/>
          </p:cNvSpPr>
          <p:nvPr/>
        </p:nvSpPr>
        <p:spPr bwMode="auto">
          <a:xfrm>
            <a:off x="63246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for 2D Numeric Data</a:t>
            </a:r>
          </a:p>
        </p:txBody>
      </p:sp>
      <p:pic>
        <p:nvPicPr>
          <p:cNvPr id="3174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00200"/>
            <a:ext cx="3657600" cy="3408363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1750" y="1219200"/>
            <a:ext cx="5226050" cy="456088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library provides various tools and techniques for predictive modeling</a:t>
            </a:r>
          </a:p>
          <a:p>
            <a:pPr lvl="1">
              <a:buFont typeface="Wingdings"/>
              <a:buChar char="Ø"/>
            </a:pPr>
            <a:r>
              <a:rPr lang="en-US" sz="2400" dirty="0" err="1" smtClean="0"/>
              <a:t>conda</a:t>
            </a:r>
            <a:r>
              <a:rPr lang="en-US" sz="2400" dirty="0" smtClean="0"/>
              <a:t> list     (check if </a:t>
            </a:r>
            <a:r>
              <a:rPr lang="en-US" sz="2400" dirty="0" err="1" smtClean="0"/>
              <a:t>scikit</a:t>
            </a:r>
            <a:r>
              <a:rPr lang="en-US" sz="2400" dirty="0" smtClean="0"/>
              <a:t>-learn has been installed)</a:t>
            </a:r>
          </a:p>
          <a:p>
            <a:pPr lvl="1">
              <a:buFont typeface="Wingdings"/>
              <a:buChar char="Ø"/>
            </a:pPr>
            <a:r>
              <a:rPr lang="en-US" sz="2400" dirty="0" err="1" smtClean="0"/>
              <a:t>conda</a:t>
            </a:r>
            <a:r>
              <a:rPr lang="en-US" sz="2400" dirty="0" smtClean="0"/>
              <a:t> install </a:t>
            </a:r>
            <a:r>
              <a:rPr lang="en-US" sz="2400" dirty="0" err="1" smtClean="0"/>
              <a:t>scikit</a:t>
            </a:r>
            <a:r>
              <a:rPr lang="en-US" sz="2400" dirty="0" smtClean="0"/>
              <a:t>-learn</a:t>
            </a:r>
          </a:p>
          <a:p>
            <a:pPr lvl="2">
              <a:buNone/>
            </a:pPr>
            <a:endParaRPr lang="en-US" sz="800" dirty="0"/>
          </a:p>
          <a:p>
            <a:r>
              <a:rPr lang="en-US" dirty="0" smtClean="0"/>
              <a:t>Other useful tools </a:t>
            </a:r>
          </a:p>
          <a:p>
            <a:pPr lvl="1"/>
            <a:r>
              <a:rPr lang="en-US" sz="2400" dirty="0" err="1" smtClean="0"/>
              <a:t>Graphviz</a:t>
            </a:r>
            <a:r>
              <a:rPr lang="en-US" sz="2400" dirty="0"/>
              <a:t> (</a:t>
            </a:r>
            <a:r>
              <a:rPr lang="en-US" sz="2400" dirty="0">
                <a:hlinkClick r:id="rId2"/>
              </a:rPr>
              <a:t>http://www.graphviz.org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If you’re on windows, make sure you set the path variable to include c:\Program Files(x86)\GraphViz2.38\bin\  (or wherever </a:t>
            </a:r>
            <a:r>
              <a:rPr lang="en-US" sz="2000" dirty="0" err="1" smtClean="0"/>
              <a:t>graphviz</a:t>
            </a:r>
            <a:r>
              <a:rPr lang="en-US" sz="2000" dirty="0" smtClean="0"/>
              <a:t> is installed on the machine, make sure to add \ at the end and remove any quotes from the path)</a:t>
            </a:r>
          </a:p>
          <a:p>
            <a:pPr lvl="1"/>
            <a:r>
              <a:rPr lang="en-US" sz="2400" dirty="0" err="1" smtClean="0"/>
              <a:t>pydotplus</a:t>
            </a:r>
            <a:r>
              <a:rPr lang="en-US" sz="2400" dirty="0" smtClean="0"/>
              <a:t> (after </a:t>
            </a:r>
            <a:r>
              <a:rPr lang="en-US" sz="2400" dirty="0" err="1" smtClean="0"/>
              <a:t>graphviz</a:t>
            </a:r>
            <a:r>
              <a:rPr lang="en-US" sz="2400" dirty="0" smtClean="0"/>
              <a:t> has been installed)</a:t>
            </a:r>
          </a:p>
          <a:p>
            <a:pPr lvl="2"/>
            <a:r>
              <a:rPr lang="en-US" dirty="0" smtClean="0"/>
              <a:t> pip install </a:t>
            </a:r>
            <a:r>
              <a:rPr lang="en-US" dirty="0" err="1" smtClean="0"/>
              <a:t>pydotplus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the labeled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 predictor (X) and target (y)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the data into training and test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predictive model from training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predictive model to the test set to evaluate its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Predictive Modeling Framework</a:t>
            </a:r>
          </a:p>
        </p:txBody>
      </p:sp>
      <p:graphicFrame>
        <p:nvGraphicFramePr>
          <p:cNvPr id="5123" name="Object 2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84965123"/>
              </p:ext>
            </p:extLst>
          </p:nvPr>
        </p:nvGraphicFramePr>
        <p:xfrm>
          <a:off x="1049337" y="1143000"/>
          <a:ext cx="6951663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7" y="1143000"/>
                        <a:ext cx="6951663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6248400" y="1371600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/>
              <a:t>Classification or Regression technique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Decision Tree Classification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568883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8177" y="1600200"/>
            <a:ext cx="20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Load the data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488846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Extract the predictor and target variables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77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Decision Tree Classification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3328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0" y="1066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Split the data into 20% training and 80% testing</a:t>
            </a:r>
            <a:endParaRPr lang="en-US" sz="18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676900" y="1713131"/>
            <a:ext cx="723900" cy="4966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953000" y="2971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Build the decision tree model and apply it to the test data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4191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Evaluate accuracy of the model on the test 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530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Decision Tree Classification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077325" cy="395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9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Regression</a:t>
                </a:r>
              </a:p>
              <a:p>
                <a:pPr lvl="1"/>
                <a:r>
                  <a:rPr lang="en-US" dirty="0" smtClean="0"/>
                  <a:t>Root Mean Square Error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Classification</a:t>
                </a:r>
              </a:p>
              <a:p>
                <a:pPr lvl="1"/>
                <a:r>
                  <a:rPr lang="en-US" dirty="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l-GR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59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38400" y="54102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Indicator function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0534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is not suitable for imbalanced classes</a:t>
            </a:r>
          </a:p>
          <a:p>
            <a:pPr lvl="1"/>
            <a:r>
              <a:rPr lang="en-US" sz="2400" dirty="0" smtClean="0"/>
              <a:t>If 90% of the data belongs to only 1 class, then a classifier that predicts every example to be in the majority class will be 90% accurate even if we’re more interested in predicting the rare class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Examples: intrusion/</a:t>
            </a:r>
            <a:r>
              <a:rPr lang="en-US" sz="2000" dirty="0" err="1" smtClean="0"/>
              <a:t>cyberthreat</a:t>
            </a:r>
            <a:r>
              <a:rPr lang="en-US" sz="2000" dirty="0" smtClean="0"/>
              <a:t> detection, disease prediction, fraud detection, earthquake prediction,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Alternative measures are needed</a:t>
            </a:r>
          </a:p>
          <a:p>
            <a:pPr lvl="1"/>
            <a:r>
              <a:rPr lang="en-US" sz="2400" dirty="0" smtClean="0"/>
              <a:t>F-measure</a:t>
            </a:r>
          </a:p>
          <a:p>
            <a:pPr lvl="1"/>
            <a:r>
              <a:rPr lang="en-US" sz="2400" dirty="0" smtClean="0"/>
              <a:t>Area under ROC curve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8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Alternative Measures for Classification</a:t>
            </a:r>
          </a:p>
        </p:txBody>
      </p:sp>
      <p:graphicFrame>
        <p:nvGraphicFramePr>
          <p:cNvPr id="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09482"/>
              </p:ext>
            </p:extLst>
          </p:nvPr>
        </p:nvGraphicFramePr>
        <p:xfrm>
          <a:off x="1905000" y="1397000"/>
          <a:ext cx="4267200" cy="17272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8861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3379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6" name="TextBox 4"/>
          <p:cNvSpPr txBox="1">
            <a:spLocks noChangeArrowheads="1"/>
          </p:cNvSpPr>
          <p:nvPr/>
        </p:nvSpPr>
        <p:spPr bwMode="auto">
          <a:xfrm>
            <a:off x="6629400" y="1789113"/>
            <a:ext cx="2057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Accuracy = 90% (but you misclassify all the positive classes)</a:t>
            </a:r>
          </a:p>
        </p:txBody>
      </p:sp>
      <p:graphicFrame>
        <p:nvGraphicFramePr>
          <p:cNvPr id="5147" name="Object 5"/>
          <p:cNvGraphicFramePr>
            <a:graphicFrameLocks noChangeAspect="1"/>
          </p:cNvGraphicFramePr>
          <p:nvPr/>
        </p:nvGraphicFramePr>
        <p:xfrm>
          <a:off x="762000" y="3962400"/>
          <a:ext cx="60960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4660900" imgH="1651000" progId="Equation.3">
                  <p:embed/>
                </p:oleObj>
              </mc:Choice>
              <mc:Fallback>
                <p:oleObj name="Equation" r:id="rId3" imgW="4660900" imgH="165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609600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Right Brace 1"/>
          <p:cNvSpPr>
            <a:spLocks/>
          </p:cNvSpPr>
          <p:nvPr/>
        </p:nvSpPr>
        <p:spPr bwMode="auto">
          <a:xfrm>
            <a:off x="5451475" y="5257800"/>
            <a:ext cx="381000" cy="990600"/>
          </a:xfrm>
          <a:prstGeom prst="rightBrace">
            <a:avLst>
              <a:gd name="adj1" fmla="val 8330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5149" name="Object 2"/>
          <p:cNvGraphicFramePr>
            <a:graphicFrameLocks noChangeAspect="1"/>
          </p:cNvGraphicFramePr>
          <p:nvPr/>
        </p:nvGraphicFramePr>
        <p:xfrm>
          <a:off x="5908675" y="5478463"/>
          <a:ext cx="20923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5" imgW="1600200" imgH="419100" progId="Equation.3">
                  <p:embed/>
                </p:oleObj>
              </mc:Choice>
              <mc:Fallback>
                <p:oleObj name="Equation" r:id="rId5" imgW="160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5478463"/>
                        <a:ext cx="20923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TextBox 4"/>
          <p:cNvSpPr txBox="1">
            <a:spLocks noChangeArrowheads="1"/>
          </p:cNvSpPr>
          <p:nvPr/>
        </p:nvSpPr>
        <p:spPr bwMode="auto">
          <a:xfrm>
            <a:off x="228600" y="3430588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Assume minority class as positive class (i.e., the class you’re more interested in predicting correctly):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Confusion matrix: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37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classifiers produce continuous-valued output predictions (e.g., linear and probabilistic classifiers)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515836"/>
              </p:ext>
            </p:extLst>
          </p:nvPr>
        </p:nvGraphicFramePr>
        <p:xfrm>
          <a:off x="990600" y="2748280"/>
          <a:ext cx="228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1000" y="2819400"/>
                <a:ext cx="4114800" cy="279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Model performance depends on how you convert the continuous output into classes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You need a threshold t:</a:t>
                </a:r>
              </a:p>
              <a:p>
                <a:endParaRPr lang="en-US" sz="2000" dirty="0"/>
              </a:p>
              <a:p>
                <a:pPr marL="0" lvl="2"/>
                <a:r>
                  <a:rPr lang="en-US" sz="2000" b="0" dirty="0" smtClean="0"/>
                  <a:t>Predicted class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1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>
                                  <a:latin typeface="Cambria Math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819400"/>
                <a:ext cx="4114800" cy="2795573"/>
              </a:xfrm>
              <a:prstGeom prst="rect">
                <a:avLst/>
              </a:prstGeom>
              <a:blipFill rotWithShape="1">
                <a:blip r:embed="rId2"/>
                <a:stretch>
                  <a:fillRect l="-1630" t="-873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7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classifiers produce continuous-valued output predictions (e.g., linear and probabilistic classifiers)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72518"/>
              </p:ext>
            </p:extLst>
          </p:nvPr>
        </p:nvGraphicFramePr>
        <p:xfrm>
          <a:off x="990600" y="2748280"/>
          <a:ext cx="228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28194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t = 0: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12378"/>
              </p:ext>
            </p:extLst>
          </p:nvPr>
        </p:nvGraphicFramePr>
        <p:xfrm>
          <a:off x="4114800" y="3352800"/>
          <a:ext cx="4267200" cy="17272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8861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3379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91000" y="523869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Accuracy = 4/7</a:t>
            </a:r>
          </a:p>
          <a:p>
            <a:r>
              <a:rPr lang="en-US" sz="2000" dirty="0" smtClean="0"/>
              <a:t>TPR = 3/3 = 1</a:t>
            </a:r>
          </a:p>
          <a:p>
            <a:r>
              <a:rPr lang="en-US" sz="2000" dirty="0" smtClean="0"/>
              <a:t>FPR = 3/4 = 0.75</a:t>
            </a:r>
          </a:p>
        </p:txBody>
      </p:sp>
    </p:spTree>
    <p:extLst>
      <p:ext uri="{BB962C8B-B14F-4D97-AF65-F5344CB8AC3E}">
        <p14:creationId xmlns:p14="http://schemas.microsoft.com/office/powerpoint/2010/main" val="8797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classifiers produce continuous-valued output predictions (e.g., linear and probabilistic classifiers)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76564"/>
              </p:ext>
            </p:extLst>
          </p:nvPr>
        </p:nvGraphicFramePr>
        <p:xfrm>
          <a:off x="990600" y="2748280"/>
          <a:ext cx="228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28194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t = 0.5: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91690"/>
              </p:ext>
            </p:extLst>
          </p:nvPr>
        </p:nvGraphicFramePr>
        <p:xfrm>
          <a:off x="4114800" y="3352800"/>
          <a:ext cx="4267200" cy="17272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8861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3379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91000" y="523869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Accuracy = 4/7</a:t>
            </a:r>
          </a:p>
          <a:p>
            <a:r>
              <a:rPr lang="en-US" sz="2000" dirty="0" smtClean="0"/>
              <a:t>TPR = 2/3 = 0.67</a:t>
            </a:r>
          </a:p>
          <a:p>
            <a:r>
              <a:rPr lang="en-US" sz="2000" dirty="0" smtClean="0"/>
              <a:t>FPR = 2/4 = 0.5</a:t>
            </a:r>
          </a:p>
        </p:txBody>
      </p:sp>
    </p:spTree>
    <p:extLst>
      <p:ext uri="{BB962C8B-B14F-4D97-AF65-F5344CB8AC3E}">
        <p14:creationId xmlns:p14="http://schemas.microsoft.com/office/powerpoint/2010/main" val="20681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ROC Curve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50292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(TPR,FPR):</a:t>
            </a:r>
          </a:p>
          <a:p>
            <a:pPr lvl="1"/>
            <a:r>
              <a:rPr lang="en-US" altLang="en-US" sz="2000" dirty="0" smtClean="0"/>
              <a:t>(0,0): predict everything</a:t>
            </a:r>
            <a:br>
              <a:rPr lang="en-US" altLang="en-US" sz="2000" dirty="0" smtClean="0"/>
            </a:br>
            <a:r>
              <a:rPr lang="en-US" altLang="en-US" sz="2000" dirty="0" smtClean="0"/>
              <a:t>	        to be negative class</a:t>
            </a:r>
          </a:p>
          <a:p>
            <a:pPr lvl="1"/>
            <a:r>
              <a:rPr lang="en-US" altLang="en-US" sz="2000" dirty="0" smtClean="0"/>
              <a:t>(1,1): predict everything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to be positive class</a:t>
            </a:r>
          </a:p>
          <a:p>
            <a:pPr lvl="1"/>
            <a:r>
              <a:rPr lang="en-US" altLang="en-US" sz="2000" dirty="0" smtClean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altLang="en-US" sz="900" dirty="0" smtClean="0"/>
          </a:p>
          <a:p>
            <a:r>
              <a:rPr lang="en-US" altLang="en-US" dirty="0" smtClean="0"/>
              <a:t>Diagonal line:</a:t>
            </a:r>
          </a:p>
          <a:p>
            <a:pPr lvl="1"/>
            <a:r>
              <a:rPr lang="en-US" altLang="en-US" sz="2000" dirty="0" smtClean="0"/>
              <a:t>Random guessing</a:t>
            </a:r>
          </a:p>
          <a:p>
            <a:pPr lvl="1"/>
            <a:r>
              <a:rPr lang="en-US" altLang="en-US" sz="2000" dirty="0" smtClean="0"/>
              <a:t>Below diagonal line:</a:t>
            </a:r>
          </a:p>
          <a:p>
            <a:pPr lvl="2"/>
            <a:r>
              <a:rPr lang="en-US" altLang="en-US" sz="2000" dirty="0" smtClean="0"/>
              <a:t> prediction is opposite </a:t>
            </a:r>
            <a:br>
              <a:rPr lang="en-US" altLang="en-US" sz="2000" dirty="0" smtClean="0"/>
            </a:br>
            <a:r>
              <a:rPr lang="en-US" altLang="en-US" sz="2000" dirty="0" smtClean="0"/>
              <a:t>of the true class</a:t>
            </a:r>
          </a:p>
          <a:p>
            <a:pPr lvl="1"/>
            <a:endParaRPr lang="en-US" altLang="en-US" sz="900" dirty="0" smtClean="0"/>
          </a:p>
          <a:p>
            <a:r>
              <a:rPr lang="en-US" altLang="en-US" sz="2400" dirty="0" smtClean="0"/>
              <a:t>Area Under ROC curve (AUC)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343400" y="11430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0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is used for model building</a:t>
            </a:r>
          </a:p>
          <a:p>
            <a:pPr lvl="1"/>
            <a:r>
              <a:rPr lang="en-US" altLang="en-US" dirty="0" smtClean="0"/>
              <a:t>Contains a set </a:t>
            </a:r>
            <a:r>
              <a:rPr lang="en-US" altLang="en-US" dirty="0"/>
              <a:t>of labeled examples, whose target variable values are </a:t>
            </a:r>
            <a:r>
              <a:rPr lang="en-US" altLang="en-US" dirty="0" smtClean="0"/>
              <a:t>known</a:t>
            </a:r>
            <a:endParaRPr lang="en-US" dirty="0" smtClean="0"/>
          </a:p>
          <a:p>
            <a:r>
              <a:rPr lang="en-US" dirty="0" smtClean="0"/>
              <a:t>Test set is used either </a:t>
            </a:r>
          </a:p>
          <a:p>
            <a:pPr lvl="1"/>
            <a:r>
              <a:rPr lang="en-US" dirty="0" smtClean="0"/>
              <a:t>To predict the target values of unknown data</a:t>
            </a:r>
          </a:p>
          <a:p>
            <a:pPr lvl="1"/>
            <a:r>
              <a:rPr lang="en-US" dirty="0" smtClean="0"/>
              <a:t>To evaluate the performance of the model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If it is for evaluation, then the target values of the test examples must also be known</a:t>
            </a:r>
          </a:p>
          <a:p>
            <a:r>
              <a:rPr lang="en-US" altLang="en-US" dirty="0"/>
              <a:t>Predictive model: </a:t>
            </a:r>
          </a:p>
          <a:p>
            <a:pPr lvl="1"/>
            <a:r>
              <a:rPr lang="en-US" altLang="en-US" sz="2400" dirty="0"/>
              <a:t>an abstract representation of the relationship between the predictor and target </a:t>
            </a:r>
            <a:r>
              <a:rPr lang="en-US" altLang="en-US" sz="2400" dirty="0" smtClean="0"/>
              <a:t>variables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 (</a:t>
            </a:r>
            <a:r>
              <a:rPr lang="en-US" dirty="0" err="1" smtClean="0"/>
              <a:t>sklearn.metrics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09862"/>
            <a:ext cx="833025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505325"/>
            <a:ext cx="89154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" y="1143000"/>
            <a:ext cx="449355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6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 (</a:t>
            </a:r>
            <a:r>
              <a:rPr lang="en-US" dirty="0" err="1" smtClean="0"/>
              <a:t>sklearn.metrics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64770"/>
            <a:ext cx="3352800" cy="192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2113"/>
            <a:ext cx="5314950" cy="52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7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Training and Test Set Creation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Holdout Method</a:t>
            </a:r>
          </a:p>
          <a:p>
            <a:pPr lvl="1"/>
            <a:r>
              <a:rPr lang="en-US" altLang="en-US" sz="2400" dirty="0" smtClean="0"/>
              <a:t>Reserve k% for training and (100-k)% for testing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 smtClean="0"/>
          </a:p>
          <a:p>
            <a:pPr lvl="2"/>
            <a:endParaRPr lang="en-US" altLang="en-US" sz="2000" dirty="0"/>
          </a:p>
          <a:p>
            <a:pPr lvl="2"/>
            <a:endParaRPr lang="en-US" altLang="en-US" sz="2000" dirty="0" smtClean="0"/>
          </a:p>
          <a:p>
            <a:pPr lvl="1"/>
            <a:r>
              <a:rPr lang="en-US" altLang="en-US" sz="2400" dirty="0" smtClean="0"/>
              <a:t>Limitation: evaluation result may vary depending on how you split the data into training/test sets</a:t>
            </a:r>
          </a:p>
          <a:p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1905000" y="2209800"/>
            <a:ext cx="2514600" cy="3124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524000" y="4191000"/>
            <a:ext cx="3276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4572000" y="2895600"/>
            <a:ext cx="1447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572000" y="4724400"/>
            <a:ext cx="1447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6172200" y="2400300"/>
            <a:ext cx="1981200" cy="9906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Training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172200" y="4064000"/>
            <a:ext cx="1981200" cy="9906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4900" y="2895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k%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44935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100% - k%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5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Training and Test Set Creation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Cross validation</a:t>
            </a:r>
          </a:p>
          <a:p>
            <a:pPr lvl="1"/>
            <a:r>
              <a:rPr lang="en-US" altLang="en-US" sz="2400" dirty="0"/>
              <a:t>Partition the data into k disjoint subsets</a:t>
            </a:r>
          </a:p>
          <a:p>
            <a:pPr lvl="1"/>
            <a:r>
              <a:rPr lang="en-US" altLang="en-US" sz="2400" dirty="0"/>
              <a:t>k-fold: train on k-1 partitions, test on </a:t>
            </a:r>
            <a:r>
              <a:rPr lang="en-US" altLang="en-US" sz="2400" dirty="0" smtClean="0"/>
              <a:t>remaining </a:t>
            </a:r>
            <a:r>
              <a:rPr lang="en-US" altLang="en-US" sz="2400" dirty="0"/>
              <a:t>one</a:t>
            </a:r>
          </a:p>
          <a:p>
            <a:pPr lvl="1"/>
            <a:r>
              <a:rPr lang="en-US" altLang="en-US" sz="2400" dirty="0"/>
              <a:t>Leave-one-out:   k=n</a:t>
            </a:r>
          </a:p>
          <a:p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60700"/>
            <a:ext cx="5391150" cy="311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sklearn.model_selection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88274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799" y="1143000"/>
            <a:ext cx="2133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Holdout method: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5814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5-fold cross validation method: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7" y="3889176"/>
            <a:ext cx="7294123" cy="213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1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Predictive Modeling Techniques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Single Models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Decision Tree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Nearest-neighbor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Artificial Neural Networks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Probabilistic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Support Vector Machine/Regression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Ensemble Models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Boosting, Bagging,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19338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Decision Tree Classifier</a:t>
            </a:r>
          </a:p>
        </p:txBody>
      </p: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Document" r:id="rId3" imgW="5857196" imgH="5776579" progId="Word.Document.8">
                  <p:embed/>
                </p:oleObj>
              </mc:Choice>
              <mc:Fallback>
                <p:oleObj name="Document" r:id="rId3" imgW="5857196" imgH="577657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5"/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 rot="-2416809">
            <a:off x="2362200" y="1371600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 rot="-2416809">
            <a:off x="3124200" y="152400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3"/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9233" name="AutoShape 18"/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9235" name="AutoShape 20"/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9237" name="AutoShape 22"/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238" name="Text Box 23"/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9239" name="AutoShape 24"/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9242" name="Text Box 27"/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9243" name="Text Box 28"/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9245" name="Text Box 30"/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9247" name="Text Box 32"/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9248" name="Line 33"/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AutoShape 34"/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250" name="Line 35"/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Text Box 36"/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9252" name="Text Box 37"/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of Decision Tree Classifier</a:t>
            </a: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Line 4"/>
          <p:cNvSpPr>
            <a:spLocks noChangeShapeType="1"/>
          </p:cNvSpPr>
          <p:nvPr/>
        </p:nvSpPr>
        <p:spPr bwMode="auto">
          <a:xfrm flipH="1" flipV="1">
            <a:off x="6019800" y="47244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086600" y="41148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Apply Model to Test Data</a:t>
            </a:r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6" name="AutoShape 13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8" name="AutoShape 15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79" name="Text Box 16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7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8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1282" name="AutoShape 19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4" name="Text Box 21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87" name="Text Box 24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8" name="Text Box 25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6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1290" name="Object 27"/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Document" r:id="rId3" imgW="5093480" imgH="1564535" progId="Word.Document.8">
                  <p:embed/>
                </p:oleObj>
              </mc:Choice>
              <mc:Fallback>
                <p:oleObj name="Document" r:id="rId3" imgW="5093480" imgH="1564535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2" name="Text Box 29"/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/>
              <a:t>Start from the root of tree.</a:t>
            </a:r>
          </a:p>
        </p:txBody>
      </p:sp>
      <p:sp>
        <p:nvSpPr>
          <p:cNvPr id="11293" name="Line 30"/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Apply Model to Test Data</a:t>
            </a: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0" name="Text Box 14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1" name="AutoShape 15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3" name="AutoShape 17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2305" name="AutoShape 19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7" name="Text Box 21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8" name="Text Box 22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9" name="Text Box 23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0" name="Text Box 24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1" name="Text Box 25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2" name="Text Box 26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2313" name="Object 27"/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Document" r:id="rId3" imgW="5229485" imgH="1564535" progId="Word.Document.8">
                  <p:embed/>
                </p:oleObj>
              </mc:Choice>
              <mc:Fallback>
                <p:oleObj name="Document" r:id="rId3" imgW="5229485" imgH="1564535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Text Box 30"/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146477473</TotalTime>
  <Pages>3</Pages>
  <Words>1645</Words>
  <Application>Microsoft Office PowerPoint</Application>
  <PresentationFormat>On-screen Show (4:3)</PresentationFormat>
  <Paragraphs>473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LC.BRev.FY97</vt:lpstr>
      <vt:lpstr>Visio</vt:lpstr>
      <vt:lpstr>Document</vt:lpstr>
      <vt:lpstr>Equation</vt:lpstr>
      <vt:lpstr>CSE 482: Big Data Analysis</vt:lpstr>
      <vt:lpstr>Predictive Modeling</vt:lpstr>
      <vt:lpstr>Predictive Modeling Framework</vt:lpstr>
      <vt:lpstr>Terminology</vt:lpstr>
      <vt:lpstr>Predictive Modeling Techniques</vt:lpstr>
      <vt:lpstr>Example: Decision Tree Classifier</vt:lpstr>
      <vt:lpstr>Application of Decision Tree Classifier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Classifier: Model Building</vt:lpstr>
      <vt:lpstr>Decision Tree Induction Algorithm</vt:lpstr>
      <vt:lpstr>Design Issues for Decision Tree Classifier</vt:lpstr>
      <vt:lpstr>How to determine the Best Split</vt:lpstr>
      <vt:lpstr>Finding the Best Split</vt:lpstr>
      <vt:lpstr>Measures of Node Impurity</vt:lpstr>
      <vt:lpstr>Example: Gini Index of a Single Node</vt:lpstr>
      <vt:lpstr>Example: Diagnosing Lung Cancer</vt:lpstr>
      <vt:lpstr>Example</vt:lpstr>
      <vt:lpstr>Example</vt:lpstr>
      <vt:lpstr>Example</vt:lpstr>
      <vt:lpstr>Example</vt:lpstr>
      <vt:lpstr>Example</vt:lpstr>
      <vt:lpstr>Example for 2D Numeric Data</vt:lpstr>
      <vt:lpstr>Predictive Modeling in Python</vt:lpstr>
      <vt:lpstr>Steps</vt:lpstr>
      <vt:lpstr>Example: Decision Tree Classification</vt:lpstr>
      <vt:lpstr>Example: Decision Tree Classification</vt:lpstr>
      <vt:lpstr>Example: Decision Tree Classification</vt:lpstr>
      <vt:lpstr>Model Evaluation</vt:lpstr>
      <vt:lpstr>Model Evaluation</vt:lpstr>
      <vt:lpstr>Alternative Measures for Classification</vt:lpstr>
      <vt:lpstr>ROC Curve</vt:lpstr>
      <vt:lpstr>ROC Curve</vt:lpstr>
      <vt:lpstr>ROC Curve</vt:lpstr>
      <vt:lpstr>ROC Curve</vt:lpstr>
      <vt:lpstr>Python Example (sklearn.metrics)</vt:lpstr>
      <vt:lpstr>Python Example (sklearn.metrics)</vt:lpstr>
      <vt:lpstr>Training and Test Set Creation</vt:lpstr>
      <vt:lpstr>Training and Test Set Creation</vt:lpstr>
      <vt:lpstr>Example (sklearn.model_selection)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PNT</cp:lastModifiedBy>
  <cp:revision>396</cp:revision>
  <cp:lastPrinted>2001-08-28T17:59:37Z</cp:lastPrinted>
  <dcterms:created xsi:type="dcterms:W3CDTF">1998-03-18T13:44:31Z</dcterms:created>
  <dcterms:modified xsi:type="dcterms:W3CDTF">2017-02-08T14:22:06Z</dcterms:modified>
</cp:coreProperties>
</file>