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embeddedFontLst>
    <p:embeddedFont>
      <p:font typeface="HY강B" pitchFamily="18" charset="-127"/>
      <p:regular r:id="rId22"/>
    </p:embeddedFont>
    <p:embeddedFont>
      <p:font typeface="HY견고딕" pitchFamily="18" charset="-127"/>
      <p:regular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BBD"/>
    <a:srgbClr val="EADFD6"/>
    <a:srgbClr val="E5E1D7"/>
    <a:srgbClr val="9C8668"/>
    <a:srgbClr val="724824"/>
    <a:srgbClr val="C6561E"/>
    <a:srgbClr val="3B2F25"/>
    <a:srgbClr val="774C26"/>
    <a:srgbClr val="F7F7F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96" autoAdjust="0"/>
  </p:normalViewPr>
  <p:slideViewPr>
    <p:cSldViewPr snapToGrid="0">
      <p:cViewPr>
        <p:scale>
          <a:sx n="75" d="100"/>
          <a:sy n="75" d="100"/>
        </p:scale>
        <p:origin x="-90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6F648-BCAF-4B4A-B2E1-147619864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E018DEF-B315-4013-8D36-4CEA3A16A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74CDEF2-D198-4F1E-82CC-E7C733E4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EA7483-7B40-4A7D-8B63-840E8C07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7D2DC8-5F38-435C-9FF2-3B97C54C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4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329258-7D4B-4FFC-BFBC-09FCDD74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B2905AE-43D3-4F20-A495-D0D448D51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A8AFFB-111C-4389-900A-48F0BF59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237F60-9B89-42C2-9FD6-B92B7088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5CB0764-A6EC-42C8-ACD1-7C70BDA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0AD517D-68C2-4445-9DA6-B4E970881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F4E8241-80B3-4E4C-BDD0-C441BA65D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EAD6FD0-EC6C-4A84-BB64-54AFEA9C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0EB48D-028D-496B-8AA6-73DA7C0B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271B12-6DC8-44D2-8687-3E1AFCDA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1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156826-FD80-4713-8427-E244F8C7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652FC30-EC3B-47B0-998B-9EAD16F5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55C24D-CEC3-462E-8EBF-C272D3D1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F9317F4-5CDD-43DD-8CD1-45475D9B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D54BA61-747D-4A76-BA67-020E8154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A825C0-AF28-4462-831A-1C01593F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035B3B2-34EF-4DD0-B81E-8FBCA06A8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9DB29E8-ECD7-4F65-A9D8-CFC3E3E5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C3958A0-1FAF-4F8D-B722-08111CB7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134DEB-5558-4D52-84FA-94E29720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3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9006C9-F05F-4AAC-9EE6-0DE9E452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223D3C5-18EC-4BC2-9B43-2FAE4F0EC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1FE2847-AE42-4F68-B788-10A0929FC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0C5B8F6-BCCF-4A1A-810A-D36D1C25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0D61686-2431-4501-8F0B-73887B95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A78CAC8-9D6E-40E8-925E-941057D7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7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E4DC5C-70BC-46CB-A398-0F16CFB2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5655E6B-F008-4C61-B23A-584BAB04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E460101-F8F8-4320-84EA-72DAEA527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98A720C-2916-426D-9D76-5523C2026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81C5496-13A9-4858-9163-FB59364CD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91400FF-82C2-4994-A311-30812B4E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AE64994-594B-4A95-8F1B-1D305944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7D42239-FF7E-43EC-9A68-8AD5FCFE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4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BE91B2-AF87-4643-8258-6E26A981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FDF2A3C-0668-45D4-BDCA-5626A687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5769888-04D2-4530-A69F-20951CB0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D49E9D4-7144-46F3-9EA3-35D23607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2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F8FD9AA-8B6F-4655-B04D-DD1DC2BE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1A709D02-9BDA-4786-AEE7-EC6D45AA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350A229-C685-4A3D-85AF-E399D44F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1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AAC4FF-1619-424E-B77F-A6C489F8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1139F1-B177-4901-828F-8E3D1B27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5ABA3F4-26E9-4CE1-8722-8557F5FFF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CCF3414-97BC-4E72-96FD-9869EDFB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146D837-1EF3-4BA0-BA9F-61B42FD8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9E10EDB-A225-4965-8631-D16FED5A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3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6D4C4C-5CB8-4797-99A6-CD61E5AB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D97AE46-1557-4BB7-BC7F-DE87D9210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8AD744-720B-4641-985D-42675C41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9C12EB4-266E-410D-9CDF-16E8CE4C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9784A58-D556-43F6-81CB-873F0CEC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69BBB29-0933-47EA-9F3E-3F67E868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515F3D1-E5A8-4825-B095-FF4A2570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282320A-AD5C-4E70-98BE-37D67EF9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7AF5F7-500E-47A3-9EC8-6587EE5D8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49AB-59D4-462F-8294-E5DC46EAAD19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77B70A4-0334-4B13-895D-2D2E0B52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7B76BE3-40A2-4B36-B05D-7298104EF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C061-0C81-4C45-BEE7-5F4DFF4EE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4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blog.naver.com/lilibook35" TargetMode="External"/><Relationship Id="rId4" Type="http://schemas.openxmlformats.org/officeDocument/2006/relationships/hyperlink" Target="https://m.post.naver.com/viewer/postView.nhn?volumeNo=16469470&amp;memberNo=22691022" TargetMode="External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개, 동물, 하얀색, 실내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3819A64B-7DCE-4923-845C-54AFDC55D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20" y="1744942"/>
            <a:ext cx="9062999" cy="5102512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4" name="그림 33" descr="개, 동물, 하얀색, 실내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7475B374-0335-4984-A64B-B4E5111C2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3"/>
          <a:stretch/>
        </p:blipFill>
        <p:spPr>
          <a:xfrm>
            <a:off x="5863210" y="1747230"/>
            <a:ext cx="6328789" cy="5102512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43" name="그림 42" descr="개, 동물, 하얀색, 실내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506713BB-19CE-4500-9B28-EBB28B11D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73"/>
          <a:stretch/>
        </p:blipFill>
        <p:spPr>
          <a:xfrm>
            <a:off x="-73320" y="0"/>
            <a:ext cx="9062999" cy="1950422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44" name="그림 43" descr="개, 동물, 하얀색, 실내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036643EA-73B4-4E10-B86C-5779AD6FF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3" b="96018"/>
          <a:stretch/>
        </p:blipFill>
        <p:spPr>
          <a:xfrm>
            <a:off x="5863210" y="-10546"/>
            <a:ext cx="6328789" cy="1960968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15C6FB4-7570-4F40-BE63-4507B9EC01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5785D">
              <a:alpha val="62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건물이(가) 표시된 사진&#10;&#10;높은 신뢰도로 생성된 설명">
            <a:extLst>
              <a:ext uri="{FF2B5EF4-FFF2-40B4-BE49-F238E27FC236}">
                <a16:creationId xmlns="" xmlns:a16="http://schemas.microsoft.com/office/drawing/2014/main" id="{DC20CBB2-8349-4160-B6B4-1AED67707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83" y="4166577"/>
            <a:ext cx="1065156" cy="1023561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87F68360-98AD-4F9B-BA7F-F71D775BCFCC}"/>
              </a:ext>
            </a:extLst>
          </p:cNvPr>
          <p:cNvGrpSpPr/>
          <p:nvPr/>
        </p:nvGrpSpPr>
        <p:grpSpPr>
          <a:xfrm>
            <a:off x="7019078" y="2037120"/>
            <a:ext cx="3709916" cy="2259078"/>
            <a:chOff x="7884910" y="2449976"/>
            <a:chExt cx="2794453" cy="1958049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9D8CD724-A8ED-4254-9E30-A13CBE46A49A}"/>
                </a:ext>
              </a:extLst>
            </p:cNvPr>
            <p:cNvGrpSpPr/>
            <p:nvPr/>
          </p:nvGrpSpPr>
          <p:grpSpPr>
            <a:xfrm>
              <a:off x="7884910" y="2673408"/>
              <a:ext cx="2737571" cy="1506891"/>
              <a:chOff x="8039517" y="2244229"/>
              <a:chExt cx="2737571" cy="1506891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F781B465-6516-4F44-AC71-166033A2769D}"/>
                  </a:ext>
                </a:extLst>
              </p:cNvPr>
              <p:cNvSpPr txBox="1"/>
              <p:nvPr/>
            </p:nvSpPr>
            <p:spPr>
              <a:xfrm>
                <a:off x="8039517" y="2244229"/>
                <a:ext cx="2405471" cy="1506891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반려동물 소유와</a:t>
                </a:r>
                <a:endParaRPr lang="en-US" altLang="ko-KR" sz="32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r>
                  <a:rPr lang="ko-KR" altLang="en-US" sz="320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심리적 건강에</a:t>
                </a:r>
                <a:endParaRPr lang="en-US" altLang="ko-KR" sz="32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r>
                  <a:rPr lang="ko-KR" altLang="en-US" sz="3200" dirty="0">
                    <a:solidFill>
                      <a:schemeClr val="bg1"/>
                    </a:solidFill>
                    <a:latin typeface="HY견고딕" pitchFamily="18" charset="-127"/>
                    <a:ea typeface="HY견고딕" pitchFamily="18" charset="-127"/>
                  </a:rPr>
                  <a:t>대한 연구</a:t>
                </a:r>
                <a:endParaRPr lang="en-US" altLang="ko-KR" sz="32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  <a:p>
                <a:endParaRPr lang="en-US" altLang="ko-KR" sz="2800" dirty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pic>
            <p:nvPicPr>
              <p:cNvPr id="37" name="그림 36" descr="건물이(가) 표시된 사진&#10;&#10;높은 신뢰도로 생성된 설명">
                <a:extLst>
                  <a:ext uri="{FF2B5EF4-FFF2-40B4-BE49-F238E27FC236}">
                    <a16:creationId xmlns="" xmlns:a16="http://schemas.microsoft.com/office/drawing/2014/main" id="{7C64706F-D5A4-49C1-99C7-EFC12239E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1806" y="3142981"/>
                <a:ext cx="595282" cy="572036"/>
              </a:xfrm>
              <a:prstGeom prst="rect">
                <a:avLst/>
              </a:prstGeom>
              <a:scene3d>
                <a:camera prst="obliqueTopLeft"/>
                <a:lightRig rig="threePt" dir="t"/>
              </a:scene3d>
            </p:spPr>
          </p:pic>
        </p:grp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59B14F02-C8C3-45C4-847C-E1CE509FE4BE}"/>
                </a:ext>
              </a:extLst>
            </p:cNvPr>
            <p:cNvCxnSpPr/>
            <p:nvPr/>
          </p:nvCxnSpPr>
          <p:spPr>
            <a:xfrm>
              <a:off x="7908852" y="2449976"/>
              <a:ext cx="2770511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54C6D536-1F55-4298-AACB-D2A9B52672F1}"/>
                </a:ext>
              </a:extLst>
            </p:cNvPr>
            <p:cNvCxnSpPr/>
            <p:nvPr/>
          </p:nvCxnSpPr>
          <p:spPr>
            <a:xfrm>
              <a:off x="7908852" y="4408025"/>
              <a:ext cx="2770511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5923CF1A-D612-4056-8DB5-0442BCCDC1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37086" y="1131611"/>
            <a:ext cx="733214" cy="733214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85A419C1-CE33-4193-A759-F7DE8B1E3E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068" y="1174865"/>
            <a:ext cx="689960" cy="6899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413848" y="4617074"/>
            <a:ext cx="2952159" cy="746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발표자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김도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엽</a:t>
            </a:r>
          </a:p>
        </p:txBody>
      </p:sp>
    </p:spTree>
    <p:extLst>
      <p:ext uri="{BB962C8B-B14F-4D97-AF65-F5344CB8AC3E}">
        <p14:creationId xmlns:p14="http://schemas.microsoft.com/office/powerpoint/2010/main" val="7095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348336" y="805779"/>
            <a:ext cx="3525325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반려동물과 심리적 건강에</a:t>
            </a:r>
            <a:endParaRPr lang="en-US" altLang="ko-KR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대한 연구의 부</a:t>
            </a:r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정</a:t>
            </a:r>
            <a:endParaRPr lang="ko-KR" altLang="en-US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796650" y="353233"/>
            <a:ext cx="62869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3-2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5" name="그림 14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6" name="그림 15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298624" y="2186663"/>
            <a:ext cx="9594752" cy="41434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반려동물을 키우는 집단과 키우지 않는 집단의 차이가 없음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반려동물 소유자들이 더 행복하지 않음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반려동물과의 이별로 더 우울해 함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여성의 경우 반려동물을 키우는 것을 여가로 느끼지만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남성의 경우 사회적 활동을 가로막는 장애물로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느낌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91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487275" y="814898"/>
            <a:ext cx="326243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연구에 대한 다른 관점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796650" y="353233"/>
            <a:ext cx="62869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3-2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1252148" y="2179319"/>
            <a:ext cx="9706074" cy="736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반려동물 </a:t>
            </a:r>
            <a:r>
              <a:rPr lang="ko-KR" altLang="en-US" sz="2400" dirty="0">
                <a:solidFill>
                  <a:schemeClr val="tx1"/>
                </a:solidFill>
              </a:rPr>
              <a:t>소유보다는 </a:t>
            </a:r>
            <a:r>
              <a:rPr lang="ko-KR" altLang="en-US" sz="2400" u="sng" dirty="0">
                <a:solidFill>
                  <a:schemeClr val="tx1"/>
                </a:solidFill>
              </a:rPr>
              <a:t>애착</a:t>
            </a:r>
            <a:r>
              <a:rPr lang="ko-KR" altLang="en-US" sz="2400" dirty="0">
                <a:solidFill>
                  <a:schemeClr val="tx1"/>
                </a:solidFill>
              </a:rPr>
              <a:t>이 심리적 건강을 더 잘 설명한다는 </a:t>
            </a:r>
            <a:r>
              <a:rPr lang="ko-KR" altLang="en-US" sz="2400" dirty="0" smtClean="0">
                <a:solidFill>
                  <a:schemeClr val="tx1"/>
                </a:solidFill>
              </a:rPr>
              <a:t>연구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52148" y="3302000"/>
            <a:ext cx="4478590" cy="614265"/>
          </a:xfrm>
          <a:prstGeom prst="roundRect">
            <a:avLst/>
          </a:prstGeom>
          <a:solidFill>
            <a:srgbClr val="DDCB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외상 후 스트레스장애가 있는 은퇴 군인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79632" y="3334812"/>
            <a:ext cx="4478590" cy="614265"/>
          </a:xfrm>
          <a:prstGeom prst="roundRect">
            <a:avLst/>
          </a:prstGeom>
          <a:solidFill>
            <a:srgbClr val="DDCB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사회적지지 수준에 불만이 있는 사람</a:t>
            </a:r>
          </a:p>
        </p:txBody>
      </p:sp>
      <p:pic>
        <p:nvPicPr>
          <p:cNvPr id="2051" name="Picture 3" descr="C:\Users\PaRasoL\Desktop\htm_2016021414104884257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73" y="4278630"/>
            <a:ext cx="4154707" cy="23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RasoL\Desktop\했던거\2학년\교양\프레젠테이션 기법\PPT\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47" y="4278630"/>
            <a:ext cx="3551592" cy="23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960913" y="839733"/>
            <a:ext cx="2270173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메타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분석이란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?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936912" y="353233"/>
            <a:ext cx="3481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4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1176578" y="2193492"/>
            <a:ext cx="9594752" cy="41434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특정 </a:t>
            </a:r>
            <a:r>
              <a:rPr lang="ko-KR" altLang="en-US" sz="2400" dirty="0">
                <a:solidFill>
                  <a:schemeClr val="tx1"/>
                </a:solidFill>
              </a:rPr>
              <a:t>연구주제에 대하여 이루어진 여러 연구결과를 </a:t>
            </a:r>
            <a:r>
              <a:rPr lang="ko-KR" altLang="en-US" sz="2400" dirty="0" smtClean="0">
                <a:solidFill>
                  <a:schemeClr val="tx1"/>
                </a:solidFill>
              </a:rPr>
              <a:t>하나로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   </a:t>
            </a:r>
            <a:r>
              <a:rPr lang="ko-KR" altLang="en-US" sz="2400" dirty="0" smtClean="0">
                <a:solidFill>
                  <a:schemeClr val="tx1"/>
                </a:solidFill>
              </a:rPr>
              <a:t>통합하여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요약할 </a:t>
            </a:r>
            <a:r>
              <a:rPr lang="ko-KR" altLang="en-US" sz="2400" dirty="0">
                <a:solidFill>
                  <a:schemeClr val="tx1"/>
                </a:solidFill>
              </a:rPr>
              <a:t>목적으로 개별 연구의 결과를 </a:t>
            </a:r>
            <a:r>
              <a:rPr lang="ko-KR" altLang="en-US" sz="2400" dirty="0" smtClean="0">
                <a:solidFill>
                  <a:schemeClr val="tx1"/>
                </a:solidFill>
              </a:rPr>
              <a:t>수집하여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       </a:t>
            </a:r>
            <a:r>
              <a:rPr lang="ko-KR" altLang="en-US" sz="2400" dirty="0" smtClean="0">
                <a:solidFill>
                  <a:schemeClr val="tx1"/>
                </a:solidFill>
              </a:rPr>
              <a:t>통계적으로 재분석하는 방법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백과사전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5346978" y="823362"/>
            <a:ext cx="151836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용어 설명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41" name="직사각형 40"/>
          <p:cNvSpPr/>
          <p:nvPr/>
        </p:nvSpPr>
        <p:spPr>
          <a:xfrm>
            <a:off x="744777" y="1165823"/>
            <a:ext cx="10458355" cy="5692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메타분석이라는 용어에 대한 설명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823900" y="353233"/>
            <a:ext cx="5741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4-1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9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5718381" y="849156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가정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796649" y="353233"/>
            <a:ext cx="62869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4-2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sp>
        <p:nvSpPr>
          <p:cNvPr id="14" name="모서리가 둥근 직사각형 13"/>
          <p:cNvSpPr/>
          <p:nvPr/>
        </p:nvSpPr>
        <p:spPr>
          <a:xfrm>
            <a:off x="1109280" y="4100091"/>
            <a:ext cx="4478590" cy="20929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주관적 안녕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사회적 지지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부정적 정서</a:t>
            </a:r>
          </a:p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9280" y="3302000"/>
            <a:ext cx="4478590" cy="6142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정적인 관계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17072" y="3334812"/>
            <a:ext cx="4478590" cy="6142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부적인 관계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09280" y="2045535"/>
            <a:ext cx="9686382" cy="998257"/>
            <a:chOff x="372389" y="2048018"/>
            <a:chExt cx="11447223" cy="99825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5" name="직사각형 24"/>
            <p:cNvSpPr/>
            <p:nvPr/>
          </p:nvSpPr>
          <p:spPr>
            <a:xfrm>
              <a:off x="875183" y="2199197"/>
              <a:ext cx="10441634" cy="73660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2389" y="2048018"/>
              <a:ext cx="11447223" cy="9982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반려 동물 소유와 정적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부적 관계</a:t>
              </a:r>
              <a:endParaRPr lang="en-US" altLang="ko-KR" sz="2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6317072" y="4112532"/>
            <a:ext cx="4478590" cy="20929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부정적 정서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외로움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5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875153" y="839733"/>
            <a:ext cx="244169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B" pitchFamily="18" charset="-127"/>
                <a:ea typeface="HY강B" pitchFamily="18" charset="-127"/>
              </a:rPr>
              <a:t>메타분석의 결과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41" name="직사각형 40"/>
          <p:cNvSpPr/>
          <p:nvPr/>
        </p:nvSpPr>
        <p:spPr>
          <a:xfrm>
            <a:off x="744777" y="1165823"/>
            <a:ext cx="10458355" cy="5692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메타분석 결과를 표를 이용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796649" y="353233"/>
            <a:ext cx="62869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4-2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875153" y="839733"/>
            <a:ext cx="244169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B" pitchFamily="18" charset="-127"/>
                <a:ea typeface="HY강B" pitchFamily="18" charset="-127"/>
              </a:rPr>
              <a:t>메타분석의 결과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796649" y="353233"/>
            <a:ext cx="62869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4-2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744777" y="2179319"/>
            <a:ext cx="10441634" cy="736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dirty="0">
                <a:solidFill>
                  <a:schemeClr val="tx1"/>
                </a:solidFill>
              </a:rPr>
              <a:t>대상에 따른 차별적 효과의 가능성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44777" y="3489959"/>
            <a:ext cx="10458354" cy="1793241"/>
          </a:xfrm>
          <a:prstGeom prst="rect">
            <a:avLst/>
          </a:prstGeom>
          <a:solidFill>
            <a:srgbClr val="EADF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전반적으로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반려동물 소유와 심리적 건강 사이에 실질적인 관계가 나타나지 않았다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875153" y="839733"/>
            <a:ext cx="244169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B" pitchFamily="18" charset="-127"/>
                <a:ea typeface="HY강B" pitchFamily="18" charset="-127"/>
              </a:rPr>
              <a:t>메타분석의 결과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796649" y="353233"/>
            <a:ext cx="62869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4-2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744777" y="2179319"/>
            <a:ext cx="10441634" cy="736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반려동물을 통한 기본욕구 만족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4777" y="3489959"/>
            <a:ext cx="10458354" cy="1793241"/>
          </a:xfrm>
          <a:prstGeom prst="rect">
            <a:avLst/>
          </a:prstGeom>
          <a:solidFill>
            <a:srgbClr val="EADF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반려동물에 대한 애착이 강할수록 주관적 안녕과 부적 관계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</a:rPr>
              <a:t>반려동물에 대한 만족이 높을 수록 주관적 안녕과 정적 관계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-&gt; </a:t>
            </a:r>
            <a:r>
              <a:rPr lang="ko-KR" altLang="en-US" sz="2400" dirty="0" smtClean="0">
                <a:solidFill>
                  <a:schemeClr val="tx1"/>
                </a:solidFill>
              </a:rPr>
              <a:t>반려동물은 소유자에게 자발적으로 아끼고 보살필 기회를 제공하여 만족감을 주고 이 만족감이 소유자를 행복하게 함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875153" y="839733"/>
            <a:ext cx="244169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HY강B" pitchFamily="18" charset="-127"/>
                <a:ea typeface="HY강B" pitchFamily="18" charset="-127"/>
              </a:rPr>
              <a:t>메타분석의 결과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796649" y="353233"/>
            <a:ext cx="62869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4-2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744777" y="2179319"/>
            <a:ext cx="10441634" cy="736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반려동물 </a:t>
            </a:r>
            <a:r>
              <a:rPr lang="ko-KR" altLang="en-US" sz="2400" dirty="0" smtClean="0">
                <a:solidFill>
                  <a:schemeClr val="tx1"/>
                </a:solidFill>
              </a:rPr>
              <a:t>소유의 부정적인 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4777" y="3489959"/>
            <a:ext cx="10458354" cy="1793241"/>
          </a:xfrm>
          <a:prstGeom prst="rect">
            <a:avLst/>
          </a:prstGeom>
          <a:solidFill>
            <a:srgbClr val="EADF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유기동물은 사회적인 문제 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공격성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학습이 어려운 배변활동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동물로부터 얻게 되는 질병</a:t>
            </a: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낙상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알레르기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marL="342900" indent="-3429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경제적 </a:t>
            </a:r>
            <a:r>
              <a:rPr lang="ko-KR" altLang="en-US" sz="2400" dirty="0" smtClean="0">
                <a:solidFill>
                  <a:schemeClr val="tx1"/>
                </a:solidFill>
              </a:rPr>
              <a:t>부담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5695890" y="823362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결론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936912" y="353233"/>
            <a:ext cx="3481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5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640080" y="2712720"/>
            <a:ext cx="10579773" cy="20929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반려동물 소유와 부정적 정서 간에는 관계가 없지만</a:t>
            </a:r>
            <a:r>
              <a:rPr lang="en-US" altLang="ko-KR" sz="24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tx1"/>
                </a:solidFill>
              </a:rPr>
              <a:t>반려동물에 대한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만족이 </a:t>
            </a:r>
            <a:r>
              <a:rPr lang="ko-KR" altLang="en-US" sz="2400" dirty="0">
                <a:solidFill>
                  <a:schemeClr val="tx1"/>
                </a:solidFill>
              </a:rPr>
              <a:t>주관적 안녕과 정적인 관계가 </a:t>
            </a:r>
            <a:r>
              <a:rPr lang="ko-KR" altLang="en-US" sz="2400" dirty="0" smtClean="0">
                <a:solidFill>
                  <a:schemeClr val="tx1"/>
                </a:solidFill>
              </a:rPr>
              <a:t>있다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목차</a:t>
            </a:r>
            <a:endParaRPr lang="en-US" altLang="ko-KR" sz="4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2399" y="1054195"/>
            <a:ext cx="9543055" cy="5803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논문 소개 </a:t>
            </a:r>
            <a:endParaRPr lang="en-US" altLang="ko-KR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반려동물을 키우는 인구의 증가</a:t>
            </a:r>
            <a:r>
              <a:rPr lang="en-US" altLang="ko-KR" sz="2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	</a:t>
            </a:r>
            <a:endParaRPr lang="en-US" altLang="ko-KR" sz="20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2-1.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반려동물이란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?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2-2. </a:t>
            </a: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반려동물을 키우는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이유</a:t>
            </a:r>
            <a:endParaRPr lang="en-US" altLang="ko-KR" sz="20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반려동물과 심리적 건강에 대한 연구와 </a:t>
            </a:r>
            <a:r>
              <a:rPr lang="ko-KR" altLang="en-US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한계</a:t>
            </a:r>
            <a:endParaRPr lang="en-US" altLang="ko-KR" sz="20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3-1. </a:t>
            </a:r>
            <a:r>
              <a:rPr lang="ko-KR" altLang="en-US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연구의 긍정</a:t>
            </a:r>
            <a:endParaRPr lang="en-US" altLang="ko-KR" sz="2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 3-2. </a:t>
            </a:r>
            <a:r>
              <a:rPr lang="ko-KR" altLang="en-US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연구의 부정</a:t>
            </a:r>
            <a:endParaRPr lang="en-US" altLang="ko-KR" sz="20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3-3. </a:t>
            </a:r>
            <a:r>
              <a:rPr lang="ko-KR" altLang="en-US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연구에 대한 다른 관점</a:t>
            </a:r>
            <a:endParaRPr lang="en-US" altLang="ko-KR" sz="20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메타분석</a:t>
            </a:r>
            <a:endParaRPr lang="en-US" altLang="ko-KR" sz="2000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4-1.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용어 설명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4-2.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가정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 4-3.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메타분석의 결과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결론</a:t>
            </a:r>
            <a:endParaRPr lang="en-US" altLang="ko-KR" dirty="0" smtClean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출처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3" name="그림 12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4" name="그림 13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5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5695890" y="823362"/>
            <a:ext cx="800219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출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처</a:t>
            </a:r>
            <a:endParaRPr lang="en-US" altLang="ko-KR" sz="2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41" name="직사각형 40"/>
          <p:cNvSpPr/>
          <p:nvPr/>
        </p:nvSpPr>
        <p:spPr>
          <a:xfrm>
            <a:off x="744777" y="1165823"/>
            <a:ext cx="10458355" cy="5692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출처 링크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슬라이드 사진 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위키트리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중앙일보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군인이미지 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m.post.naver.com/viewer/postView.nhn?volumeNo=16469470&amp;memberNo=22691022</a:t>
            </a:r>
            <a:endParaRPr lang="en-US" altLang="ko-KR" sz="12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사람이미지 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5"/>
              </a:rPr>
              <a:t>http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5"/>
              </a:rPr>
              <a:t>blog.naver.com/lilibook35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936912" y="353233"/>
            <a:ext cx="3481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6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9" name="그림 1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23" name="그림 22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3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136193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5399906" y="805779"/>
            <a:ext cx="142218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논문 소개</a:t>
            </a:r>
            <a:endParaRPr lang="ko-KR" altLang="en-US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964163" y="353233"/>
            <a:ext cx="29367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1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96698" y="422684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813DA55-1E0A-4AEA-95BA-7D39CBBB6B2B}"/>
              </a:ext>
            </a:extLst>
          </p:cNvPr>
          <p:cNvCxnSpPr/>
          <p:nvPr/>
        </p:nvCxnSpPr>
        <p:spPr>
          <a:xfrm>
            <a:off x="5996698" y="746969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6" y="769133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41" name="직사각형 40"/>
          <p:cNvSpPr/>
          <p:nvPr/>
        </p:nvSpPr>
        <p:spPr>
          <a:xfrm>
            <a:off x="744777" y="1643343"/>
            <a:ext cx="10458355" cy="4185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반려동물 효과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반려동물 소유와 심리적 건강 간 관계의 메타분석 연구</a:t>
            </a:r>
            <a:endParaRPr lang="en-US" altLang="ko-KR" sz="2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반려동물 소유와 심리적 건강의 관계에 대한 선행연구들의 결과를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메타분석 하여 이 관계가 실질적으로 존재하는지를 확인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2762" y="3378200"/>
            <a:ext cx="970763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6" name="그림 15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17" name="그림 16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2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136193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018119" y="805779"/>
            <a:ext cx="418576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반려동물을 키우는 인구의 증가</a:t>
            </a:r>
            <a:endParaRPr lang="ko-KR" altLang="en-US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936912" y="353233"/>
            <a:ext cx="3481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2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96698" y="422684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813DA55-1E0A-4AEA-95BA-7D39CBBB6B2B}"/>
              </a:ext>
            </a:extLst>
          </p:cNvPr>
          <p:cNvCxnSpPr/>
          <p:nvPr/>
        </p:nvCxnSpPr>
        <p:spPr>
          <a:xfrm>
            <a:off x="5996698" y="746969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6" y="769133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1029" name="Picture 5" descr="C:\Users\PaRasoL\Desktop\ㅁㄴㅇ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70" y="1729934"/>
            <a:ext cx="6378259" cy="46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962439" y="4478495"/>
            <a:ext cx="735825" cy="497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j-lt"/>
              </a:rPr>
              <a:t>4.5</a:t>
            </a:r>
            <a:r>
              <a:rPr lang="ko-KR" altLang="en-US" sz="1400" b="1" dirty="0" smtClean="0">
                <a:solidFill>
                  <a:schemeClr val="tx1"/>
                </a:solidFill>
                <a:latin typeface="+mj-lt"/>
              </a:rPr>
              <a:t>명</a:t>
            </a:r>
            <a:endParaRPr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33908" y="4478495"/>
            <a:ext cx="735825" cy="497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j-lt"/>
              </a:rPr>
              <a:t>2.7</a:t>
            </a:r>
            <a:r>
              <a:rPr lang="ko-KR" altLang="en-US" sz="1400" b="1" dirty="0" smtClean="0">
                <a:solidFill>
                  <a:schemeClr val="tx1"/>
                </a:solidFill>
                <a:latin typeface="+mj-lt"/>
              </a:rPr>
              <a:t>명</a:t>
            </a:r>
            <a:endParaRPr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50888" y="1729934"/>
            <a:ext cx="826491" cy="497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j-lt"/>
              </a:rPr>
              <a:t>23.9%</a:t>
            </a:r>
            <a:endParaRPr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04872" y="4465797"/>
            <a:ext cx="826491" cy="497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j-lt"/>
              </a:rPr>
              <a:t>4.8%</a:t>
            </a:r>
            <a:endParaRPr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25" name="그림 24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26" name="그림 25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6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136193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5094535" y="805779"/>
            <a:ext cx="203292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반려동물이란</a:t>
            </a:r>
            <a:r>
              <a:rPr lang="en-US" altLang="ko-KR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6" y="769133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823901" y="353233"/>
            <a:ext cx="5741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2-1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0080" y="2712720"/>
            <a:ext cx="10579773" cy="20929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44777" y="1643343"/>
            <a:ext cx="10458355" cy="4185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반려동물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이란 단어는 동물행동학자인 </a:t>
            </a:r>
            <a:r>
              <a:rPr lang="ko-KR" altLang="en-US" sz="2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로렌츠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(Lorentz, K.)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1983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동물이 사람의 장난감이 아니며 </a:t>
            </a:r>
            <a:r>
              <a:rPr lang="ko-KR" altLang="en-US" sz="2400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함께 살아가는 동물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재인식하기를 희망하며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제안한 용어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21" name="그림 20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22" name="그림 21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85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136193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434099" y="805779"/>
            <a:ext cx="335380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반려동물을 키우는 이유</a:t>
            </a:r>
            <a:endParaRPr lang="ko-KR" altLang="en-US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6" y="769133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796650" y="353233"/>
            <a:ext cx="62869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2-2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44777" y="2179319"/>
            <a:ext cx="10441634" cy="736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4777" y="3489959"/>
            <a:ext cx="10458354" cy="1793241"/>
          </a:xfrm>
          <a:prstGeom prst="rect">
            <a:avLst/>
          </a:prstGeom>
          <a:solidFill>
            <a:srgbClr val="EADF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44777" y="1643343"/>
            <a:ext cx="10458355" cy="4185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외로움을 회피하려는 시도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정서적으로 외로움을 느끼는 사람은 동물을 의인화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스트레스를 겪고 있는 사람들은 친구보다 반려동물이 심리적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안정상태를 유지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18" name="그림 1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22" name="그림 21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5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348335" y="805779"/>
            <a:ext cx="3525324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반려동물과 심리적 </a:t>
            </a:r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건강에</a:t>
            </a:r>
            <a:endParaRPr lang="en-US" altLang="ko-KR" sz="2400" spc="-150" dirty="0" smtClean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대한 </a:t>
            </a:r>
            <a:r>
              <a:rPr lang="ko-KR" altLang="en-US" sz="2400" spc="-15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연구와 </a:t>
            </a:r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한계</a:t>
            </a:r>
            <a:endParaRPr lang="ko-KR" altLang="en-US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936913" y="353233"/>
            <a:ext cx="34817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3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96698" y="422684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6813DA55-1E0A-4AEA-95BA-7D39CBBB6B2B}"/>
              </a:ext>
            </a:extLst>
          </p:cNvPr>
          <p:cNvCxnSpPr/>
          <p:nvPr/>
        </p:nvCxnSpPr>
        <p:spPr>
          <a:xfrm>
            <a:off x="5996698" y="746969"/>
            <a:ext cx="228600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20" name="그림 19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21" name="그림 20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953384" y="2420157"/>
            <a:ext cx="10315230" cy="2690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반려동물 소유가 삶에 긍정적으로 기여하는가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구체적인 기재에 대해 거의 알려진 바가 없음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2000</a:t>
            </a:r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년대 초반부터 반려 동물 효과라는 말이 나타나기 시작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1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348336" y="805779"/>
            <a:ext cx="3525325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반려동물과 심리적 건강에</a:t>
            </a:r>
            <a:endParaRPr lang="en-US" altLang="ko-KR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대한 연구의 </a:t>
            </a:r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긍정</a:t>
            </a:r>
            <a:endParaRPr lang="ko-KR" altLang="en-US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sp>
        <p:nvSpPr>
          <p:cNvPr id="41" name="직사각형 40"/>
          <p:cNvSpPr/>
          <p:nvPr/>
        </p:nvSpPr>
        <p:spPr>
          <a:xfrm>
            <a:off x="744777" y="1043903"/>
            <a:ext cx="10458355" cy="4185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반려동물이 주는 정서적 지지와 애정</a:t>
            </a:r>
            <a:endParaRPr lang="en-US" altLang="ko-KR" sz="2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34906" y="5052831"/>
            <a:ext cx="678098" cy="541693"/>
            <a:chOff x="3477342" y="5019040"/>
            <a:chExt cx="678098" cy="541693"/>
          </a:xfrm>
          <a:solidFill>
            <a:schemeClr val="tx1"/>
          </a:solidFill>
        </p:grpSpPr>
        <p:sp>
          <p:nvSpPr>
            <p:cNvPr id="3" name="직사각형 2"/>
            <p:cNvSpPr/>
            <p:nvPr/>
          </p:nvSpPr>
          <p:spPr>
            <a:xfrm>
              <a:off x="3477343" y="5019040"/>
              <a:ext cx="678097" cy="149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77342" y="5411463"/>
              <a:ext cx="678097" cy="149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823901" y="353233"/>
            <a:ext cx="5741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3-1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39" name="그림 3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40" name="그림 39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  <p:pic>
        <p:nvPicPr>
          <p:cNvPr id="1026" name="Picture 2" descr="C:\Users\PaRasoL\Desktop\했던거\2학년\교양\프레젠테이션 기법\PPT\maltese_puppies-wallpaper-1920x108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93" y="4470075"/>
            <a:ext cx="3359573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RasoL\Desktop\123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31" y="4404973"/>
            <a:ext cx="2632663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1109280" y="2045535"/>
            <a:ext cx="9686382" cy="998257"/>
            <a:chOff x="372389" y="2048018"/>
            <a:chExt cx="11447223" cy="998257"/>
          </a:xfrm>
        </p:grpSpPr>
        <p:sp>
          <p:nvSpPr>
            <p:cNvPr id="24" name="직사각형 23"/>
            <p:cNvSpPr/>
            <p:nvPr/>
          </p:nvSpPr>
          <p:spPr>
            <a:xfrm>
              <a:off x="875183" y="2199197"/>
              <a:ext cx="10441634" cy="7366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2389" y="2048018"/>
              <a:ext cx="11447223" cy="9982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연구에서는 노인들에게 반려동물을 처방할 것을 제안</a:t>
              </a:r>
              <a:endParaRPr lang="en-US" altLang="ko-KR" sz="2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A772102-0D4D-4CB1-8FC6-B9B926689B4E}"/>
              </a:ext>
            </a:extLst>
          </p:cNvPr>
          <p:cNvSpPr/>
          <p:nvPr/>
        </p:nvSpPr>
        <p:spPr>
          <a:xfrm>
            <a:off x="0" y="0"/>
            <a:ext cx="12192000" cy="1054195"/>
          </a:xfrm>
          <a:prstGeom prst="rect">
            <a:avLst/>
          </a:prstGeom>
          <a:solidFill>
            <a:srgbClr val="E0D6CD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4C8A3963-3B61-478F-85C4-8EB7B63F6EEE}"/>
              </a:ext>
            </a:extLst>
          </p:cNvPr>
          <p:cNvSpPr/>
          <p:nvPr/>
        </p:nvSpPr>
        <p:spPr>
          <a:xfrm>
            <a:off x="3054846" y="271830"/>
            <a:ext cx="6112304" cy="1364946"/>
          </a:xfrm>
          <a:prstGeom prst="roundRect">
            <a:avLst>
              <a:gd name="adj" fmla="val 12271"/>
            </a:avLst>
          </a:prstGeom>
          <a:solidFill>
            <a:srgbClr val="F7F7F7"/>
          </a:solidFill>
          <a:ln w="28575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AFDB7A-BFA7-4B4D-8E1C-88494A1A9421}"/>
              </a:ext>
            </a:extLst>
          </p:cNvPr>
          <p:cNvSpPr txBox="1"/>
          <p:nvPr/>
        </p:nvSpPr>
        <p:spPr>
          <a:xfrm>
            <a:off x="4348336" y="805779"/>
            <a:ext cx="3525325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반려동물과 심리적 건강에</a:t>
            </a:r>
            <a:endParaRPr lang="en-US" altLang="ko-KR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대한 연구의 </a:t>
            </a:r>
            <a:r>
              <a:rPr lang="ko-KR" altLang="en-US" sz="2400" spc="-15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</a:rPr>
              <a:t>긍정</a:t>
            </a:r>
            <a:endParaRPr lang="ko-KR" altLang="en-US" sz="2400" spc="-150" dirty="0">
              <a:solidFill>
                <a:srgbClr val="3C3C3C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5C833F2-96BA-49D1-A463-0E03DC38E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18">
            <a:off x="8475385" y="999464"/>
            <a:ext cx="603869" cy="603869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6BE46C81-D601-415A-96E2-968952F57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650" flipH="1">
            <a:off x="3040081" y="108535"/>
            <a:ext cx="874525" cy="874525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5673" y="42268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AC65129-0543-4194-9B23-40A9E929398A}"/>
              </a:ext>
            </a:extLst>
          </p:cNvPr>
          <p:cNvCxnSpPr/>
          <p:nvPr/>
        </p:nvCxnSpPr>
        <p:spPr>
          <a:xfrm>
            <a:off x="5917792" y="738914"/>
            <a:ext cx="401399" cy="0"/>
          </a:xfrm>
          <a:prstGeom prst="line">
            <a:avLst/>
          </a:prstGeom>
          <a:ln w="19050">
            <a:solidFill>
              <a:srgbClr val="72482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16ADFB6-BD17-4285-A095-EB57C07494A8}"/>
              </a:ext>
            </a:extLst>
          </p:cNvPr>
          <p:cNvSpPr txBox="1"/>
          <p:nvPr/>
        </p:nvSpPr>
        <p:spPr>
          <a:xfrm>
            <a:off x="5823901" y="353233"/>
            <a:ext cx="5741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C3C3C"/>
                </a:solidFill>
                <a:latin typeface="HY강B" pitchFamily="18" charset="-127"/>
                <a:ea typeface="HY강B" pitchFamily="18" charset="-127"/>
                <a:cs typeface="조선일보명조" panose="02030304000000000000" pitchFamily="18" charset="-127"/>
              </a:rPr>
              <a:t>3-1</a:t>
            </a:r>
            <a:endParaRPr lang="ko-KR" altLang="en-US" sz="2400" dirty="0">
              <a:solidFill>
                <a:srgbClr val="3C3C3C"/>
              </a:solidFill>
              <a:latin typeface="HY강B" pitchFamily="18" charset="-127"/>
              <a:ea typeface="HY강B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09280" y="4100091"/>
            <a:ext cx="4478590" cy="20929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외부의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침입자에게 보호받는 느낌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상호작용을 통해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사람들에게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자아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정체감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거동이 불편한 사람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9280" y="3302000"/>
            <a:ext cx="4478590" cy="614265"/>
          </a:xfrm>
          <a:prstGeom prst="roundRect">
            <a:avLst/>
          </a:prstGeom>
          <a:solidFill>
            <a:srgbClr val="DDCB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삶의 만족감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증대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17072" y="4132904"/>
            <a:ext cx="4478590" cy="9267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집을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반겨주고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어떠한 비판도 하지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않음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17072" y="3334812"/>
            <a:ext cx="4478590" cy="614265"/>
          </a:xfrm>
          <a:prstGeom prst="roundRect">
            <a:avLst/>
          </a:prstGeom>
          <a:solidFill>
            <a:srgbClr val="DDCB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동물에게 받는 위로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109280" y="2045535"/>
            <a:ext cx="9686382" cy="998257"/>
            <a:chOff x="372389" y="2048018"/>
            <a:chExt cx="11447223" cy="998257"/>
          </a:xfrm>
        </p:grpSpPr>
        <p:sp>
          <p:nvSpPr>
            <p:cNvPr id="45" name="직사각형 44"/>
            <p:cNvSpPr/>
            <p:nvPr/>
          </p:nvSpPr>
          <p:spPr>
            <a:xfrm>
              <a:off x="875183" y="2199197"/>
              <a:ext cx="10441634" cy="7366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2389" y="2048018"/>
              <a:ext cx="11447223" cy="99825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Keys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의 설명에 의하면 반려동물 소유는 우울함과 외로움을 완화</a:t>
              </a:r>
              <a:endParaRPr lang="en-US" altLang="ko-KR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379B9589-E80B-4F30-B2C4-A1CCC4DE1570}"/>
              </a:ext>
            </a:extLst>
          </p:cNvPr>
          <p:cNvGrpSpPr/>
          <p:nvPr/>
        </p:nvGrpSpPr>
        <p:grpSpPr>
          <a:xfrm>
            <a:off x="11195832" y="5936386"/>
            <a:ext cx="744291" cy="720770"/>
            <a:chOff x="5799224" y="4055409"/>
            <a:chExt cx="1755651" cy="1601513"/>
          </a:xfrm>
          <a:scene3d>
            <a:camera prst="obliqueTopLeft"/>
            <a:lightRig rig="threePt" dir="t"/>
          </a:scene3d>
        </p:grpSpPr>
        <p:pic>
          <p:nvPicPr>
            <p:cNvPr id="48" name="그림 47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1E184DD9-F96B-4CAD-902C-34557A215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224" y="4346679"/>
              <a:ext cx="1363488" cy="1310243"/>
            </a:xfrm>
            <a:prstGeom prst="rect">
              <a:avLst/>
            </a:prstGeom>
          </p:spPr>
        </p:pic>
        <p:pic>
          <p:nvPicPr>
            <p:cNvPr id="49" name="그림 48" descr="건물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F72F5FDB-A091-487B-9891-98A54FBD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39" y="4055409"/>
              <a:ext cx="622236" cy="597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460</Words>
  <Application>Microsoft Office PowerPoint</Application>
  <PresentationFormat>사용자 지정</PresentationFormat>
  <Paragraphs>132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HY강B</vt:lpstr>
      <vt:lpstr>조선일보명조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사용자</cp:lastModifiedBy>
  <cp:revision>94</cp:revision>
  <dcterms:created xsi:type="dcterms:W3CDTF">2018-01-12T11:37:43Z</dcterms:created>
  <dcterms:modified xsi:type="dcterms:W3CDTF">2019-06-24T05:44:39Z</dcterms:modified>
</cp:coreProperties>
</file>