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2" r:id="rId4"/>
    <p:sldId id="274" r:id="rId5"/>
    <p:sldId id="275" r:id="rId6"/>
    <p:sldId id="265" r:id="rId7"/>
    <p:sldId id="261" r:id="rId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43"/>
  </p:normalViewPr>
  <p:slideViewPr>
    <p:cSldViewPr snapToGrid="0" showGuides="1">
      <p:cViewPr varScale="1">
        <p:scale>
          <a:sx n="91" d="100"/>
          <a:sy n="91" d="100"/>
        </p:scale>
        <p:origin x="200" y="800"/>
      </p:cViewPr>
      <p:guideLst>
        <p:guide orient="horz" pos="2160"/>
        <p:guide pos="3840"/>
      </p:guideLst>
    </p:cSldViewPr>
  </p:slid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7574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7" name="日期占位符 3"/>
          <p:cNvSpPr>
            <a:spLocks noGrp="1"/>
          </p:cNvSpPr>
          <p:nvPr>
            <p:ph type="dt" sz="half" idx="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7" name="日期占位符 2"/>
          <p:cNvSpPr>
            <a:spLocks noGrp="1"/>
          </p:cNvSpPr>
          <p:nvPr>
            <p:ph type="dt" sz="half" idx="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3"/>
          <p:cNvSpPr>
            <a:spLocks noGrp="1"/>
          </p:cNvSpPr>
          <p:nvPr>
            <p:ph type="dt" sz="half" idx="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p:cNvSpPr>
          <p:nvPr>
            <p:ph type="dt" sz="half" idx="1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2"/>
          <p:cNvSpPr>
            <a:spLocks noGrp="1"/>
          </p:cNvSpPr>
          <p:nvPr>
            <p:ph type="dt" sz="half" idx="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2"/>
          <p:cNvSpPr>
            <a:spLocks noGrp="1"/>
          </p:cNvSpPr>
          <p:nvPr>
            <p:ph type="ftr" sz="quarter" idx="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3"/>
          <p:cNvSpPr>
            <a:spLocks noGrp="1"/>
          </p:cNvSpPr>
          <p:nvPr>
            <p:ph type="sldNum" sz="quarter" idx="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日期占位符 4"/>
          <p:cNvSpPr>
            <a:spLocks noGrp="1"/>
          </p:cNvSpPr>
          <p:nvPr>
            <p:ph type="dt" sz="half" idx="1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日期占位符 4"/>
          <p:cNvSpPr>
            <a:spLocks noGrp="1"/>
          </p:cNvSpPr>
          <p:nvPr>
            <p:ph type="dt" sz="half" idx="12"/>
          </p:nvPr>
        </p:nvSpPr>
        <p:spPr bwMode="auto">
          <a:xfrm>
            <a:off x="838200" y="6356350"/>
            <a:ext cx="27432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bwMode="auto">
          <a:xfrm>
            <a:off x="4038600" y="6356350"/>
            <a:ext cx="4114800" cy="365125"/>
          </a:xfrm>
          <a:prstGeom prst="rect">
            <a:avLst/>
          </a:prstGeom>
          <a:noFill/>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bwMode="auto">
          <a:xfrm>
            <a:off x="8610600" y="6356350"/>
            <a:ext cx="2743200" cy="365125"/>
          </a:xfrm>
          <a:prstGeom prst="rect">
            <a:avLst/>
          </a:prstGeom>
          <a:noFill/>
          <a:ln>
            <a:miter lim="800000"/>
          </a:ln>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w="9525">
            <a:noFill/>
            <a:miter lim="800000"/>
          </a:ln>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AFAF7B-83D5-4113-9A8B-3FA46EB0BA0C}"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2018/11/26</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ln>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ln>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fontAlgn="base">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p:cNvPicPr>
          <p:nvPr/>
        </p:nvPicPr>
        <p:blipFill>
          <a:blip r:embed="rId2"/>
          <a:stretch>
            <a:fillRect/>
          </a:stretch>
        </p:blipFill>
        <p:spPr>
          <a:xfrm>
            <a:off x="-635" y="0"/>
            <a:ext cx="12192000" cy="6858000"/>
          </a:xfrm>
          <a:prstGeom prst="rect">
            <a:avLst/>
          </a:prstGeom>
          <a:noFill/>
          <a:ln w="9525">
            <a:noFill/>
          </a:ln>
        </p:spPr>
      </p:pic>
      <p:sp>
        <p:nvSpPr>
          <p:cNvPr id="14340" name="矩形 12"/>
          <p:cNvSpPr/>
          <p:nvPr/>
        </p:nvSpPr>
        <p:spPr>
          <a:xfrm>
            <a:off x="2011045" y="781050"/>
            <a:ext cx="8566150" cy="1574800"/>
          </a:xfrm>
          <a:prstGeom prst="rect">
            <a:avLst/>
          </a:prstGeom>
          <a:noFill/>
          <a:ln w="12700">
            <a:noFill/>
          </a:ln>
        </p:spPr>
        <p:txBody>
          <a:bodyPr anchor="ctr"/>
          <a:lstStyle/>
          <a:p>
            <a:pPr algn="ctr"/>
            <a:r>
              <a:rPr lang="zh-CN" altLang="en-US" sz="3600" dirty="0" smtClean="0">
                <a:solidFill>
                  <a:srgbClr val="FFFFFF"/>
                </a:solidFill>
                <a:latin typeface="微软雅黑" panose="020B0503020204020204" pitchFamily="34" charset="-122"/>
                <a:ea typeface="微软雅黑" panose="020B0503020204020204" pitchFamily="34" charset="-122"/>
                <a:sym typeface="方正细等线简体" pitchFamily="1" charset="-122"/>
              </a:rPr>
              <a:t>基于区块链的“</a:t>
            </a:r>
            <a:r>
              <a:rPr lang="zh-CN" altLang="en-US" sz="3600" dirty="0" smtClean="0">
                <a:solidFill>
                  <a:srgbClr val="FFFFFF"/>
                </a:solidFill>
                <a:latin typeface="微软雅黑" panose="020B0503020204020204" pitchFamily="34" charset="-122"/>
                <a:ea typeface="微软雅黑" panose="020B0503020204020204" pitchFamily="34" charset="-122"/>
                <a:sym typeface="方正细等线简体" pitchFamily="1" charset="-122"/>
              </a:rPr>
              <a:t>物业缴费</a:t>
            </a:r>
            <a:r>
              <a:rPr lang="zh-CN" altLang="en-US" sz="3600" dirty="0" smtClean="0">
                <a:solidFill>
                  <a:srgbClr val="FFFFFF"/>
                </a:solidFill>
                <a:latin typeface="微软雅黑" panose="020B0503020204020204" pitchFamily="34" charset="-122"/>
                <a:ea typeface="微软雅黑" panose="020B0503020204020204" pitchFamily="34" charset="-122"/>
                <a:sym typeface="方正细等线简体" pitchFamily="1" charset="-122"/>
              </a:rPr>
              <a:t>” </a:t>
            </a:r>
            <a:r>
              <a:rPr lang="zh-CN" altLang="en-US" sz="3600" dirty="0">
                <a:solidFill>
                  <a:srgbClr val="FFFFFF"/>
                </a:solidFill>
                <a:latin typeface="微软雅黑" panose="020B0503020204020204" pitchFamily="34" charset="-122"/>
                <a:ea typeface="微软雅黑" panose="020B0503020204020204" pitchFamily="34" charset="-122"/>
                <a:sym typeface="方正细等线简体" pitchFamily="1" charset="-122"/>
              </a:rPr>
              <a:t>平台</a:t>
            </a:r>
            <a:r>
              <a:rPr lang="zh-CN" altLang="en-US" sz="3600" dirty="0" smtClean="0">
                <a:solidFill>
                  <a:srgbClr val="FFFFFF"/>
                </a:solidFill>
                <a:latin typeface="微软雅黑" panose="020B0503020204020204" pitchFamily="34" charset="-122"/>
                <a:ea typeface="微软雅黑" panose="020B0503020204020204" pitchFamily="34" charset="-122"/>
                <a:sym typeface="方正细等线简体" pitchFamily="1" charset="-122"/>
              </a:rPr>
              <a:t>的</a:t>
            </a:r>
            <a:r>
              <a:rPr lang="zh-CN" altLang="en-US" sz="3600" dirty="0">
                <a:solidFill>
                  <a:srgbClr val="FFFFFF"/>
                </a:solidFill>
                <a:latin typeface="微软雅黑" panose="020B0503020204020204" pitchFamily="34" charset="-122"/>
                <a:ea typeface="微软雅黑" panose="020B0503020204020204" pitchFamily="34" charset="-122"/>
                <a:sym typeface="方正细等线简体" pitchFamily="1" charset="-122"/>
              </a:rPr>
              <a:t>设计与实现</a:t>
            </a:r>
          </a:p>
        </p:txBody>
      </p:sp>
      <p:sp>
        <p:nvSpPr>
          <p:cNvPr id="4" name="矩形 12"/>
          <p:cNvSpPr/>
          <p:nvPr/>
        </p:nvSpPr>
        <p:spPr>
          <a:xfrm>
            <a:off x="2011045" y="2355850"/>
            <a:ext cx="8566150" cy="1574800"/>
          </a:xfrm>
          <a:prstGeom prst="rect">
            <a:avLst/>
          </a:prstGeom>
          <a:noFill/>
          <a:ln w="12700">
            <a:noFill/>
          </a:ln>
        </p:spPr>
        <p:txBody>
          <a:bodyPr anchor="ctr"/>
          <a:lstStyle/>
          <a:p>
            <a:pPr algn="ctr"/>
            <a:r>
              <a:rPr lang="zh-CN" altLang="en-US" sz="2800" dirty="0" smtClean="0">
                <a:solidFill>
                  <a:srgbClr val="FFFFFF"/>
                </a:solidFill>
                <a:latin typeface="微软雅黑" panose="020B0503020204020204" pitchFamily="34" charset="-122"/>
                <a:ea typeface="微软雅黑" panose="020B0503020204020204" pitchFamily="34" charset="-122"/>
                <a:sym typeface="方正细等线简体" pitchFamily="1" charset="-122"/>
              </a:rPr>
              <a:t>星空战队</a:t>
            </a:r>
            <a:endParaRPr lang="zh-CN" altLang="en-US" sz="2800" dirty="0">
              <a:solidFill>
                <a:srgbClr val="FFFFFF"/>
              </a:solidFill>
              <a:latin typeface="微软雅黑" panose="020B0503020204020204" pitchFamily="34" charset="-122"/>
              <a:ea typeface="微软雅黑" panose="020B0503020204020204" pitchFamily="34" charset="-122"/>
              <a:sym typeface="方正细等线简体" pitchFamily="1" charset="-122"/>
            </a:endParaRPr>
          </a:p>
        </p:txBody>
      </p:sp>
      <p:sp>
        <p:nvSpPr>
          <p:cNvPr id="5" name="矩形 12"/>
          <p:cNvSpPr/>
          <p:nvPr/>
        </p:nvSpPr>
        <p:spPr>
          <a:xfrm>
            <a:off x="2011045" y="3427730"/>
            <a:ext cx="8566150" cy="1574800"/>
          </a:xfrm>
          <a:prstGeom prst="rect">
            <a:avLst/>
          </a:prstGeom>
          <a:noFill/>
          <a:ln w="12700">
            <a:noFill/>
          </a:ln>
        </p:spPr>
        <p:txBody>
          <a:bodyPr anchor="ctr"/>
          <a:lstStyle/>
          <a:p>
            <a:pPr algn="ctr"/>
            <a:r>
              <a:rPr lang="zh-CN" altLang="en-US" sz="2800" dirty="0" smtClean="0">
                <a:solidFill>
                  <a:srgbClr val="FFFFFF"/>
                </a:solidFill>
                <a:latin typeface="微软雅黑" panose="020B0503020204020204" pitchFamily="34" charset="-122"/>
                <a:ea typeface="微软雅黑" panose="020B0503020204020204" pitchFamily="34" charset="-122"/>
                <a:sym typeface="方正细等线简体" pitchFamily="1" charset="-122"/>
              </a:rPr>
              <a:t>周昊  裴雅雅  杜杰</a:t>
            </a:r>
            <a:endParaRPr lang="zh-CN" altLang="en-US" sz="2800" dirty="0">
              <a:solidFill>
                <a:srgbClr val="FFFFFF"/>
              </a:solidFill>
              <a:latin typeface="微软雅黑" panose="020B0503020204020204" pitchFamily="34" charset="-122"/>
              <a:ea typeface="微软雅黑" panose="020B0503020204020204" pitchFamily="34" charset="-122"/>
              <a:sym typeface="方正细等线简体" pitchFamily="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6387" name="圆角矩形 106"/>
          <p:cNvSpPr>
            <a:spLocks noChangeAspect="1"/>
          </p:cNvSpPr>
          <p:nvPr/>
        </p:nvSpPr>
        <p:spPr>
          <a:xfrm>
            <a:off x="1066800" y="959168"/>
            <a:ext cx="10058400" cy="4938712"/>
          </a:xfrm>
          <a:prstGeom prst="roundRect">
            <a:avLst>
              <a:gd name="adj" fmla="val 16667"/>
            </a:avLst>
          </a:prstGeom>
          <a:solidFill>
            <a:srgbClr val="F2F2F2">
              <a:alpha val="36078"/>
            </a:srgbClr>
          </a:solidFill>
          <a:ln w="25400">
            <a:noFill/>
          </a:ln>
        </p:spPr>
        <p:txBody>
          <a:bodyPr anchor="ctr"/>
          <a:lstStyle/>
          <a:p>
            <a:endParaRPr lang="zh-CN" altLang="zh-CN" sz="2800" dirty="0">
              <a:solidFill>
                <a:schemeClr val="bg1"/>
              </a:solidFill>
              <a:latin typeface="方正细等线简体" pitchFamily="1" charset="-122"/>
              <a:ea typeface="方正细等线简体" pitchFamily="1" charset="-122"/>
              <a:sym typeface="方正细等线简体" pitchFamily="1" charset="-122"/>
            </a:endParaRPr>
          </a:p>
        </p:txBody>
      </p:sp>
      <p:graphicFrame>
        <p:nvGraphicFramePr>
          <p:cNvPr id="5126" name="表格 2"/>
          <p:cNvGraphicFramePr>
            <a:graphicFrameLocks noGrp="1"/>
          </p:cNvGraphicFramePr>
          <p:nvPr>
            <p:extLst>
              <p:ext uri="{D42A27DB-BD31-4B8C-83A1-F6EECF244321}">
                <p14:modId xmlns:p14="http://schemas.microsoft.com/office/powerpoint/2010/main" val="1560515743"/>
              </p:ext>
            </p:extLst>
          </p:nvPr>
        </p:nvGraphicFramePr>
        <p:xfrm>
          <a:off x="1495108" y="1569403"/>
          <a:ext cx="4191000" cy="3444875"/>
        </p:xfrm>
        <a:graphic>
          <a:graphicData uri="http://schemas.openxmlformats.org/drawingml/2006/table">
            <a:tbl>
              <a:tblPr/>
              <a:tblGrid>
                <a:gridCol w="4191000"/>
              </a:tblGrid>
              <a:tr h="5175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设计初衷</a:t>
                      </a:r>
                    </a:p>
                  </a:txBody>
                  <a:tcPr horzOverflow="overflow">
                    <a:lnL cap="flat">
                      <a:noFill/>
                    </a:lnL>
                    <a:lnR cap="flat">
                      <a:noFill/>
                    </a:lnR>
                    <a:lnT cap="flat">
                      <a:noFill/>
                    </a:lnT>
                    <a:lnB cap="flat">
                      <a:noFill/>
                    </a:lnB>
                    <a:lnTlToBr>
                      <a:noFill/>
                    </a:lnTlToBr>
                    <a:lnBlToTr>
                      <a:noFill/>
                    </a:lnBlToTr>
                    <a:noFill/>
                  </a:tcPr>
                </a:tc>
              </a:tr>
              <a:tr h="701675">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r>
                        <a:rPr kumimoji="0" lang="zh-CN" altLang="en-US" sz="20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互联网当下：服务至上，</a:t>
                      </a:r>
                      <a:r>
                        <a:rPr kumimoji="0" lang="en-US" altLang="zh-CN" sz="20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a:t>
                      </a:r>
                      <a:r>
                        <a:rPr kumimoji="0" lang="zh-CN" altLang="en-US" sz="20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衣食住行</a:t>
                      </a:r>
                      <a:r>
                        <a:rPr kumimoji="0" lang="en-US" altLang="zh-CN" sz="20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a:t>
                      </a:r>
                      <a:r>
                        <a:rPr kumimoji="0" lang="zh-CN" altLang="en-US" sz="20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各种服务类</a:t>
                      </a:r>
                      <a:r>
                        <a:rPr kumimoji="0" lang="en-US" altLang="zh-CN" sz="20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APP</a:t>
                      </a:r>
                      <a:r>
                        <a:rPr kumimoji="0" lang="zh-CN" altLang="en-US" sz="20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层出不穷。</a:t>
                      </a:r>
                    </a:p>
                  </a:txBody>
                  <a:tcPr horzOverflow="overflow">
                    <a:lnL cap="flat">
                      <a:noFill/>
                    </a:lnL>
                    <a:lnR cap="flat">
                      <a:noFill/>
                    </a:lnR>
                    <a:lnT cap="flat">
                      <a:noFill/>
                    </a:lnT>
                    <a:lnB cap="flat">
                      <a:noFill/>
                    </a:lnB>
                    <a:lnTlToBr>
                      <a:noFill/>
                    </a:lnTlToBr>
                    <a:lnBlToTr>
                      <a:noFill/>
                    </a:lnBlToTr>
                    <a:noFill/>
                  </a:tcPr>
                </a:tc>
              </a:tr>
              <a:tr h="701675">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r>
                        <a:rPr kumimoji="0" lang="zh-CN" sz="20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在紧张的生活中，针对居民的家庭管理助手。</a:t>
                      </a:r>
                    </a:p>
                  </a:txBody>
                  <a:tcPr horzOverflow="overflow">
                    <a:lnL cap="flat">
                      <a:noFill/>
                    </a:lnL>
                    <a:lnR cap="flat">
                      <a:noFill/>
                    </a:lnR>
                    <a:lnT cap="flat">
                      <a:noFill/>
                    </a:lnT>
                    <a:lnB cap="flat">
                      <a:noFill/>
                    </a:lnB>
                    <a:lnTlToBr>
                      <a:noFill/>
                    </a:lnTlToBr>
                    <a:lnBlToTr>
                      <a:noFill/>
                    </a:lnBlToTr>
                    <a:noFill/>
                  </a:tcPr>
                </a:tc>
              </a:tr>
              <a:tr h="517525">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r>
                        <a:rPr lang="zh-CN" altLang="en-US" sz="2000" b="1" dirty="0" smtClean="0">
                          <a:ln>
                            <a:noFill/>
                          </a:ln>
                          <a:solidFill>
                            <a:schemeClr val="bg1"/>
                          </a:solidFill>
                          <a:effectLst/>
                          <a:latin typeface="GillSans-Light" pitchFamily="2" charset="0"/>
                          <a:ea typeface="方正细等线简体" pitchFamily="1" charset="-122"/>
                          <a:sym typeface="GillSans-Light" pitchFamily="2" charset="0"/>
                        </a:rPr>
                        <a:t>基于区块链技术使物业、水电、房租等费用交易透明化</a:t>
                      </a:r>
                      <a:r>
                        <a:rPr lang="zh-CN" sz="2000" b="1" dirty="0" smtClean="0">
                          <a:ln>
                            <a:noFill/>
                          </a:ln>
                          <a:solidFill>
                            <a:schemeClr val="bg1"/>
                          </a:solidFill>
                          <a:effectLst/>
                          <a:latin typeface="GillSans-Light" pitchFamily="2" charset="0"/>
                          <a:ea typeface="方正细等线简体" pitchFamily="1" charset="-122"/>
                          <a:sym typeface="GillSans-Light" pitchFamily="2" charset="0"/>
                        </a:rPr>
                        <a:t>。</a:t>
                      </a:r>
                      <a:endParaRPr lang="zh-CN" sz="2000" b="1" dirty="0" smtClean="0">
                        <a:ln>
                          <a:noFill/>
                        </a:ln>
                        <a:solidFill>
                          <a:schemeClr val="bg1"/>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dirty="0" smtClean="0">
                        <a:ln>
                          <a:noFill/>
                        </a:ln>
                        <a:solidFill>
                          <a:srgbClr val="000000"/>
                        </a:solidFill>
                        <a:effectLst/>
                        <a:latin typeface="GillSans-Light" pitchFamily="2" charset="0"/>
                        <a:ea typeface="方正细等线简体" pitchFamily="1" charset="-122"/>
                        <a:sym typeface="GillSans-Light" pitchFamily="2"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dirty="0" smtClean="0">
                        <a:ln>
                          <a:noFill/>
                        </a:ln>
                        <a:solidFill>
                          <a:srgbClr val="000000"/>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pic>
        <p:nvPicPr>
          <p:cNvPr id="16389" name="图片 1"/>
          <p:cNvPicPr>
            <a:picLocks noChangeAspect="1"/>
          </p:cNvPicPr>
          <p:nvPr/>
        </p:nvPicPr>
        <p:blipFill>
          <a:blip r:embed="rId3"/>
          <a:stretch>
            <a:fillRect/>
          </a:stretch>
        </p:blipFill>
        <p:spPr>
          <a:xfrm>
            <a:off x="6643370" y="1898015"/>
            <a:ext cx="4106863" cy="2568575"/>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7411" name="圆角矩形 106"/>
          <p:cNvSpPr>
            <a:spLocks noChangeAspect="1"/>
          </p:cNvSpPr>
          <p:nvPr/>
        </p:nvSpPr>
        <p:spPr>
          <a:xfrm>
            <a:off x="1066800" y="1341438"/>
            <a:ext cx="10058400" cy="4938712"/>
          </a:xfrm>
          <a:prstGeom prst="roundRect">
            <a:avLst>
              <a:gd name="adj" fmla="val 16667"/>
            </a:avLst>
          </a:prstGeom>
          <a:solidFill>
            <a:srgbClr val="F2F2F2">
              <a:alpha val="36078"/>
            </a:srgbClr>
          </a:solidFill>
          <a:ln w="25400">
            <a:noFill/>
          </a:ln>
        </p:spPr>
        <p:txBody>
          <a:bodyPr anchor="ctr"/>
          <a:lstStyle/>
          <a:p>
            <a:endParaRPr lang="zh-CN" altLang="zh-CN" sz="2800" dirty="0">
              <a:solidFill>
                <a:schemeClr val="bg1"/>
              </a:solidFill>
              <a:latin typeface="方正细等线简体" pitchFamily="1" charset="-122"/>
              <a:ea typeface="方正细等线简体" pitchFamily="1" charset="-122"/>
              <a:sym typeface="方正细等线简体" pitchFamily="1" charset="-122"/>
            </a:endParaRPr>
          </a:p>
        </p:txBody>
      </p:sp>
      <p:sp>
        <p:nvSpPr>
          <p:cNvPr id="17412" name="矩形 108"/>
          <p:cNvSpPr/>
          <p:nvPr/>
        </p:nvSpPr>
        <p:spPr>
          <a:xfrm>
            <a:off x="3484563" y="534988"/>
            <a:ext cx="4937125" cy="701675"/>
          </a:xfrm>
          <a:prstGeom prst="rect">
            <a:avLst/>
          </a:prstGeom>
          <a:noFill/>
          <a:ln w="12700">
            <a:noFill/>
          </a:ln>
        </p:spPr>
        <p:txBody>
          <a:bodyPr anchor="ctr"/>
          <a:lstStyle/>
          <a:p>
            <a:pPr algn="ctr"/>
            <a:r>
              <a:rPr lang="zh-CN" altLang="en-US" sz="3600" dirty="0" smtClean="0">
                <a:solidFill>
                  <a:srgbClr val="FFFFFF"/>
                </a:solidFill>
                <a:latin typeface="方正细等线简体" pitchFamily="1" charset="-122"/>
                <a:ea typeface="方正细等线简体" pitchFamily="1" charset="-122"/>
                <a:sym typeface="方正细等线简体" pitchFamily="1" charset="-122"/>
              </a:rPr>
              <a:t>前景</a:t>
            </a:r>
            <a:endParaRPr lang="zh-CN" altLang="en-US" sz="3600" dirty="0">
              <a:solidFill>
                <a:srgbClr val="FFFFFF"/>
              </a:solidFill>
              <a:latin typeface="方正细等线简体" pitchFamily="1" charset="-122"/>
              <a:ea typeface="方正细等线简体" pitchFamily="1" charset="-122"/>
              <a:sym typeface="方正细等线简体" pitchFamily="1" charset="-122"/>
            </a:endParaRPr>
          </a:p>
        </p:txBody>
      </p:sp>
      <p:graphicFrame>
        <p:nvGraphicFramePr>
          <p:cNvPr id="6149" name="表格 2"/>
          <p:cNvGraphicFramePr>
            <a:graphicFrameLocks noGrp="1"/>
          </p:cNvGraphicFramePr>
          <p:nvPr>
            <p:extLst>
              <p:ext uri="{D42A27DB-BD31-4B8C-83A1-F6EECF244321}">
                <p14:modId xmlns:p14="http://schemas.microsoft.com/office/powerpoint/2010/main" val="1015005751"/>
              </p:ext>
            </p:extLst>
          </p:nvPr>
        </p:nvGraphicFramePr>
        <p:xfrm>
          <a:off x="1525588" y="1575582"/>
          <a:ext cx="4191000" cy="6289211"/>
        </p:xfrm>
        <a:graphic>
          <a:graphicData uri="http://schemas.openxmlformats.org/drawingml/2006/table">
            <a:tbl>
              <a:tblPr/>
              <a:tblGrid>
                <a:gridCol w="4191000"/>
              </a:tblGrid>
              <a:tr h="58857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前景</a:t>
                      </a:r>
                      <a:endParaRPr kumimoji="0" lang="zh-CN" sz="24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4017256">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r>
                        <a:rPr kumimoji="0" lang="zh-CN" altLang="en-US" sz="2000" b="1" i="0" u="none" strike="noStrike" kern="1200" cap="none" normalizeH="0" baseline="0" dirty="0" smtClean="0">
                          <a:ln>
                            <a:noFill/>
                          </a:ln>
                          <a:solidFill>
                            <a:schemeClr val="bg1"/>
                          </a:solidFill>
                          <a:effectLst/>
                          <a:latin typeface="GillSans-Light" pitchFamily="2" charset="0"/>
                          <a:ea typeface="方正细等线简体" pitchFamily="1" charset="-122"/>
                          <a:cs typeface="+mn-cs"/>
                        </a:rPr>
                        <a:t>未来物业服务行业将会呈现出越来越社会化和专业化的特性已经成为业内众多专业人士认可的观点，而本人之所以认为物业行业会成为区块链技术应用第一批示范者。主要原因在于未来金融中的主流区块链在国内应当是实名的，只有实名的区块链才能够满足金融行业中必须认知客户（</a:t>
                      </a:r>
                      <a:r>
                        <a:rPr kumimoji="0" lang="en-US" altLang="zh-CN" sz="2000" b="1" i="0" u="none" strike="noStrike" kern="1200" cap="none" normalizeH="0" baseline="0" dirty="0" smtClean="0">
                          <a:ln>
                            <a:noFill/>
                          </a:ln>
                          <a:solidFill>
                            <a:schemeClr val="bg1"/>
                          </a:solidFill>
                          <a:effectLst/>
                          <a:latin typeface="GillSans-Light" pitchFamily="2" charset="0"/>
                          <a:ea typeface="方正细等线简体" pitchFamily="1" charset="-122"/>
                          <a:cs typeface="+mn-cs"/>
                        </a:rPr>
                        <a:t>KYC</a:t>
                      </a:r>
                      <a:r>
                        <a:rPr kumimoji="0" lang="zh-CN" altLang="en-US" sz="2000" b="1" i="0" u="none" strike="noStrike" kern="1200" cap="none" normalizeH="0" baseline="0" dirty="0" smtClean="0">
                          <a:ln>
                            <a:noFill/>
                          </a:ln>
                          <a:solidFill>
                            <a:schemeClr val="bg1"/>
                          </a:solidFill>
                          <a:effectLst/>
                          <a:latin typeface="GillSans-Light" pitchFamily="2" charset="0"/>
                          <a:ea typeface="方正细等线简体" pitchFamily="1" charset="-122"/>
                          <a:cs typeface="+mn-cs"/>
                        </a:rPr>
                        <a:t>）防洗钱的要求，才能够摆脱洗钱，逃税和其他非法活动等弊端。</a:t>
                      </a:r>
                      <a:endParaRPr kumimoji="0" lang="zh-CN" altLang="en-US" sz="2000" b="1" i="0" u="none" strike="noStrike" kern="1200" cap="none" normalizeH="0" baseline="0" dirty="0" smtClean="0">
                        <a:ln>
                          <a:noFill/>
                        </a:ln>
                        <a:solidFill>
                          <a:schemeClr val="bg1"/>
                        </a:solidFill>
                        <a:effectLst/>
                        <a:latin typeface="GillSans-Light" pitchFamily="2" charset="0"/>
                        <a:ea typeface="方正细等线简体" pitchFamily="1" charset="-122"/>
                        <a:cs typeface="+mn-cs"/>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506920">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endParaRPr kumimoji="0" lang="zh-CN" sz="20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424588">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endParaRPr lang="zh-CN" sz="2000" b="1" dirty="0" smtClean="0">
                        <a:ln>
                          <a:noFill/>
                        </a:ln>
                        <a:solidFill>
                          <a:schemeClr val="bg1"/>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75187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dirty="0" smtClean="0">
                        <a:ln>
                          <a:noFill/>
                        </a:ln>
                        <a:solidFill>
                          <a:srgbClr val="000000"/>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pic>
        <p:nvPicPr>
          <p:cNvPr id="8" name="图片 1"/>
          <p:cNvPicPr>
            <a:picLocks noChangeAspect="1"/>
          </p:cNvPicPr>
          <p:nvPr/>
        </p:nvPicPr>
        <p:blipFill>
          <a:blip r:embed="rId3"/>
          <a:stretch>
            <a:fillRect/>
          </a:stretch>
        </p:blipFill>
        <p:spPr>
          <a:xfrm>
            <a:off x="6369050" y="2339975"/>
            <a:ext cx="4106863" cy="2568575"/>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7411" name="圆角矩形 106"/>
          <p:cNvSpPr>
            <a:spLocks noChangeAspect="1"/>
          </p:cNvSpPr>
          <p:nvPr/>
        </p:nvSpPr>
        <p:spPr>
          <a:xfrm>
            <a:off x="1066800" y="1341438"/>
            <a:ext cx="10058400" cy="4938712"/>
          </a:xfrm>
          <a:prstGeom prst="roundRect">
            <a:avLst>
              <a:gd name="adj" fmla="val 16667"/>
            </a:avLst>
          </a:prstGeom>
          <a:solidFill>
            <a:srgbClr val="F2F2F2">
              <a:alpha val="36078"/>
            </a:srgbClr>
          </a:solidFill>
          <a:ln w="25400">
            <a:noFill/>
          </a:ln>
        </p:spPr>
        <p:txBody>
          <a:bodyPr anchor="ctr"/>
          <a:lstStyle/>
          <a:p>
            <a:endParaRPr lang="zh-CN" altLang="zh-CN" sz="2800" dirty="0">
              <a:solidFill>
                <a:schemeClr val="bg1"/>
              </a:solidFill>
              <a:latin typeface="方正细等线简体" pitchFamily="1" charset="-122"/>
              <a:ea typeface="方正细等线简体" pitchFamily="1" charset="-122"/>
              <a:sym typeface="方正细等线简体" pitchFamily="1" charset="-122"/>
            </a:endParaRPr>
          </a:p>
        </p:txBody>
      </p:sp>
      <p:sp>
        <p:nvSpPr>
          <p:cNvPr id="17412" name="矩形 108"/>
          <p:cNvSpPr/>
          <p:nvPr/>
        </p:nvSpPr>
        <p:spPr>
          <a:xfrm>
            <a:off x="3484563" y="534988"/>
            <a:ext cx="4937125" cy="701675"/>
          </a:xfrm>
          <a:prstGeom prst="rect">
            <a:avLst/>
          </a:prstGeom>
          <a:noFill/>
          <a:ln w="12700">
            <a:noFill/>
          </a:ln>
        </p:spPr>
        <p:txBody>
          <a:bodyPr anchor="ctr"/>
          <a:lstStyle/>
          <a:p>
            <a:pPr algn="ctr"/>
            <a:r>
              <a:rPr lang="zh-CN" altLang="en-US" sz="3600" dirty="0" smtClean="0">
                <a:solidFill>
                  <a:srgbClr val="FFFFFF"/>
                </a:solidFill>
                <a:latin typeface="方正细等线简体" pitchFamily="1" charset="-122"/>
                <a:ea typeface="方正细等线简体" pitchFamily="1" charset="-122"/>
                <a:sym typeface="方正细等线简体" pitchFamily="1" charset="-122"/>
              </a:rPr>
              <a:t>前景</a:t>
            </a:r>
            <a:endParaRPr lang="zh-CN" altLang="en-US" sz="3600" dirty="0">
              <a:solidFill>
                <a:srgbClr val="FFFFFF"/>
              </a:solidFill>
              <a:latin typeface="方正细等线简体" pitchFamily="1" charset="-122"/>
              <a:ea typeface="方正细等线简体" pitchFamily="1" charset="-122"/>
              <a:sym typeface="方正细等线简体" pitchFamily="1" charset="-122"/>
            </a:endParaRPr>
          </a:p>
        </p:txBody>
      </p:sp>
      <p:graphicFrame>
        <p:nvGraphicFramePr>
          <p:cNvPr id="6149" name="表格 2"/>
          <p:cNvGraphicFramePr>
            <a:graphicFrameLocks noGrp="1"/>
          </p:cNvGraphicFramePr>
          <p:nvPr>
            <p:extLst>
              <p:ext uri="{D42A27DB-BD31-4B8C-83A1-F6EECF244321}">
                <p14:modId xmlns:p14="http://schemas.microsoft.com/office/powerpoint/2010/main" val="904712749"/>
              </p:ext>
            </p:extLst>
          </p:nvPr>
        </p:nvGraphicFramePr>
        <p:xfrm>
          <a:off x="1525588" y="1575582"/>
          <a:ext cx="4191000" cy="6289211"/>
        </p:xfrm>
        <a:graphic>
          <a:graphicData uri="http://schemas.openxmlformats.org/drawingml/2006/table">
            <a:tbl>
              <a:tblPr/>
              <a:tblGrid>
                <a:gridCol w="4191000"/>
              </a:tblGrid>
              <a:tr h="58857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前景</a:t>
                      </a:r>
                      <a:endParaRPr kumimoji="0" lang="zh-CN" sz="24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4017256">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r>
                        <a:rPr kumimoji="0" lang="zh-CN" altLang="en-US" sz="2000" b="1" i="0" u="none" strike="noStrike" kern="1200" cap="none" normalizeH="0" baseline="0" dirty="0" smtClean="0">
                          <a:ln>
                            <a:noFill/>
                          </a:ln>
                          <a:solidFill>
                            <a:schemeClr val="bg1"/>
                          </a:solidFill>
                          <a:effectLst/>
                          <a:latin typeface="GillSans-Light" pitchFamily="2" charset="0"/>
                          <a:ea typeface="方正细等线简体" pitchFamily="1" charset="-122"/>
                          <a:cs typeface="+mn-cs"/>
                        </a:rPr>
                        <a:t>在社区物业服务行业（聚集人＋房＋车的真实身份信息）区块链技术不但可以通过对过去的交易记录不可篡改的性质来收集可靠的信息以增加对各人的了解，同是也让大家对将来的服务承诺更有信心，违背承诺将被全链用户共弃之。并且笔者相信再过十年，链上的平行世界所代表的</a:t>
                      </a:r>
                      <a:r>
                        <a:rPr kumimoji="0" lang="en-US" altLang="zh-CN" sz="2000" b="1" i="0" u="none" strike="noStrike" kern="1200" cap="none" normalizeH="0" baseline="0" dirty="0" smtClean="0">
                          <a:ln>
                            <a:noFill/>
                          </a:ln>
                          <a:solidFill>
                            <a:schemeClr val="bg1"/>
                          </a:solidFill>
                          <a:effectLst/>
                          <a:latin typeface="GillSans-Light" pitchFamily="2" charset="0"/>
                          <a:ea typeface="方正细等线简体" pitchFamily="1" charset="-122"/>
                          <a:cs typeface="+mn-cs"/>
                        </a:rPr>
                        <a:t>OMO</a:t>
                      </a:r>
                      <a:r>
                        <a:rPr kumimoji="0" lang="zh-CN" altLang="en-US" sz="2000" b="1" i="0" u="none" strike="noStrike" kern="1200" cap="none" normalizeH="0" baseline="0" dirty="0" smtClean="0">
                          <a:ln>
                            <a:noFill/>
                          </a:ln>
                          <a:solidFill>
                            <a:schemeClr val="bg1"/>
                          </a:solidFill>
                          <a:effectLst/>
                          <a:latin typeface="GillSans-Light" pitchFamily="2" charset="0"/>
                          <a:ea typeface="方正细等线简体" pitchFamily="1" charset="-122"/>
                          <a:cs typeface="+mn-cs"/>
                        </a:rPr>
                        <a:t>区块链将成为主流。</a:t>
                      </a:r>
                      <a:endParaRPr kumimoji="0" lang="zh-CN" altLang="en-US" sz="2000" b="1" i="0" u="none" strike="noStrike" kern="1200" cap="none" normalizeH="0" baseline="0" dirty="0" smtClean="0">
                        <a:ln>
                          <a:noFill/>
                        </a:ln>
                        <a:solidFill>
                          <a:schemeClr val="bg1"/>
                        </a:solidFill>
                        <a:effectLst/>
                        <a:latin typeface="GillSans-Light" pitchFamily="2" charset="0"/>
                        <a:ea typeface="方正细等线简体" pitchFamily="1" charset="-122"/>
                        <a:cs typeface="+mn-cs"/>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506920">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endParaRPr kumimoji="0" lang="zh-CN" sz="20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424588">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endParaRPr lang="zh-CN" sz="2000" b="1" dirty="0" smtClean="0">
                        <a:ln>
                          <a:noFill/>
                        </a:ln>
                        <a:solidFill>
                          <a:schemeClr val="bg1"/>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75187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dirty="0" smtClean="0">
                        <a:ln>
                          <a:noFill/>
                        </a:ln>
                        <a:solidFill>
                          <a:srgbClr val="000000"/>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pic>
        <p:nvPicPr>
          <p:cNvPr id="8" name="图片 1"/>
          <p:cNvPicPr>
            <a:picLocks noChangeAspect="1"/>
          </p:cNvPicPr>
          <p:nvPr/>
        </p:nvPicPr>
        <p:blipFill>
          <a:blip r:embed="rId3"/>
          <a:stretch>
            <a:fillRect/>
          </a:stretch>
        </p:blipFill>
        <p:spPr>
          <a:xfrm>
            <a:off x="6369050" y="2339975"/>
            <a:ext cx="4106863" cy="2568575"/>
          </a:xfrm>
          <a:prstGeom prst="rect">
            <a:avLst/>
          </a:prstGeom>
          <a:noFill/>
          <a:ln w="9525">
            <a:noFill/>
          </a:ln>
        </p:spPr>
      </p:pic>
    </p:spTree>
    <p:extLst>
      <p:ext uri="{BB962C8B-B14F-4D97-AF65-F5344CB8AC3E}">
        <p14:creationId xmlns:p14="http://schemas.microsoft.com/office/powerpoint/2010/main" val="1396045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7411" name="圆角矩形 106"/>
          <p:cNvSpPr>
            <a:spLocks noChangeAspect="1"/>
          </p:cNvSpPr>
          <p:nvPr/>
        </p:nvSpPr>
        <p:spPr>
          <a:xfrm>
            <a:off x="1066800" y="1341438"/>
            <a:ext cx="10058400" cy="4938712"/>
          </a:xfrm>
          <a:prstGeom prst="roundRect">
            <a:avLst>
              <a:gd name="adj" fmla="val 16667"/>
            </a:avLst>
          </a:prstGeom>
          <a:solidFill>
            <a:srgbClr val="F2F2F2">
              <a:alpha val="36078"/>
            </a:srgbClr>
          </a:solidFill>
          <a:ln w="25400">
            <a:noFill/>
          </a:ln>
        </p:spPr>
        <p:txBody>
          <a:bodyPr anchor="ctr"/>
          <a:lstStyle/>
          <a:p>
            <a:endParaRPr lang="zh-CN" altLang="zh-CN" sz="2800" dirty="0">
              <a:solidFill>
                <a:schemeClr val="bg1"/>
              </a:solidFill>
              <a:latin typeface="方正细等线简体" pitchFamily="1" charset="-122"/>
              <a:ea typeface="方正细等线简体" pitchFamily="1" charset="-122"/>
              <a:sym typeface="方正细等线简体" pitchFamily="1" charset="-122"/>
            </a:endParaRPr>
          </a:p>
        </p:txBody>
      </p:sp>
      <p:sp>
        <p:nvSpPr>
          <p:cNvPr id="17412" name="矩形 108"/>
          <p:cNvSpPr/>
          <p:nvPr/>
        </p:nvSpPr>
        <p:spPr>
          <a:xfrm>
            <a:off x="3484563" y="534988"/>
            <a:ext cx="4937125" cy="701675"/>
          </a:xfrm>
          <a:prstGeom prst="rect">
            <a:avLst/>
          </a:prstGeom>
          <a:noFill/>
          <a:ln w="12700">
            <a:noFill/>
          </a:ln>
        </p:spPr>
        <p:txBody>
          <a:bodyPr anchor="ctr"/>
          <a:lstStyle/>
          <a:p>
            <a:pPr algn="ctr"/>
            <a:r>
              <a:rPr lang="zh-CN" altLang="en-US" sz="3600" dirty="0" smtClean="0">
                <a:solidFill>
                  <a:srgbClr val="FFFFFF"/>
                </a:solidFill>
                <a:latin typeface="方正细等线简体" pitchFamily="1" charset="-122"/>
                <a:ea typeface="方正细等线简体" pitchFamily="1" charset="-122"/>
                <a:sym typeface="方正细等线简体" pitchFamily="1" charset="-122"/>
              </a:rPr>
              <a:t>前景</a:t>
            </a:r>
            <a:endParaRPr lang="zh-CN" altLang="en-US" sz="3600" dirty="0">
              <a:solidFill>
                <a:srgbClr val="FFFFFF"/>
              </a:solidFill>
              <a:latin typeface="方正细等线简体" pitchFamily="1" charset="-122"/>
              <a:ea typeface="方正细等线简体" pitchFamily="1" charset="-122"/>
              <a:sym typeface="方正细等线简体" pitchFamily="1" charset="-122"/>
            </a:endParaRPr>
          </a:p>
        </p:txBody>
      </p:sp>
      <p:graphicFrame>
        <p:nvGraphicFramePr>
          <p:cNvPr id="6149" name="表格 2"/>
          <p:cNvGraphicFramePr>
            <a:graphicFrameLocks noGrp="1"/>
          </p:cNvGraphicFramePr>
          <p:nvPr>
            <p:extLst>
              <p:ext uri="{D42A27DB-BD31-4B8C-83A1-F6EECF244321}">
                <p14:modId xmlns:p14="http://schemas.microsoft.com/office/powerpoint/2010/main" val="434004781"/>
              </p:ext>
            </p:extLst>
          </p:nvPr>
        </p:nvGraphicFramePr>
        <p:xfrm>
          <a:off x="1525588" y="1575582"/>
          <a:ext cx="4191000" cy="6289211"/>
        </p:xfrm>
        <a:graphic>
          <a:graphicData uri="http://schemas.openxmlformats.org/drawingml/2006/table">
            <a:tbl>
              <a:tblPr/>
              <a:tblGrid>
                <a:gridCol w="4191000"/>
              </a:tblGrid>
              <a:tr h="58857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rPr>
                        <a:t>前景</a:t>
                      </a:r>
                      <a:endParaRPr kumimoji="0" lang="zh-CN" sz="24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4017256">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r>
                        <a:rPr kumimoji="0" lang="zh-CN" altLang="en-US" sz="2000" b="1" i="0" u="none" strike="noStrike" kern="1200" cap="none" normalizeH="0" baseline="0" dirty="0" smtClean="0">
                          <a:ln>
                            <a:noFill/>
                          </a:ln>
                          <a:solidFill>
                            <a:schemeClr val="bg1"/>
                          </a:solidFill>
                          <a:effectLst/>
                          <a:latin typeface="GillSans-Light" pitchFamily="2" charset="0"/>
                          <a:ea typeface="方正细等线简体" pitchFamily="1" charset="-122"/>
                          <a:cs typeface="+mn-cs"/>
                        </a:rPr>
                        <a:t>可以预见的是区块链技术应用在物业服务领域的影响要比人工智能还要深远。由于区块链技术实现全网（万物互联）广播，全网认证，彻底实现去中心化的认证和管理，因而建立诚信比以前更便捷。相信以后在社区中如保险、个人贷款、抵押贷款、房产交易、投票、招投标、共享车位、共享汽车、共享房屋以及其他共享经济都可以通过区块链来增信。</a:t>
                      </a:r>
                      <a:endParaRPr kumimoji="0" lang="zh-CN" altLang="en-US" sz="2000" b="1" i="0" u="none" strike="noStrike" kern="1200" cap="none" normalizeH="0" baseline="0" dirty="0" smtClean="0">
                        <a:ln>
                          <a:noFill/>
                        </a:ln>
                        <a:solidFill>
                          <a:schemeClr val="bg1"/>
                        </a:solidFill>
                        <a:effectLst/>
                        <a:latin typeface="GillSans-Light" pitchFamily="2" charset="0"/>
                        <a:ea typeface="方正细等线简体" pitchFamily="1" charset="-122"/>
                        <a:cs typeface="+mn-cs"/>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506920">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endParaRPr kumimoji="0" lang="zh-CN" sz="2000" b="1" i="0" u="none" strike="noStrike" cap="none" normalizeH="0" baseline="0" dirty="0" smtClean="0">
                        <a:ln>
                          <a:noFill/>
                        </a:ln>
                        <a:solidFill>
                          <a:schemeClr val="bg1"/>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424588">
                <a:tc>
                  <a:txBody>
                    <a:body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n"/>
                      </a:pPr>
                      <a:endParaRPr lang="zh-CN" sz="2000" b="1" dirty="0" smtClean="0">
                        <a:ln>
                          <a:noFill/>
                        </a:ln>
                        <a:solidFill>
                          <a:schemeClr val="bg1"/>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r h="75187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dirty="0" smtClean="0">
                        <a:ln>
                          <a:noFill/>
                        </a:ln>
                        <a:solidFill>
                          <a:srgbClr val="000000"/>
                        </a:solidFill>
                        <a:effectLst/>
                        <a:latin typeface="GillSans-Light" pitchFamily="2" charset="0"/>
                        <a:ea typeface="方正细等线简体" pitchFamily="1" charset="-122"/>
                        <a:sym typeface="GillSans-Light" pitchFamily="2"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pic>
        <p:nvPicPr>
          <p:cNvPr id="8" name="图片 1"/>
          <p:cNvPicPr>
            <a:picLocks noChangeAspect="1"/>
          </p:cNvPicPr>
          <p:nvPr/>
        </p:nvPicPr>
        <p:blipFill>
          <a:blip r:embed="rId3"/>
          <a:stretch>
            <a:fillRect/>
          </a:stretch>
        </p:blipFill>
        <p:spPr>
          <a:xfrm>
            <a:off x="6369050" y="2339975"/>
            <a:ext cx="4106863" cy="2568575"/>
          </a:xfrm>
          <a:prstGeom prst="rect">
            <a:avLst/>
          </a:prstGeom>
          <a:noFill/>
          <a:ln w="9525">
            <a:noFill/>
          </a:ln>
        </p:spPr>
      </p:pic>
    </p:spTree>
    <p:extLst>
      <p:ext uri="{BB962C8B-B14F-4D97-AF65-F5344CB8AC3E}">
        <p14:creationId xmlns:p14="http://schemas.microsoft.com/office/powerpoint/2010/main" val="1658567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9459" name="圆角矩形 106"/>
          <p:cNvSpPr>
            <a:spLocks noChangeAspect="1"/>
          </p:cNvSpPr>
          <p:nvPr/>
        </p:nvSpPr>
        <p:spPr>
          <a:xfrm>
            <a:off x="602839" y="1060358"/>
            <a:ext cx="10986322" cy="5394325"/>
          </a:xfrm>
          <a:prstGeom prst="roundRect">
            <a:avLst>
              <a:gd name="adj" fmla="val 16667"/>
            </a:avLst>
          </a:prstGeom>
          <a:solidFill>
            <a:srgbClr val="F2F2F2">
              <a:alpha val="36078"/>
            </a:srgbClr>
          </a:solidFill>
          <a:ln w="25400">
            <a:noFill/>
          </a:ln>
        </p:spPr>
        <p:txBody>
          <a:bodyPr anchor="ctr"/>
          <a:lstStyle/>
          <a:p>
            <a:endParaRPr lang="zh-CN" altLang="zh-CN" sz="2800" dirty="0">
              <a:solidFill>
                <a:schemeClr val="bg1"/>
              </a:solidFill>
              <a:latin typeface="方正细等线简体" pitchFamily="1" charset="-122"/>
              <a:ea typeface="方正细等线简体" pitchFamily="1" charset="-122"/>
              <a:sym typeface="方正细等线简体" pitchFamily="1" charset="-122"/>
            </a:endParaRPr>
          </a:p>
        </p:txBody>
      </p:sp>
      <p:sp>
        <p:nvSpPr>
          <p:cNvPr id="19460" name="矩形 108"/>
          <p:cNvSpPr/>
          <p:nvPr/>
        </p:nvSpPr>
        <p:spPr>
          <a:xfrm>
            <a:off x="3484563" y="184150"/>
            <a:ext cx="4937125" cy="701675"/>
          </a:xfrm>
          <a:prstGeom prst="rect">
            <a:avLst/>
          </a:prstGeom>
          <a:noFill/>
          <a:ln w="12700">
            <a:noFill/>
          </a:ln>
        </p:spPr>
        <p:txBody>
          <a:bodyPr anchor="ctr"/>
          <a:lstStyle/>
          <a:p>
            <a:pPr algn="ctr"/>
            <a:r>
              <a:rPr lang="zh-CN" altLang="en-US" sz="3600" dirty="0" smtClean="0">
                <a:solidFill>
                  <a:srgbClr val="FFFFFF"/>
                </a:solidFill>
                <a:latin typeface="方正细等线简体" pitchFamily="1" charset="-122"/>
                <a:ea typeface="方正细等线简体" pitchFamily="1" charset="-122"/>
                <a:sym typeface="方正细等线简体" pitchFamily="1" charset="-122"/>
              </a:rPr>
              <a:t>简单界面实现</a:t>
            </a:r>
            <a:endParaRPr lang="zh-CN" altLang="en-US" sz="3600" dirty="0">
              <a:solidFill>
                <a:srgbClr val="FFFFFF"/>
              </a:solidFill>
              <a:latin typeface="方正细等线简体" pitchFamily="1" charset="-122"/>
              <a:ea typeface="方正细等线简体" pitchFamily="1" charset="-122"/>
              <a:sym typeface="方正细等线简体" pitchFamily="1" charset="-122"/>
            </a:endParaRPr>
          </a:p>
        </p:txBody>
      </p:sp>
      <p:pic>
        <p:nvPicPr>
          <p:cNvPr id="3" name="图片 2"/>
          <p:cNvPicPr>
            <a:picLocks noChangeAspect="1"/>
          </p:cNvPicPr>
          <p:nvPr/>
        </p:nvPicPr>
        <p:blipFill>
          <a:blip r:embed="rId3"/>
          <a:stretch>
            <a:fillRect/>
          </a:stretch>
        </p:blipFill>
        <p:spPr>
          <a:xfrm>
            <a:off x="3484563" y="1847709"/>
            <a:ext cx="4767409" cy="3258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1508" name="矩形 108"/>
          <p:cNvSpPr/>
          <p:nvPr/>
        </p:nvSpPr>
        <p:spPr>
          <a:xfrm>
            <a:off x="3444875" y="1845945"/>
            <a:ext cx="5302885" cy="1707515"/>
          </a:xfrm>
          <a:prstGeom prst="rect">
            <a:avLst/>
          </a:prstGeom>
          <a:noFill/>
          <a:ln w="12700">
            <a:noFill/>
          </a:ln>
        </p:spPr>
        <p:txBody>
          <a:bodyPr anchor="ctr"/>
          <a:lstStyle/>
          <a:p>
            <a:pPr algn="ctr"/>
            <a:r>
              <a:rPr lang="en-US" altLang="zh-CN" sz="5400" b="1" dirty="0">
                <a:solidFill>
                  <a:srgbClr val="FFFFFF"/>
                </a:solidFill>
                <a:latin typeface="方正细等线简体" pitchFamily="1" charset="-122"/>
                <a:ea typeface="方正细等线简体" pitchFamily="1" charset="-122"/>
                <a:sym typeface="方正细等线简体" pitchFamily="1" charset="-122"/>
              </a:rPr>
              <a:t>thanks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356</Words>
  <Application>Microsoft Macintosh PowerPoint</Application>
  <PresentationFormat>宽屏</PresentationFormat>
  <Paragraphs>18</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Calibri</vt:lpstr>
      <vt:lpstr>Calibri Light</vt:lpstr>
      <vt:lpstr>GillSans-Light</vt:lpstr>
      <vt:lpstr>Wingdings</vt:lpstr>
      <vt:lpstr>方正细等线简体</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LL H</dc:creator>
  <cp:lastModifiedBy>裴 雅雅</cp:lastModifiedBy>
  <cp:revision>45</cp:revision>
  <dcterms:created xsi:type="dcterms:W3CDTF">2014-02-19T02:27:00Z</dcterms:created>
  <dcterms:modified xsi:type="dcterms:W3CDTF">2018-11-26T15:06:38Z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