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17" r:id="rId2"/>
    <p:sldId id="375" r:id="rId3"/>
    <p:sldId id="449" r:id="rId4"/>
    <p:sldId id="450" r:id="rId5"/>
    <p:sldId id="451" r:id="rId6"/>
    <p:sldId id="454" r:id="rId7"/>
    <p:sldId id="452" r:id="rId8"/>
    <p:sldId id="453" r:id="rId9"/>
    <p:sldId id="456" r:id="rId10"/>
    <p:sldId id="457" r:id="rId11"/>
    <p:sldId id="461" r:id="rId12"/>
    <p:sldId id="463" r:id="rId13"/>
    <p:sldId id="464" r:id="rId14"/>
    <p:sldId id="459" r:id="rId15"/>
    <p:sldId id="462" r:id="rId16"/>
    <p:sldId id="460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D537F"/>
    <a:srgbClr val="FFFFCC"/>
    <a:srgbClr val="20367C"/>
    <a:srgbClr val="E5434B"/>
    <a:srgbClr val="E33139"/>
    <a:srgbClr val="FFCC66"/>
    <a:srgbClr val="FFFF66"/>
    <a:srgbClr val="ED4713"/>
    <a:srgbClr val="114B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502" autoAdjust="0"/>
    <p:restoredTop sz="86395" autoAdjust="0"/>
  </p:normalViewPr>
  <p:slideViewPr>
    <p:cSldViewPr>
      <p:cViewPr varScale="1">
        <p:scale>
          <a:sx n="95" d="100"/>
          <a:sy n="95" d="100"/>
        </p:scale>
        <p:origin x="-13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51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5F32-C950-48EB-9ECC-CC776BA30095}" type="datetimeFigureOut">
              <a:rPr lang="hu-HU" smtClean="0"/>
              <a:pPr/>
              <a:t>2014.03.28.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86E66-310E-4EBF-97C0-25C925CF3CB1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498880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FC1B-7C21-4544-95FF-2518BF56D246}" type="datetimeFigureOut">
              <a:rPr lang="hu-HU" smtClean="0"/>
              <a:pPr/>
              <a:t>2014.03.28.</a:t>
            </a:fld>
            <a:endParaRPr lang="hu-H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2E43D-6379-44F5-9B9A-1642BEFC79F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414176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 baseline="0">
                <a:solidFill>
                  <a:srgbClr val="1D537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9B5E96-3BE3-481C-A448-6AF1ECE40123}" type="datetimeFigureOut">
              <a:rPr lang="hu-HU" smtClean="0"/>
              <a:pPr/>
              <a:t>2014.03.28.</a:t>
            </a:fld>
            <a:endParaRPr lang="hu-H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286412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buFont typeface="Wingdings" pitchFamily="2" charset="2"/>
              <a:buChar char="§"/>
              <a:defRPr/>
            </a:lvl2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9B5E96-3BE3-481C-A448-6AF1ECE40123}" type="datetimeFigureOut">
              <a:rPr lang="hu-HU" smtClean="0"/>
              <a:pPr/>
              <a:t>2014.03.28.</a:t>
            </a:fld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E96-3BE3-481C-A448-6AF1ECE40123}" type="datetimeFigureOut">
              <a:rPr lang="hu-HU" smtClean="0"/>
              <a:pPr/>
              <a:t>2014.03.28.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8"/>
            <a:ext cx="8358214" cy="642918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2800" b="1" i="0" kern="1200" cap="small" baseline="0" dirty="0">
                <a:solidFill>
                  <a:srgbClr val="1C5DA3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lv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3A7A"/>
              </a:buClr>
              <a:buSzPct val="68000"/>
              <a:buFont typeface="Wingdings 3"/>
              <a:buNone/>
            </a:pPr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000108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3438" y="1000108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85926"/>
            <a:ext cx="4040188" cy="442915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buFont typeface="Wingdings" pitchFamily="2" charset="2"/>
              <a:buChar char="§"/>
              <a:defRPr sz="2000"/>
            </a:lvl2pPr>
            <a:lvl3pPr>
              <a:buClr>
                <a:srgbClr val="C00000"/>
              </a:buClr>
              <a:buFont typeface="Arial" pitchFamily="34" charset="0"/>
              <a:buChar char="•"/>
              <a:defRPr sz="1800"/>
            </a:lvl3pPr>
            <a:lvl4pPr>
              <a:buClr>
                <a:srgbClr val="C00000"/>
              </a:buClr>
              <a:buFont typeface="Courier New" pitchFamily="49" charset="0"/>
              <a:buChar char="o"/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42915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kumimoji="0"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kumimoji="0"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600"/>
            </a:lvl5pPr>
            <a:extLst/>
          </a:lstStyle>
          <a:p>
            <a:pPr marL="365760" lvl="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 3"/>
              <a:buChar char=""/>
            </a:pPr>
            <a:r>
              <a:rPr lang="hu-HU" smtClean="0"/>
              <a:t>Mintaszöveg szerkesztése</a:t>
            </a:r>
          </a:p>
          <a:p>
            <a:pPr marL="365760" lvl="1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 3"/>
              <a:buChar char=""/>
            </a:pPr>
            <a:r>
              <a:rPr lang="hu-HU" smtClean="0"/>
              <a:t>Második szint</a:t>
            </a:r>
          </a:p>
          <a:p>
            <a:pPr marL="365760" lvl="2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 3"/>
              <a:buChar char=""/>
            </a:pPr>
            <a:r>
              <a:rPr lang="hu-HU" smtClean="0"/>
              <a:t>Harmadik szint</a:t>
            </a:r>
          </a:p>
          <a:p>
            <a:pPr marL="365760" lvl="3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 3"/>
              <a:buChar char=""/>
            </a:pPr>
            <a:r>
              <a:rPr lang="hu-HU" smtClean="0"/>
              <a:t>Negyedik szint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9B5E96-3BE3-481C-A448-6AF1ECE40123}" type="datetimeFigureOut">
              <a:rPr lang="hu-HU" smtClean="0"/>
              <a:pPr/>
              <a:t>2014.03.28.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42844" y="-24"/>
            <a:ext cx="7500990" cy="64291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00718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9B5E96-3BE3-481C-A448-6AF1ECE40123}" type="datetimeFigureOut">
              <a:rPr lang="hu-HU" smtClean="0"/>
              <a:pPr/>
              <a:t>2014.03.28.</a:t>
            </a:fld>
            <a:endParaRPr lang="hu-H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5" name="Picture 1" descr="D:\Documents\_IP Systems\10_Cegugyek\04_ArculatMarketing\IP_Systems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1"/>
            <a:ext cx="1428728" cy="6359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65" r:id="rId4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2800" b="1" i="0" kern="1200" cap="small" baseline="0">
          <a:solidFill>
            <a:srgbClr val="1C5DA3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rgbClr val="C00000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rgbClr val="C00000"/>
        </a:buClr>
        <a:buFont typeface="Wingdings" pitchFamily="2" charset="2"/>
        <a:buChar char="§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rgbClr val="C00000"/>
        </a:buClr>
        <a:buSzPct val="120000"/>
        <a:buFont typeface="Arial" pitchFamily="34" charset="0"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rgbClr val="C00000"/>
        </a:buClr>
        <a:buFont typeface="Courier New" pitchFamily="49" charset="0"/>
        <a:buChar char="o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071678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hu-HU" sz="8000" dirty="0" err="1" smtClean="0"/>
              <a:t>Workflow</a:t>
            </a:r>
            <a:r>
              <a:rPr lang="hu-HU" sz="8000" dirty="0" smtClean="0"/>
              <a:t> esettanulmányok</a:t>
            </a:r>
            <a:endParaRPr lang="hu-HU" sz="8000" b="1" cap="small" dirty="0">
              <a:solidFill>
                <a:srgbClr val="1C5DA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214950"/>
            <a:ext cx="4320480" cy="423850"/>
          </a:xfrm>
        </p:spPr>
        <p:txBody>
          <a:bodyPr>
            <a:normAutofit/>
          </a:bodyPr>
          <a:lstStyle/>
          <a:p>
            <a:r>
              <a:rPr lang="hu-HU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 XIX. - 2012. szeptember 18.</a:t>
            </a:r>
            <a:endParaRPr lang="hu-HU" sz="18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14546" y="3500438"/>
            <a:ext cx="6429420" cy="1643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hu-H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Viczián István</a:t>
            </a:r>
          </a:p>
          <a:p>
            <a:pPr lvl="0" algn="r">
              <a:spcBef>
                <a:spcPct val="20000"/>
              </a:spcBef>
              <a:defRPr/>
            </a:pPr>
            <a:r>
              <a:rPr lang="hu-H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 Systems</a:t>
            </a:r>
          </a:p>
          <a:p>
            <a:pPr lvl="0" algn="r">
              <a:spcBef>
                <a:spcPct val="20000"/>
              </a:spcBef>
              <a:defRPr/>
            </a:pPr>
            <a:r>
              <a:rPr lang="hu-H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http://jtechlog.blogspot.hu/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Előzmény: </a:t>
            </a:r>
            <a:r>
              <a:rPr lang="hu-HU" dirty="0" err="1" smtClean="0"/>
              <a:t>JBoss</a:t>
            </a:r>
            <a:r>
              <a:rPr lang="hu-HU" dirty="0" smtClean="0"/>
              <a:t> </a:t>
            </a:r>
            <a:r>
              <a:rPr lang="hu-HU" dirty="0" err="1" smtClean="0"/>
              <a:t>jBPM</a:t>
            </a:r>
            <a:endParaRPr lang="hu-HU" dirty="0" smtClean="0"/>
          </a:p>
          <a:p>
            <a:r>
              <a:rPr lang="hu-HU" dirty="0" err="1" smtClean="0"/>
              <a:t>Activiti</a:t>
            </a:r>
            <a:r>
              <a:rPr lang="hu-HU" dirty="0" smtClean="0"/>
              <a:t> (</a:t>
            </a:r>
            <a:r>
              <a:rPr lang="hu-HU" dirty="0" err="1" smtClean="0"/>
              <a:t>Alfresco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Apache</a:t>
            </a:r>
            <a:r>
              <a:rPr lang="hu-HU" dirty="0" smtClean="0"/>
              <a:t> licence</a:t>
            </a:r>
          </a:p>
          <a:p>
            <a:r>
              <a:rPr lang="hu-HU" dirty="0" err="1"/>
              <a:t>Activiti</a:t>
            </a:r>
            <a:r>
              <a:rPr lang="hu-HU" dirty="0"/>
              <a:t> </a:t>
            </a:r>
            <a:r>
              <a:rPr lang="hu-HU" dirty="0" err="1" smtClean="0"/>
              <a:t>Modeler</a:t>
            </a:r>
            <a:endParaRPr lang="hu-HU" dirty="0" smtClean="0"/>
          </a:p>
          <a:p>
            <a:r>
              <a:rPr lang="hu-HU" dirty="0" err="1" smtClean="0"/>
              <a:t>Activiti</a:t>
            </a:r>
            <a:r>
              <a:rPr lang="hu-HU" dirty="0" smtClean="0"/>
              <a:t> </a:t>
            </a:r>
            <a:r>
              <a:rPr lang="hu-HU" dirty="0" err="1" smtClean="0"/>
              <a:t>Designer</a:t>
            </a:r>
            <a:r>
              <a:rPr lang="hu-HU" dirty="0" smtClean="0"/>
              <a:t> - WYSIWYG </a:t>
            </a:r>
            <a:r>
              <a:rPr lang="hu-HU" dirty="0" err="1"/>
              <a:t>Eclipse</a:t>
            </a:r>
            <a:r>
              <a:rPr lang="hu-HU" dirty="0"/>
              <a:t> alapú </a:t>
            </a:r>
            <a:r>
              <a:rPr lang="hu-HU" dirty="0" err="1"/>
              <a:t>workflow</a:t>
            </a:r>
            <a:r>
              <a:rPr lang="hu-HU" dirty="0"/>
              <a:t> </a:t>
            </a:r>
            <a:r>
              <a:rPr lang="hu-HU" dirty="0" err="1" smtClean="0"/>
              <a:t>designer</a:t>
            </a:r>
            <a:endParaRPr lang="hu-HU" dirty="0" smtClean="0"/>
          </a:p>
          <a:p>
            <a:r>
              <a:rPr lang="hu-HU" dirty="0" err="1"/>
              <a:t>Activiti</a:t>
            </a:r>
            <a:r>
              <a:rPr lang="hu-HU" dirty="0"/>
              <a:t> Explorer</a:t>
            </a:r>
          </a:p>
          <a:p>
            <a:r>
              <a:rPr lang="hu-HU" dirty="0" smtClean="0"/>
              <a:t>REST API</a:t>
            </a:r>
          </a:p>
          <a:p>
            <a:r>
              <a:rPr lang="hu-HU" dirty="0" smtClean="0"/>
              <a:t>Finom jogosultságkezelés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2. - Megoldás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9747983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OMG (</a:t>
            </a:r>
            <a:r>
              <a:rPr lang="hu-HU" dirty="0" err="1"/>
              <a:t>Object</a:t>
            </a:r>
            <a:r>
              <a:rPr lang="hu-HU" dirty="0"/>
              <a:t> Management Group</a:t>
            </a:r>
            <a:r>
              <a:rPr lang="hu-HU" dirty="0" smtClean="0"/>
              <a:t>) által 2004 óta fejlesztett </a:t>
            </a:r>
          </a:p>
          <a:p>
            <a:r>
              <a:rPr lang="hu-HU" dirty="0" smtClean="0"/>
              <a:t>Grafikus &amp; XML</a:t>
            </a:r>
          </a:p>
          <a:p>
            <a:r>
              <a:rPr lang="hu-HU" dirty="0" smtClean="0"/>
              <a:t>Grafikus megjelenítésre vonatkozó információk</a:t>
            </a:r>
          </a:p>
          <a:p>
            <a:r>
              <a:rPr lang="hu-HU" dirty="0" smtClean="0"/>
              <a:t>Gyártófüggő kiegészítések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BPMN 2.0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41843664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Process</a:t>
            </a:r>
            <a:endParaRPr lang="hu-HU" dirty="0"/>
          </a:p>
          <a:p>
            <a:r>
              <a:rPr lang="hu-HU" dirty="0" err="1" smtClean="0"/>
              <a:t>Event</a:t>
            </a:r>
            <a:endParaRPr lang="hu-HU" dirty="0" smtClean="0"/>
          </a:p>
          <a:p>
            <a:pPr lvl="1"/>
            <a:r>
              <a:rPr lang="hu-HU" dirty="0" err="1" smtClean="0"/>
              <a:t>Throwing</a:t>
            </a:r>
            <a:r>
              <a:rPr lang="hu-HU" dirty="0" smtClean="0"/>
              <a:t>, </a:t>
            </a:r>
            <a:r>
              <a:rPr lang="hu-HU" dirty="0" err="1" smtClean="0"/>
              <a:t>catching</a:t>
            </a:r>
            <a:endParaRPr lang="hu-HU" dirty="0" smtClean="0"/>
          </a:p>
          <a:p>
            <a:pPr lvl="1"/>
            <a:r>
              <a:rPr lang="hu-HU" dirty="0" smtClean="0"/>
              <a:t>Start, </a:t>
            </a:r>
            <a:r>
              <a:rPr lang="hu-HU" dirty="0" err="1" smtClean="0"/>
              <a:t>Signal</a:t>
            </a:r>
            <a:r>
              <a:rPr lang="hu-HU" dirty="0" smtClean="0"/>
              <a:t>, </a:t>
            </a:r>
            <a:r>
              <a:rPr lang="hu-HU" dirty="0" err="1" smtClean="0"/>
              <a:t>Message</a:t>
            </a:r>
            <a:r>
              <a:rPr lang="hu-HU" dirty="0" smtClean="0"/>
              <a:t>, </a:t>
            </a:r>
            <a:r>
              <a:rPr lang="hu-HU" dirty="0" err="1" smtClean="0"/>
              <a:t>None</a:t>
            </a:r>
            <a:r>
              <a:rPr lang="hu-HU" dirty="0" smtClean="0"/>
              <a:t> end,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end</a:t>
            </a:r>
            <a:r>
              <a:rPr lang="hu-HU" dirty="0" smtClean="0"/>
              <a:t>, </a:t>
            </a:r>
            <a:r>
              <a:rPr lang="hu-HU" dirty="0" err="1" smtClean="0"/>
              <a:t>Cancel</a:t>
            </a:r>
            <a:r>
              <a:rPr lang="hu-HU" dirty="0" smtClean="0"/>
              <a:t> </a:t>
            </a:r>
            <a:r>
              <a:rPr lang="hu-HU" dirty="0" err="1" smtClean="0"/>
              <a:t>end</a:t>
            </a:r>
            <a:r>
              <a:rPr lang="hu-HU" dirty="0" smtClean="0"/>
              <a:t>, </a:t>
            </a:r>
            <a:r>
              <a:rPr lang="hu-HU" dirty="0" err="1" smtClean="0"/>
              <a:t>Boundary</a:t>
            </a:r>
            <a:r>
              <a:rPr lang="hu-HU" dirty="0" smtClean="0"/>
              <a:t>, </a:t>
            </a:r>
            <a:r>
              <a:rPr lang="hu-HU" dirty="0" err="1" smtClean="0"/>
              <a:t>Timer</a:t>
            </a:r>
            <a:endParaRPr lang="hu-HU" dirty="0" smtClean="0"/>
          </a:p>
          <a:p>
            <a:r>
              <a:rPr lang="hu-HU" dirty="0" err="1" smtClean="0"/>
              <a:t>Activity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Task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, script </a:t>
            </a:r>
            <a:r>
              <a:rPr lang="hu-HU" dirty="0" err="1"/>
              <a:t>Task</a:t>
            </a:r>
            <a:r>
              <a:rPr lang="hu-HU" dirty="0"/>
              <a:t>, Java Service </a:t>
            </a:r>
            <a:r>
              <a:rPr lang="hu-HU" dirty="0" err="1"/>
              <a:t>Task</a:t>
            </a:r>
            <a:r>
              <a:rPr lang="hu-HU" dirty="0"/>
              <a:t>, Web Service </a:t>
            </a:r>
            <a:r>
              <a:rPr lang="hu-HU" dirty="0" err="1"/>
              <a:t>Task</a:t>
            </a:r>
            <a:r>
              <a:rPr lang="hu-HU" dirty="0"/>
              <a:t>, Business </a:t>
            </a:r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, Email </a:t>
            </a:r>
            <a:r>
              <a:rPr lang="hu-HU" dirty="0" err="1"/>
              <a:t>Task</a:t>
            </a:r>
            <a:r>
              <a:rPr lang="hu-HU" dirty="0"/>
              <a:t>, </a:t>
            </a:r>
            <a:r>
              <a:rPr lang="hu-HU" dirty="0" err="1"/>
              <a:t>Mule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, </a:t>
            </a:r>
            <a:r>
              <a:rPr lang="hu-HU" dirty="0" err="1"/>
              <a:t>Manual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, Java </a:t>
            </a:r>
            <a:r>
              <a:rPr lang="hu-HU" dirty="0" err="1"/>
              <a:t>Receive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, Shell </a:t>
            </a:r>
            <a:r>
              <a:rPr lang="hu-HU" dirty="0" err="1"/>
              <a:t>Task</a:t>
            </a:r>
            <a:r>
              <a:rPr lang="hu-HU" dirty="0"/>
              <a:t>, </a:t>
            </a:r>
            <a:r>
              <a:rPr lang="hu-HU" dirty="0" err="1"/>
              <a:t>Execution</a:t>
            </a:r>
            <a:r>
              <a:rPr lang="hu-HU" dirty="0"/>
              <a:t> </a:t>
            </a:r>
            <a:r>
              <a:rPr lang="hu-HU" dirty="0" err="1"/>
              <a:t>Listener</a:t>
            </a:r>
            <a:r>
              <a:rPr lang="hu-HU" dirty="0"/>
              <a:t>,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 smtClean="0"/>
              <a:t>Listener</a:t>
            </a:r>
            <a:endParaRPr lang="hu-HU" dirty="0"/>
          </a:p>
          <a:p>
            <a:r>
              <a:rPr lang="hu-HU" dirty="0" err="1"/>
              <a:t>Sequence</a:t>
            </a:r>
            <a:r>
              <a:rPr lang="hu-HU" dirty="0"/>
              <a:t> </a:t>
            </a:r>
            <a:r>
              <a:rPr lang="hu-HU" dirty="0" smtClean="0"/>
              <a:t>flow</a:t>
            </a:r>
          </a:p>
          <a:p>
            <a:r>
              <a:rPr lang="hu-HU" dirty="0" err="1" smtClean="0"/>
              <a:t>Gateway</a:t>
            </a:r>
            <a:endParaRPr lang="hu-HU" dirty="0" smtClean="0"/>
          </a:p>
          <a:p>
            <a:pPr lvl="1"/>
            <a:r>
              <a:rPr lang="hu-HU" dirty="0" err="1" smtClean="0"/>
              <a:t>Exclusive</a:t>
            </a:r>
            <a:r>
              <a:rPr lang="hu-HU" dirty="0" smtClean="0"/>
              <a:t>, Parallel, </a:t>
            </a:r>
            <a:r>
              <a:rPr lang="hu-HU" dirty="0" err="1" smtClean="0"/>
              <a:t>Inclusive</a:t>
            </a:r>
            <a:r>
              <a:rPr lang="hu-HU" dirty="0" smtClean="0"/>
              <a:t>, </a:t>
            </a:r>
            <a:r>
              <a:rPr lang="hu-HU" dirty="0" err="1" smtClean="0"/>
              <a:t>Event-based</a:t>
            </a:r>
            <a:endParaRPr lang="hu-HU" dirty="0" smtClean="0"/>
          </a:p>
          <a:p>
            <a:r>
              <a:rPr lang="hu-HU" dirty="0" err="1" smtClean="0"/>
              <a:t>Execution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BPMN </a:t>
            </a:r>
            <a:r>
              <a:rPr lang="hu-HU" dirty="0" smtClean="0"/>
              <a:t>2.0 elemek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2549742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Hierarchikus modellezés</a:t>
            </a:r>
          </a:p>
          <a:p>
            <a:r>
              <a:rPr lang="hu-HU" dirty="0" smtClean="0"/>
              <a:t>Esemény hatóköre</a:t>
            </a:r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Sub-Process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0913189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Hamar látványos megoldás</a:t>
            </a:r>
          </a:p>
          <a:p>
            <a:r>
              <a:rPr lang="hu-HU" dirty="0"/>
              <a:t>Remek dokumentáció</a:t>
            </a:r>
          </a:p>
          <a:p>
            <a:r>
              <a:rPr lang="hu-HU" dirty="0"/>
              <a:t>Jó támogatás</a:t>
            </a:r>
          </a:p>
          <a:p>
            <a:r>
              <a:rPr lang="hu-HU" dirty="0"/>
              <a:t>Pörgő fórum, JIRA</a:t>
            </a:r>
          </a:p>
          <a:p>
            <a:r>
              <a:rPr lang="hu-HU" dirty="0"/>
              <a:t>Maximális Spring </a:t>
            </a:r>
            <a:r>
              <a:rPr lang="hu-HU" dirty="0" smtClean="0"/>
              <a:t>integráció</a:t>
            </a:r>
          </a:p>
          <a:p>
            <a:r>
              <a:rPr lang="hu-HU" dirty="0" smtClean="0"/>
              <a:t>Könnyen unit tesztelhető, </a:t>
            </a:r>
            <a:r>
              <a:rPr lang="hu-HU" dirty="0" err="1" smtClean="0"/>
              <a:t>embedded</a:t>
            </a:r>
            <a:r>
              <a:rPr lang="hu-HU" dirty="0" smtClean="0"/>
              <a:t> </a:t>
            </a:r>
            <a:r>
              <a:rPr lang="hu-HU" dirty="0" err="1" smtClean="0"/>
              <a:t>database</a:t>
            </a:r>
            <a:endParaRPr lang="hu-HU" dirty="0" smtClean="0"/>
          </a:p>
          <a:p>
            <a:r>
              <a:rPr lang="hu-HU" dirty="0" err="1" smtClean="0"/>
              <a:t>Workflow</a:t>
            </a:r>
            <a:r>
              <a:rPr lang="hu-HU" dirty="0" smtClean="0"/>
              <a:t> </a:t>
            </a:r>
            <a:r>
              <a:rPr lang="hu-HU" dirty="0" err="1" smtClean="0"/>
              <a:t>definition</a:t>
            </a:r>
            <a:r>
              <a:rPr lang="hu-HU" dirty="0" smtClean="0"/>
              <a:t> verziókezelés</a:t>
            </a:r>
          </a:p>
          <a:p>
            <a:r>
              <a:rPr lang="hu-HU" dirty="0" err="1" smtClean="0"/>
              <a:t>Tranzakciókezelés</a:t>
            </a:r>
            <a:r>
              <a:rPr lang="hu-HU" dirty="0" smtClean="0"/>
              <a:t>: egyszerűen működik</a:t>
            </a:r>
          </a:p>
          <a:p>
            <a:r>
              <a:rPr lang="hu-HU" dirty="0" err="1"/>
              <a:t>Activiti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Action</a:t>
            </a:r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Activiti</a:t>
            </a:r>
            <a:r>
              <a:rPr lang="hu-HU" dirty="0" smtClean="0"/>
              <a:t> tapasztalatok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0724942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Problémák: </a:t>
            </a:r>
            <a:r>
              <a:rPr lang="hu-HU" dirty="0" err="1"/>
              <a:t>workflow</a:t>
            </a:r>
            <a:r>
              <a:rPr lang="hu-HU" dirty="0"/>
              <a:t> migráció (</a:t>
            </a:r>
            <a:r>
              <a:rPr lang="hu-HU" dirty="0" err="1"/>
              <a:t>workflow</a:t>
            </a:r>
            <a:r>
              <a:rPr lang="hu-HU" dirty="0"/>
              <a:t>, tárolt paraméterek, hívott szolgáltatások, </a:t>
            </a:r>
            <a:r>
              <a:rPr lang="hu-HU" dirty="0" err="1"/>
              <a:t>listener-ek</a:t>
            </a:r>
            <a:r>
              <a:rPr lang="hu-HU" dirty="0"/>
              <a:t>)</a:t>
            </a:r>
          </a:p>
          <a:p>
            <a:r>
              <a:rPr lang="hu-HU" dirty="0"/>
              <a:t>Nem támogatott BPMN 2.0 </a:t>
            </a:r>
          </a:p>
          <a:p>
            <a:r>
              <a:rPr lang="hu-HU" dirty="0"/>
              <a:t>Főleg </a:t>
            </a:r>
            <a:r>
              <a:rPr lang="hu-HU" dirty="0" err="1"/>
              <a:t>task</a:t>
            </a:r>
            <a:r>
              <a:rPr lang="hu-HU" dirty="0"/>
              <a:t> alapú interfész</a:t>
            </a:r>
          </a:p>
          <a:p>
            <a:r>
              <a:rPr lang="hu-HU" dirty="0"/>
              <a:t>Munkásabb </a:t>
            </a:r>
            <a:r>
              <a:rPr lang="hu-HU" dirty="0" err="1"/>
              <a:t>history</a:t>
            </a:r>
            <a:r>
              <a:rPr lang="hu-HU" dirty="0"/>
              <a:t> </a:t>
            </a:r>
            <a:r>
              <a:rPr lang="hu-HU" dirty="0" smtClean="0"/>
              <a:t>kezelés</a:t>
            </a:r>
          </a:p>
          <a:p>
            <a:r>
              <a:rPr lang="hu-HU" dirty="0" smtClean="0"/>
              <a:t>Fogalomkeveredés, változó API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Activiti</a:t>
            </a:r>
            <a:r>
              <a:rPr lang="hu-HU" dirty="0" smtClean="0"/>
              <a:t> hátrányok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73524879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Teljesen más gondolkodásmód</a:t>
            </a:r>
          </a:p>
          <a:p>
            <a:r>
              <a:rPr lang="hu-HU" dirty="0" smtClean="0"/>
              <a:t>Jól jön felmérésnél is</a:t>
            </a:r>
          </a:p>
          <a:p>
            <a:r>
              <a:rPr lang="hu-HU" dirty="0" smtClean="0"/>
              <a:t>Limitált</a:t>
            </a:r>
          </a:p>
          <a:p>
            <a:r>
              <a:rPr lang="hu-HU" dirty="0" smtClean="0"/>
              <a:t>Nem érdemes „mögé nyúlni”</a:t>
            </a:r>
          </a:p>
          <a:p>
            <a:r>
              <a:rPr lang="hu-HU" dirty="0" smtClean="0"/>
              <a:t>Kötöttség az ügyfél oldalán is</a:t>
            </a:r>
          </a:p>
          <a:p>
            <a:r>
              <a:rPr lang="hu-HU" dirty="0" smtClean="0"/>
              <a:t>Nincsenek elvarratlan szálak</a:t>
            </a:r>
          </a:p>
          <a:p>
            <a:r>
              <a:rPr lang="hu-HU" dirty="0" smtClean="0"/>
              <a:t>Mindig </a:t>
            </a:r>
            <a:r>
              <a:rPr lang="hu-HU" dirty="0" err="1" smtClean="0"/>
              <a:t>up-to-date</a:t>
            </a:r>
            <a:r>
              <a:rPr lang="hu-HU" dirty="0" smtClean="0"/>
              <a:t> </a:t>
            </a:r>
            <a:r>
              <a:rPr lang="hu-HU" dirty="0" smtClean="0"/>
              <a:t>modell, dokumentáció</a:t>
            </a:r>
          </a:p>
          <a:p>
            <a:r>
              <a:rPr lang="hu-HU" dirty="0" smtClean="0"/>
              <a:t>Látványos</a:t>
            </a:r>
          </a:p>
          <a:p>
            <a:r>
              <a:rPr lang="hu-HU" dirty="0" smtClean="0"/>
              <a:t>Képernyő generálás?</a:t>
            </a:r>
          </a:p>
          <a:p>
            <a:r>
              <a:rPr lang="hu-HU" dirty="0" err="1" smtClean="0"/>
              <a:t>Wrapper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Workflow</a:t>
            </a:r>
            <a:r>
              <a:rPr lang="hu-HU" dirty="0" smtClean="0"/>
              <a:t> tapasztalatok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1845189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projekt</a:t>
            </a:r>
          </a:p>
          <a:p>
            <a:r>
              <a:rPr lang="hu-HU" dirty="0" smtClean="0"/>
              <a:t>Mindkettőben folyamatirányítás</a:t>
            </a:r>
          </a:p>
          <a:p>
            <a:r>
              <a:rPr lang="hu-HU" dirty="0" smtClean="0"/>
              <a:t>Eltérő követelmények</a:t>
            </a:r>
          </a:p>
          <a:p>
            <a:r>
              <a:rPr lang="hu-HU" dirty="0" smtClean="0"/>
              <a:t>Eltérő megoldások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Áttekintés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Dokumentum gyártási folyamat</a:t>
            </a:r>
          </a:p>
          <a:p>
            <a:r>
              <a:rPr lang="hu-HU" dirty="0" smtClean="0"/>
              <a:t>Üzemeltetés közeli</a:t>
            </a:r>
          </a:p>
          <a:p>
            <a:r>
              <a:rPr lang="hu-HU" dirty="0" smtClean="0"/>
              <a:t>Létező Windows batch </a:t>
            </a:r>
            <a:r>
              <a:rPr lang="hu-HU" dirty="0" err="1" smtClean="0"/>
              <a:t>script-ek</a:t>
            </a:r>
            <a:r>
              <a:rPr lang="hu-HU" dirty="0" smtClean="0"/>
              <a:t>, C, Java alkalmazások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Időmérés</a:t>
            </a:r>
          </a:p>
          <a:p>
            <a:pPr lvl="1"/>
            <a:r>
              <a:rPr lang="hu-HU" dirty="0" smtClean="0"/>
              <a:t>Naplózás</a:t>
            </a:r>
          </a:p>
          <a:p>
            <a:pPr lvl="1"/>
            <a:r>
              <a:rPr lang="hu-HU" dirty="0" smtClean="0"/>
              <a:t>Monitorozás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1. - Célok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Ant</a:t>
            </a:r>
            <a:endParaRPr lang="hu-HU" dirty="0" smtClean="0"/>
          </a:p>
          <a:p>
            <a:r>
              <a:rPr lang="hu-HU" dirty="0" err="1" smtClean="0"/>
              <a:t>Platformfüggetlen</a:t>
            </a:r>
            <a:endParaRPr lang="hu-HU" dirty="0" smtClean="0"/>
          </a:p>
          <a:p>
            <a:r>
              <a:rPr lang="hu-HU" dirty="0" smtClean="0"/>
              <a:t>XML formátum</a:t>
            </a:r>
          </a:p>
          <a:p>
            <a:r>
              <a:rPr lang="hu-HU" dirty="0" smtClean="0"/>
              <a:t>Project, </a:t>
            </a:r>
            <a:r>
              <a:rPr lang="hu-HU" dirty="0" err="1" smtClean="0"/>
              <a:t>target</a:t>
            </a:r>
            <a:r>
              <a:rPr lang="hu-HU" dirty="0" smtClean="0"/>
              <a:t>, </a:t>
            </a:r>
            <a:r>
              <a:rPr lang="hu-HU" dirty="0" err="1" smtClean="0"/>
              <a:t>task</a:t>
            </a:r>
            <a:endParaRPr lang="hu-HU" dirty="0" smtClean="0"/>
          </a:p>
          <a:p>
            <a:r>
              <a:rPr lang="hu-HU" dirty="0" smtClean="0"/>
              <a:t>Deklaratív, nem imperatív, futási sorrend függőségek alapján</a:t>
            </a:r>
          </a:p>
          <a:p>
            <a:r>
              <a:rPr lang="hu-HU" dirty="0" smtClean="0"/>
              <a:t>Külön futtatható </a:t>
            </a:r>
            <a:r>
              <a:rPr lang="hu-HU" dirty="0" err="1" smtClean="0"/>
              <a:t>target-ek</a:t>
            </a:r>
            <a:endParaRPr lang="hu-HU" dirty="0" smtClean="0"/>
          </a:p>
          <a:p>
            <a:r>
              <a:rPr lang="hu-HU" dirty="0" smtClean="0"/>
              <a:t>Eseménykezelők</a:t>
            </a:r>
          </a:p>
          <a:p>
            <a:pPr lvl="1"/>
            <a:r>
              <a:rPr lang="hu-HU" dirty="0" smtClean="0"/>
              <a:t>Egységes időmérés, naplózás, monitoring, egymásra futás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</a:t>
            </a:r>
            <a:r>
              <a:rPr lang="hu-HU" dirty="0" smtClean="0"/>
              <a:t>1. </a:t>
            </a:r>
            <a:r>
              <a:rPr lang="hu-HU" dirty="0" smtClean="0"/>
              <a:t>- Megoldás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 smtClean="0"/>
              <a:t>Feladat (</a:t>
            </a:r>
            <a:r>
              <a:rPr lang="hu-HU" dirty="0" err="1" smtClean="0"/>
              <a:t>job</a:t>
            </a:r>
            <a:r>
              <a:rPr lang="hu-HU" dirty="0" smtClean="0"/>
              <a:t>): egy konkrét gyártási folyamat a hozzá tartozó munkafolyamattal és beállításokkal. Technikailag egy </a:t>
            </a:r>
            <a:r>
              <a:rPr lang="hu-HU" dirty="0" err="1" smtClean="0"/>
              <a:t>build.xml</a:t>
            </a:r>
            <a:r>
              <a:rPr lang="hu-HU" dirty="0" smtClean="0"/>
              <a:t> és hozzá tartozó </a:t>
            </a:r>
            <a:r>
              <a:rPr lang="hu-HU" dirty="0" err="1" smtClean="0"/>
              <a:t>build.properties</a:t>
            </a:r>
            <a:r>
              <a:rPr lang="hu-HU" dirty="0" smtClean="0"/>
              <a:t>. Tulajdonságai ezen kívül a tetszőlegesen megadott név és leírás, valamint a legutolsó futás ideje, státusza, és a legutolsó sikeres futás ideje és hossza.</a:t>
            </a:r>
          </a:p>
          <a:p>
            <a:pPr lvl="0"/>
            <a:r>
              <a:rPr lang="hu-HU" dirty="0" smtClean="0"/>
              <a:t>Futás (</a:t>
            </a:r>
            <a:r>
              <a:rPr lang="hu-HU" dirty="0" err="1" smtClean="0"/>
              <a:t>run</a:t>
            </a:r>
            <a:r>
              <a:rPr lang="hu-HU" dirty="0" smtClean="0"/>
              <a:t>): egy feladat konkrét lefutása, státusszal (sikeres/sikertelen), kezdési időponttal, futási hosszal, keletkezett napló állománnyal</a:t>
            </a:r>
          </a:p>
          <a:p>
            <a:pPr lvl="0"/>
            <a:r>
              <a:rPr lang="hu-HU" dirty="0" smtClean="0"/>
              <a:t>Lépés (</a:t>
            </a:r>
            <a:r>
              <a:rPr lang="hu-HU" dirty="0" err="1" smtClean="0"/>
              <a:t>target</a:t>
            </a:r>
            <a:r>
              <a:rPr lang="hu-HU" dirty="0" smtClean="0"/>
              <a:t>): a feladaton belüli csoportosítás, egyes lépések. Technikailag egy </a:t>
            </a:r>
            <a:r>
              <a:rPr lang="hu-HU" dirty="0" err="1" smtClean="0"/>
              <a:t>Ant</a:t>
            </a:r>
            <a:r>
              <a:rPr lang="hu-HU" dirty="0" smtClean="0"/>
              <a:t> </a:t>
            </a:r>
            <a:r>
              <a:rPr lang="hu-HU" dirty="0" err="1" smtClean="0"/>
              <a:t>target-nek</a:t>
            </a:r>
            <a:r>
              <a:rPr lang="hu-HU" dirty="0" smtClean="0"/>
              <a:t> felel meg. Ennek tulajdonságai: név (</a:t>
            </a:r>
            <a:r>
              <a:rPr lang="hu-HU" dirty="0" err="1" smtClean="0"/>
              <a:t>target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 attribútum), leírás (</a:t>
            </a:r>
            <a:r>
              <a:rPr lang="hu-HU" dirty="0" err="1" smtClean="0"/>
              <a:t>target</a:t>
            </a:r>
            <a:r>
              <a:rPr lang="hu-HU" dirty="0" smtClean="0"/>
              <a:t> </a:t>
            </a:r>
            <a:r>
              <a:rPr lang="hu-HU" dirty="0" err="1" smtClean="0"/>
              <a:t>description</a:t>
            </a:r>
            <a:r>
              <a:rPr lang="hu-HU" dirty="0" smtClean="0"/>
              <a:t> attribútum), kezdési időpontja, futási hossza.</a:t>
            </a:r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</a:t>
            </a:r>
            <a:r>
              <a:rPr lang="hu-HU" dirty="0" smtClean="0"/>
              <a:t>1. </a:t>
            </a:r>
            <a:r>
              <a:rPr lang="hu-HU" dirty="0" smtClean="0"/>
              <a:t>- Fogalmak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Listener</a:t>
            </a:r>
            <a:endParaRPr lang="hu-HU" dirty="0" smtClean="0"/>
          </a:p>
          <a:p>
            <a:r>
              <a:rPr lang="hu-HU" dirty="0" smtClean="0"/>
              <a:t>Log4J</a:t>
            </a:r>
          </a:p>
          <a:p>
            <a:pPr lvl="0"/>
            <a:r>
              <a:rPr lang="hu-HU" dirty="0" smtClean="0"/>
              <a:t>Külön napló állományba lehessen gyűjteni a futási időket</a:t>
            </a:r>
          </a:p>
          <a:p>
            <a:pPr lvl="0"/>
            <a:r>
              <a:rPr lang="hu-HU" dirty="0" smtClean="0"/>
              <a:t>A különböző </a:t>
            </a:r>
            <a:r>
              <a:rPr lang="hu-HU" dirty="0" err="1" smtClean="0"/>
              <a:t>target-ek</a:t>
            </a:r>
            <a:r>
              <a:rPr lang="hu-HU" dirty="0" smtClean="0"/>
              <a:t> külön napló állományba naplózzanak</a:t>
            </a:r>
          </a:p>
          <a:p>
            <a:pPr lvl="0"/>
            <a:r>
              <a:rPr lang="hu-HU" dirty="0" smtClean="0"/>
              <a:t>A napló állományok nevében benne legyen a futtatás pontos időpontja</a:t>
            </a:r>
          </a:p>
          <a:p>
            <a:r>
              <a:rPr lang="hu-HU" smtClean="0"/>
              <a:t>A napló állományokat akár naponta külön könyvtárba tegye a naplózó rendszer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Ant</a:t>
            </a:r>
            <a:r>
              <a:rPr lang="hu-HU" dirty="0" smtClean="0"/>
              <a:t> naplózás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Cron-nal</a:t>
            </a:r>
            <a:r>
              <a:rPr lang="hu-HU" dirty="0" smtClean="0"/>
              <a:t> ütemezhető, lehetne </a:t>
            </a:r>
            <a:r>
              <a:rPr lang="hu-HU" dirty="0" err="1" smtClean="0"/>
              <a:t>Java-ból</a:t>
            </a:r>
            <a:r>
              <a:rPr lang="hu-HU" dirty="0" smtClean="0"/>
              <a:t> is</a:t>
            </a:r>
          </a:p>
          <a:p>
            <a:r>
              <a:rPr lang="hu-HU" dirty="0" err="1" smtClean="0"/>
              <a:t>Property</a:t>
            </a:r>
            <a:endParaRPr lang="hu-HU" dirty="0" smtClean="0"/>
          </a:p>
          <a:p>
            <a:r>
              <a:rPr lang="hu-HU" dirty="0" smtClean="0"/>
              <a:t>Futtatandó lépés kiválasztása</a:t>
            </a:r>
          </a:p>
          <a:p>
            <a:r>
              <a:rPr lang="hu-HU" dirty="0" smtClean="0"/>
              <a:t>Ütemezett folyamatok egymásra futása</a:t>
            </a:r>
          </a:p>
          <a:p>
            <a:r>
              <a:rPr lang="hu-HU" dirty="0" smtClean="0"/>
              <a:t>Több </a:t>
            </a:r>
            <a:r>
              <a:rPr lang="hu-HU" dirty="0" err="1" smtClean="0"/>
              <a:t>build.xml</a:t>
            </a:r>
            <a:r>
              <a:rPr lang="hu-HU" dirty="0" smtClean="0"/>
              <a:t> állomány</a:t>
            </a:r>
          </a:p>
          <a:p>
            <a:r>
              <a:rPr lang="hu-HU" dirty="0" smtClean="0"/>
              <a:t>Dokumentációs </a:t>
            </a:r>
            <a:r>
              <a:rPr lang="hu-HU" dirty="0" err="1" smtClean="0"/>
              <a:t>task</a:t>
            </a:r>
            <a:r>
              <a:rPr lang="hu-HU" dirty="0" smtClean="0"/>
              <a:t>: az implementáció folyamán a dokumentálás megkönnyítésére </a:t>
            </a:r>
            <a:r>
              <a:rPr lang="hu-HU" dirty="0" err="1" smtClean="0"/>
              <a:t>build</a:t>
            </a:r>
            <a:r>
              <a:rPr lang="hu-HU" dirty="0" smtClean="0"/>
              <a:t> folyamatot vezérlő konfigurációs állományban elhelyeztünk dokumentációs megjegyzéseket, melyből később PDF, HTML, stb. formátumú dokumentáció gyártható XSL-FO technológia segítségével</a:t>
            </a:r>
          </a:p>
          <a:p>
            <a:r>
              <a:rPr lang="hu-HU" dirty="0" smtClean="0"/>
              <a:t>Saját </a:t>
            </a:r>
            <a:r>
              <a:rPr lang="hu-HU" dirty="0" err="1" smtClean="0"/>
              <a:t>Ant</a:t>
            </a:r>
            <a:r>
              <a:rPr lang="hu-HU" dirty="0" smtClean="0"/>
              <a:t> </a:t>
            </a:r>
            <a:r>
              <a:rPr lang="hu-HU" dirty="0" err="1" smtClean="0"/>
              <a:t>task</a:t>
            </a:r>
            <a:r>
              <a:rPr lang="hu-HU" dirty="0" smtClean="0"/>
              <a:t> (TCP kommunikáció)</a:t>
            </a:r>
          </a:p>
          <a:p>
            <a:r>
              <a:rPr lang="hu-HU" dirty="0" smtClean="0"/>
              <a:t>Verziókezelés: </a:t>
            </a:r>
            <a:r>
              <a:rPr lang="hu-HU" dirty="0" err="1" smtClean="0"/>
              <a:t>Subversion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</a:t>
            </a:r>
            <a:r>
              <a:rPr lang="hu-HU" dirty="0" smtClean="0"/>
              <a:t>1. </a:t>
            </a:r>
            <a:r>
              <a:rPr lang="hu-HU" dirty="0" smtClean="0"/>
              <a:t>- Specialitások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Üzemeltetés közeli</a:t>
            </a:r>
          </a:p>
          <a:p>
            <a:r>
              <a:rPr lang="hu-HU" dirty="0" smtClean="0"/>
              <a:t>Iteratív szemlélet hiánya: </a:t>
            </a:r>
            <a:r>
              <a:rPr lang="hu-HU" dirty="0" err="1" smtClean="0"/>
              <a:t>Contrib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</a:t>
            </a:r>
            <a:r>
              <a:rPr lang="hu-HU" dirty="0" smtClean="0"/>
              <a:t>1. </a:t>
            </a:r>
            <a:r>
              <a:rPr lang="hu-HU" dirty="0" smtClean="0"/>
              <a:t>- Jellemzők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Alkalmazás modul</a:t>
            </a:r>
          </a:p>
          <a:p>
            <a:r>
              <a:rPr lang="hu-HU" dirty="0" smtClean="0"/>
              <a:t>Meglévő képernyőkhöz megjelenítésben illeszkedni</a:t>
            </a:r>
          </a:p>
          <a:p>
            <a:r>
              <a:rPr lang="hu-HU" dirty="0" smtClean="0"/>
              <a:t>Bonyolult munkafolyamat</a:t>
            </a:r>
          </a:p>
          <a:p>
            <a:r>
              <a:rPr lang="hu-HU" dirty="0" smtClean="0"/>
              <a:t>Különböző szereplők</a:t>
            </a:r>
          </a:p>
          <a:p>
            <a:r>
              <a:rPr lang="hu-HU" dirty="0" smtClean="0"/>
              <a:t>E-mail értesítések, </a:t>
            </a:r>
            <a:r>
              <a:rPr lang="hu-HU" dirty="0" err="1" smtClean="0"/>
              <a:t>timeout-ok</a:t>
            </a:r>
            <a:endParaRPr lang="hu-HU" dirty="0" smtClean="0"/>
          </a:p>
          <a:p>
            <a:r>
              <a:rPr lang="hu-HU" dirty="0" smtClean="0"/>
              <a:t>Vezetői áttekintés</a:t>
            </a:r>
          </a:p>
          <a:p>
            <a:r>
              <a:rPr lang="hu-HU" dirty="0" smtClean="0"/>
              <a:t>Lehetőleg </a:t>
            </a:r>
            <a:r>
              <a:rPr lang="hu-HU" dirty="0" err="1" smtClean="0"/>
              <a:t>Spring-hez</a:t>
            </a:r>
            <a:r>
              <a:rPr lang="hu-HU" dirty="0" smtClean="0"/>
              <a:t> integrált</a:t>
            </a:r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2. - Célok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5188341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PS_Prezi_sablon">
  <a:themeElements>
    <a:clrScheme name="IP system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1C5DA2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IPS_Prezi_sablon</Template>
  <TotalTime>346</TotalTime>
  <Words>581</Words>
  <Application>Microsoft Office PowerPoint</Application>
  <PresentationFormat>Diavetítés a képernyőre (4:3 oldalarány)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IPS_Prezi_sablon</vt:lpstr>
      <vt:lpstr>Workflow esettanulmányok</vt:lpstr>
      <vt:lpstr>Áttekintés</vt:lpstr>
      <vt:lpstr>Projekt 1. - Célok</vt:lpstr>
      <vt:lpstr>Projekt 1. - Megoldás</vt:lpstr>
      <vt:lpstr>Projekt 1. - Fogalmak</vt:lpstr>
      <vt:lpstr>Ant naplózás</vt:lpstr>
      <vt:lpstr>Projekt 1. - Specialitások</vt:lpstr>
      <vt:lpstr>Projekt 1. - Jellemzők</vt:lpstr>
      <vt:lpstr>Projekt 2. - Célok</vt:lpstr>
      <vt:lpstr>Projekt 2. - Megoldás</vt:lpstr>
      <vt:lpstr>BPMN 2.0</vt:lpstr>
      <vt:lpstr>BPMN 2.0 elemek</vt:lpstr>
      <vt:lpstr>Sub-Process</vt:lpstr>
      <vt:lpstr>Activiti tapasztalatok</vt:lpstr>
      <vt:lpstr>Activiti hátrányok</vt:lpstr>
      <vt:lpstr>Workflow tapasztalatok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</dc:title>
  <dc:creator>Viczián István</dc:creator>
  <cp:lastModifiedBy>Viczián István</cp:lastModifiedBy>
  <cp:revision>21</cp:revision>
  <dcterms:created xsi:type="dcterms:W3CDTF">2012-09-18T21:28:13Z</dcterms:created>
  <dcterms:modified xsi:type="dcterms:W3CDTF">2014-03-28T22:37:07Z</dcterms:modified>
</cp:coreProperties>
</file>