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0" r:id="rId3"/>
    <p:sldId id="292" r:id="rId5"/>
    <p:sldId id="325" r:id="rId6"/>
    <p:sldId id="308" r:id="rId7"/>
    <p:sldId id="349" r:id="rId8"/>
    <p:sldId id="350" r:id="rId9"/>
    <p:sldId id="352" r:id="rId10"/>
    <p:sldId id="351" r:id="rId11"/>
    <p:sldId id="367" r:id="rId12"/>
    <p:sldId id="368" r:id="rId13"/>
    <p:sldId id="370" r:id="rId14"/>
    <p:sldId id="371" r:id="rId15"/>
    <p:sldId id="29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519"/>
    <a:srgbClr val="E73A1C"/>
    <a:srgbClr val="232A34"/>
    <a:srgbClr val="F60A73"/>
    <a:srgbClr val="053D20"/>
    <a:srgbClr val="003300"/>
    <a:srgbClr val="00B050"/>
    <a:srgbClr val="00DE64"/>
    <a:srgbClr val="007A37"/>
    <a:srgbClr val="2FF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0" autoAdjust="0"/>
    <p:restoredTop sz="94660"/>
  </p:normalViewPr>
  <p:slideViewPr>
    <p:cSldViewPr snapToGrid="0">
      <p:cViewPr>
        <p:scale>
          <a:sx n="70" d="100"/>
          <a:sy n="70" d="100"/>
        </p:scale>
        <p:origin x="-3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02499" y="1373607"/>
            <a:ext cx="2579370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sym typeface="+mn-ea"/>
              </a:rPr>
              <a:t>大数据可视化</a:t>
            </a:r>
            <a:endParaRPr lang="zh-CN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sym typeface="+mn-ea"/>
            </a:endParaRPr>
          </a:p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sym typeface="+mn-ea"/>
              </a:rPr>
              <a:t>Vue3.0+Echarts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937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项目特点</a:t>
            </a:r>
            <a:endParaRPr lang="zh-CN" altLang="en-US" sz="2800" dirty="0" smtClean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646430" y="1645285"/>
            <a:ext cx="1102360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sz="2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ea"/>
                <a:sym typeface="+mn-ea"/>
              </a:rPr>
              <a:t>1.丰富的可视化类型</a:t>
            </a:r>
            <a:endParaRPr lang="en-US" sz="20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n-ea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sz="2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ea"/>
                <a:sym typeface="+mn-ea"/>
              </a:rPr>
              <a:t>2.动态数据</a:t>
            </a:r>
            <a:endParaRPr lang="en-US" sz="20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n-ea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sz="2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ea"/>
                <a:sym typeface="+mn-ea"/>
              </a:rPr>
              <a:t>3.千万数据的前端展现</a:t>
            </a:r>
            <a:endParaRPr lang="en-US" sz="20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n-ea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sz="2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ea"/>
                <a:sym typeface="+mn-ea"/>
              </a:rPr>
              <a:t>4.绚丽的特效</a:t>
            </a:r>
            <a:endParaRPr lang="en-US" sz="20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n-ea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sz="2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ea"/>
                <a:sym typeface="+mn-ea"/>
              </a:rPr>
              <a:t>5.</a:t>
            </a:r>
            <a:r>
              <a:rPr lang="zh-CN" altLang="en-US" sz="2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ea"/>
                <a:sym typeface="+mn-ea"/>
              </a:rPr>
              <a:t>最新最前沿技术体现</a:t>
            </a:r>
            <a:endParaRPr lang="zh-CN" altLang="en-US" sz="20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7125" y="2487295"/>
            <a:ext cx="99377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sz="36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4.</a:t>
            </a:r>
            <a:r>
              <a:rPr lang="zh-CN" altLang="en-US" sz="36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项目收获</a:t>
            </a:r>
            <a:endParaRPr lang="zh-CN" altLang="en-US" sz="36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937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项目收获</a:t>
            </a:r>
            <a:endParaRPr lang="zh-CN" altLang="en-US" sz="2800" dirty="0" smtClean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646430" y="1645285"/>
            <a:ext cx="110236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sz="2000">
                <a:solidFill>
                  <a:schemeClr val="bg1"/>
                </a:solidFill>
                <a:latin typeface="+mn-ea"/>
                <a:sym typeface="+mn-ea"/>
              </a:rPr>
              <a:t>本课程对Echarts中的各项核心图标技术，以及周边技术都进行了详细的讲解，</a:t>
            </a:r>
            <a:endParaRPr sz="2000">
              <a:solidFill>
                <a:schemeClr val="bg1"/>
              </a:solidFill>
              <a:latin typeface="+mn-ea"/>
              <a:sym typeface="+mn-ea"/>
            </a:endParaRPr>
          </a:p>
          <a:p>
            <a:pPr>
              <a:lnSpc>
                <a:spcPct val="200000"/>
              </a:lnSpc>
            </a:pPr>
            <a:r>
              <a:rPr sz="2000">
                <a:solidFill>
                  <a:schemeClr val="bg1"/>
                </a:solidFill>
                <a:latin typeface="+mn-ea"/>
                <a:sym typeface="+mn-ea"/>
              </a:rPr>
              <a:t>一套课程让你精通Echarts技术栈，让大数据可视化开发丝般顺滑！</a:t>
            </a:r>
            <a:endParaRPr sz="200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" y="-2"/>
            <a:ext cx="12191998" cy="6858000"/>
          </a:xfrm>
          <a:prstGeom prst="rect">
            <a:avLst/>
          </a:prstGeom>
          <a:noFill/>
        </p:spPr>
      </p:pic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2" name="文本框 11"/>
          <p:cNvSpPr txBox="1"/>
          <p:nvPr/>
        </p:nvSpPr>
        <p:spPr>
          <a:xfrm>
            <a:off x="5447665" y="1906270"/>
            <a:ext cx="642366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bg1"/>
                </a:solidFill>
                <a:latin typeface="+mn-ea"/>
              </a:rPr>
              <a:t>1、项目目的</a:t>
            </a:r>
            <a:endParaRPr lang="zh-CN" altLang="en-US" sz="240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400">
                <a:solidFill>
                  <a:schemeClr val="bg1"/>
                </a:solidFill>
                <a:latin typeface="+mn-ea"/>
              </a:rPr>
              <a:t>2</a:t>
            </a:r>
            <a:r>
              <a:rPr lang="zh-CN" altLang="en-US" sz="2400">
                <a:solidFill>
                  <a:schemeClr val="bg1"/>
                </a:solidFill>
                <a:latin typeface="+mn-ea"/>
              </a:rPr>
              <a:t>、项目演示</a:t>
            </a:r>
            <a:endParaRPr lang="zh-CN" altLang="en-US" sz="240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400">
                <a:solidFill>
                  <a:schemeClr val="bg1"/>
                </a:solidFill>
                <a:latin typeface="+mn-ea"/>
              </a:rPr>
              <a:t>3</a:t>
            </a:r>
            <a:r>
              <a:rPr lang="zh-CN" altLang="en-US" sz="2400">
                <a:solidFill>
                  <a:schemeClr val="bg1"/>
                </a:solidFill>
                <a:latin typeface="+mn-ea"/>
              </a:rPr>
              <a:t>、项目特点</a:t>
            </a:r>
            <a:endParaRPr lang="zh-CN" altLang="en-US" sz="240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400">
                <a:solidFill>
                  <a:schemeClr val="bg1"/>
                </a:solidFill>
                <a:latin typeface="+mn-ea"/>
              </a:rPr>
              <a:t>4</a:t>
            </a:r>
            <a:r>
              <a:rPr lang="zh-CN" altLang="en-US" sz="2400">
                <a:solidFill>
                  <a:schemeClr val="bg1"/>
                </a:solidFill>
                <a:latin typeface="+mn-ea"/>
                <a:sym typeface="+mn-ea"/>
              </a:rPr>
              <a:t>、项目收获</a:t>
            </a:r>
            <a:endParaRPr lang="en-US" altLang="zh-CN" sz="240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7125" y="2487295"/>
            <a:ext cx="99377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sz="36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1.</a:t>
            </a:r>
            <a:r>
              <a:rPr lang="zh-CN" altLang="en-US" sz="36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项目目的</a:t>
            </a:r>
            <a:endParaRPr lang="zh-CN" altLang="en-US" sz="36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937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项目目的</a:t>
            </a:r>
            <a:endParaRPr lang="zh-CN" altLang="en-US" sz="2800" dirty="0" smtClean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646430" y="1572895"/>
            <a:ext cx="1102360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sz="2000">
                <a:solidFill>
                  <a:schemeClr val="bg1"/>
                </a:solidFill>
                <a:latin typeface="+mn-ea"/>
                <a:sym typeface="+mn-ea"/>
              </a:rPr>
              <a:t>有句话说的好“一图胜千言”，在我们开发的领域就是说，在对于复杂难懂且体量庞大的数据展示上面而言，图表的信息量要大得多，这也是我们为什么要谈数据可视化。</a:t>
            </a:r>
            <a:endParaRPr sz="2000">
              <a:solidFill>
                <a:schemeClr val="bg1"/>
              </a:solidFill>
              <a:latin typeface="+mn-ea"/>
              <a:sym typeface="+mn-ea"/>
            </a:endParaRPr>
          </a:p>
          <a:p>
            <a:pPr>
              <a:lnSpc>
                <a:spcPct val="200000"/>
              </a:lnSpc>
            </a:pPr>
            <a:r>
              <a:rPr sz="2000">
                <a:solidFill>
                  <a:schemeClr val="bg1"/>
                </a:solidFill>
                <a:latin typeface="+mn-ea"/>
                <a:sym typeface="+mn-ea"/>
              </a:rPr>
              <a:t>数据可视化这一概念自1987年正式提出，经过30余年的发展，逐渐形成3个分支：科学计算可视化(scientific visualization)、信息可视化(information visualization)和可视分析(visual analytics)。近些年来，这3个子领域出现了逐渐融合的趋势。我们统称为“数据可视化”。</a:t>
            </a:r>
            <a:endParaRPr sz="200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937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数据可视化作用</a:t>
            </a:r>
            <a:endParaRPr lang="zh-CN" altLang="en-US" sz="2800" dirty="0" smtClean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584200" y="1722120"/>
            <a:ext cx="1102360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sz="2000">
                <a:solidFill>
                  <a:schemeClr val="bg1"/>
                </a:solidFill>
                <a:latin typeface="+mn-ea"/>
                <a:sym typeface="+mn-ea"/>
              </a:rPr>
              <a:t>数据可视化的意义是帮助人更好的分析数据，信息的质量很大程度上依赖于其表达方式。对数字罗列所组成的数据中所包含的意义进行分析，使分析结果可视化。其实数据可视化的本质就是视觉对话。数据可视化将技术与艺术完美结合，借助图形化的手段，清晰有效地传达与沟通信息。一方面，数据赋予可视化以价值；另一方面，可视化增加数据的灵性，两者相辅相成，帮助企业从信息中提取知识、从知识中收获价值。精心设计的图形不仅可以提供信息，还可以通过强大的呈现方式增强信息的影响力，吸引人们的注意力并使其保持兴趣，这是表格或电子表格无法做到的。</a:t>
            </a:r>
            <a:endParaRPr sz="200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937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Echarts--商业级数据图表介绍</a:t>
            </a:r>
            <a:endParaRPr lang="zh-CN" altLang="en-US" sz="2800" dirty="0" smtClean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584200" y="1536700"/>
            <a:ext cx="1102360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sz="2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ea"/>
                <a:sym typeface="+mn-ea"/>
              </a:rPr>
              <a:t> Echarts--商业级数据图表</a:t>
            </a:r>
            <a:endParaRPr sz="20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n-ea"/>
              <a:sym typeface="+mn-ea"/>
            </a:endParaRPr>
          </a:p>
          <a:p>
            <a:pPr>
              <a:lnSpc>
                <a:spcPct val="200000"/>
              </a:lnSpc>
            </a:pPr>
            <a:r>
              <a:rPr sz="2000">
                <a:solidFill>
                  <a:schemeClr val="bg1"/>
                </a:solidFill>
                <a:latin typeface="+mn-ea"/>
                <a:sym typeface="+mn-ea"/>
              </a:rPr>
              <a:t>它是一个纯JavaScript的图标库，可以流畅的运行在PC和移动设备上，兼容当前绝大部分浏览器（IE6/7/8/9/10/11，chrome，firefox，Safari等，底层依赖轻量级的Canvas类库ZRender，提供直观，生动，可交互，可高度个性化定制的数据可视化图表。创新的拖拽重计算、数据视图、值域漫游等特性大大增强了用户体验，赋予了用户对数据进行挖掘、整合的能力。</a:t>
            </a:r>
            <a:endParaRPr sz="200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7125" y="2487295"/>
            <a:ext cx="99377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sz="36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2.</a:t>
            </a:r>
            <a:r>
              <a:rPr lang="zh-CN" altLang="en-US" sz="36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项目演示</a:t>
            </a:r>
            <a:endParaRPr lang="zh-CN" altLang="en-US" sz="36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937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项目演示</a:t>
            </a:r>
            <a:endParaRPr lang="zh-CN" altLang="en-US" sz="2800" dirty="0" smtClean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pic>
        <p:nvPicPr>
          <p:cNvPr id="7" name="图片 6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815" y="1569720"/>
            <a:ext cx="8548370" cy="4542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7125" y="2487295"/>
            <a:ext cx="99377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zh-CN" sz="36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3</a:t>
            </a:r>
            <a:r>
              <a:rPr lang="zh-CN" altLang="en-US" sz="36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、项目特点</a:t>
            </a:r>
            <a:endParaRPr lang="zh-CN" altLang="en-US" sz="36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954</Words>
  <Application>WPS 演示</Application>
  <PresentationFormat>自定义</PresentationFormat>
  <Paragraphs>59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楷体</vt:lpstr>
      <vt:lpstr>微软雅黑</vt:lpstr>
      <vt:lpstr>Calibri</vt:lpstr>
      <vt:lpstr>Arial Unicode MS</vt:lpstr>
      <vt:lpstr>Calibri Light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奚皓源</cp:lastModifiedBy>
  <cp:revision>650</cp:revision>
  <dcterms:created xsi:type="dcterms:W3CDTF">2015-08-05T01:47:00Z</dcterms:created>
  <dcterms:modified xsi:type="dcterms:W3CDTF">2022-02-22T09:07:02Z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81F6D355D6EB4A48858CE0C449DE54F6</vt:lpwstr>
  </property>
</Properties>
</file>