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5"/>
  </p:normalViewPr>
  <p:slideViewPr>
    <p:cSldViewPr snapToGrid="0" snapToObjects="1">
      <p:cViewPr varScale="1">
        <p:scale>
          <a:sx n="121" d="100"/>
          <a:sy n="12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Driven Automated Algorithmic Trading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81457"/>
            <a:ext cx="7766936" cy="1096899"/>
          </a:xfrm>
        </p:spPr>
        <p:txBody>
          <a:bodyPr/>
          <a:lstStyle/>
          <a:p>
            <a:r>
              <a:rPr lang="en-US" dirty="0" smtClean="0"/>
              <a:t>By Gabriel Gauci Maistre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2883" y="1650124"/>
            <a:ext cx="69600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accent1"/>
                </a:solidFill>
              </a:rPr>
              <a:t>A Bachelor Thesis Presentation on</a:t>
            </a:r>
            <a:endParaRPr lang="en-US" sz="35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364" y="4183119"/>
            <a:ext cx="94077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/>
                </a:solidFill>
              </a:rPr>
              <a:t>Submitted to the Malta College of Arts, Science, and Technology</a:t>
            </a:r>
            <a:endParaRPr lang="en-US" sz="25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markets are not efficient”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4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Algorithmic Trading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0896" y="2160589"/>
            <a:ext cx="3283105" cy="3880773"/>
          </a:xfrm>
        </p:spPr>
        <p:txBody>
          <a:bodyPr/>
          <a:lstStyle/>
          <a:p>
            <a:r>
              <a:rPr lang="en-US" dirty="0" smtClean="0"/>
              <a:t>Since the algorithm did not manage to beat the market, the hypothesis “the markets are not efficient” was not supported.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313562" cy="365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4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</a:t>
            </a:r>
            <a:r>
              <a:rPr lang="en-US" dirty="0"/>
              <a:t>series analysis </a:t>
            </a:r>
            <a:r>
              <a:rPr lang="en-US" dirty="0" smtClean="0"/>
              <a:t>is </a:t>
            </a:r>
            <a:r>
              <a:rPr lang="en-US" dirty="0"/>
              <a:t>a weak factor in forecasting financial </a:t>
            </a:r>
            <a:r>
              <a:rPr lang="en-US" dirty="0" smtClean="0"/>
              <a:t>stocks </a:t>
            </a:r>
            <a:endParaRPr lang="en-US" dirty="0"/>
          </a:p>
          <a:p>
            <a:r>
              <a:rPr lang="en-US" dirty="0" smtClean="0"/>
              <a:t>Bayesian </a:t>
            </a:r>
            <a:r>
              <a:rPr lang="en-US" dirty="0"/>
              <a:t>statistics </a:t>
            </a:r>
            <a:r>
              <a:rPr lang="en-US" dirty="0" smtClean="0"/>
              <a:t>is </a:t>
            </a:r>
            <a:r>
              <a:rPr lang="en-US" dirty="0"/>
              <a:t>a strong contender as a fore- casting </a:t>
            </a:r>
            <a:r>
              <a:rPr lang="en-US" dirty="0" smtClean="0"/>
              <a:t>method</a:t>
            </a:r>
            <a:endParaRPr lang="en-US" dirty="0"/>
          </a:p>
          <a:p>
            <a:r>
              <a:rPr lang="en-US" dirty="0" smtClean="0"/>
              <a:t>Machine </a:t>
            </a:r>
            <a:r>
              <a:rPr lang="en-US" dirty="0"/>
              <a:t>learning was found to be the best method of forecasting using both classification and regression </a:t>
            </a:r>
            <a:r>
              <a:rPr lang="en-US" dirty="0" smtClean="0"/>
              <a:t>methods</a:t>
            </a:r>
            <a:endParaRPr lang="en-US" dirty="0"/>
          </a:p>
          <a:p>
            <a:r>
              <a:rPr lang="en-US" dirty="0" smtClean="0"/>
              <a:t>Regression </a:t>
            </a:r>
            <a:r>
              <a:rPr lang="en-US" dirty="0"/>
              <a:t>methods of machine learning to fair better than classification methods when </a:t>
            </a:r>
            <a:r>
              <a:rPr lang="en-US" dirty="0" smtClean="0"/>
              <a:t>implemented </a:t>
            </a:r>
            <a:r>
              <a:rPr lang="en-US" dirty="0"/>
              <a:t>and </a:t>
            </a:r>
            <a:r>
              <a:rPr lang="en-US" dirty="0" err="1" smtClean="0"/>
              <a:t>backtested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1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methods were successful in </a:t>
            </a:r>
            <a:r>
              <a:rPr lang="en-US" dirty="0"/>
              <a:t>forecasting future </a:t>
            </a:r>
            <a:r>
              <a:rPr lang="en-US" dirty="0" smtClean="0"/>
              <a:t>prices</a:t>
            </a:r>
            <a:endParaRPr lang="en-US" dirty="0"/>
          </a:p>
          <a:p>
            <a:r>
              <a:rPr lang="en-US" dirty="0" smtClean="0"/>
              <a:t>Regression faired better over classification</a:t>
            </a:r>
          </a:p>
          <a:p>
            <a:r>
              <a:rPr lang="en-US" dirty="0" smtClean="0"/>
              <a:t>Algorithm failed in forecasting price falls</a:t>
            </a:r>
          </a:p>
          <a:p>
            <a:r>
              <a:rPr lang="en-US" smtClean="0"/>
              <a:t>Stop losses were successful in ensuring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 analysis could be incorporated into the study</a:t>
            </a:r>
          </a:p>
          <a:p>
            <a:r>
              <a:rPr lang="en-US" dirty="0" smtClean="0"/>
              <a:t>Deep learning methods could be explored</a:t>
            </a:r>
          </a:p>
          <a:p>
            <a:r>
              <a:rPr lang="en-US" dirty="0" smtClean="0"/>
              <a:t>Higher frequency data could be tested</a:t>
            </a:r>
          </a:p>
          <a:p>
            <a:r>
              <a:rPr lang="en-US" dirty="0" smtClean="0"/>
              <a:t>Sentiment analysis could make a significant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6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6452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8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market has become highly efficient</a:t>
            </a:r>
          </a:p>
          <a:p>
            <a:r>
              <a:rPr lang="en-US" dirty="0" smtClean="0"/>
              <a:t>Investors are forced to look for other alternatives</a:t>
            </a:r>
          </a:p>
          <a:p>
            <a:r>
              <a:rPr lang="en-US" dirty="0" smtClean="0"/>
              <a:t>High profile firms are investing in data scientists </a:t>
            </a:r>
          </a:p>
          <a:p>
            <a:r>
              <a:rPr lang="en-US" dirty="0" smtClean="0"/>
              <a:t>In theory it is impossible to beat the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of the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Disproving Random Walk Hypothesis (RWH) and Efficient Market Hypothesis (EMH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three forecasting techniques</a:t>
            </a:r>
          </a:p>
          <a:p>
            <a:pPr lvl="1"/>
            <a:r>
              <a:rPr lang="en-US" dirty="0"/>
              <a:t>Time series analysis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Bayesian inference </a:t>
            </a:r>
          </a:p>
          <a:p>
            <a:r>
              <a:rPr lang="en-US" dirty="0"/>
              <a:t>Building an algorithm to trade stocks using machine learning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0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market does not follow the Random Walk Hypothesis (RWH)</a:t>
            </a:r>
          </a:p>
          <a:p>
            <a:r>
              <a:rPr lang="en-US" dirty="0" smtClean="0"/>
              <a:t>The market is inefficient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2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universe selected for the study is the US market</a:t>
            </a:r>
          </a:p>
          <a:p>
            <a:r>
              <a:rPr lang="en-US" dirty="0" smtClean="0"/>
              <a:t>The target population for this study is a data set of 3000 equities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3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&amp;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pairwise correlation coefficient was calculated</a:t>
            </a:r>
          </a:p>
          <a:p>
            <a:r>
              <a:rPr lang="en-US" dirty="0"/>
              <a:t>Only stocks which were neutrally correlated were used in the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4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market does not follow a random walk”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3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Correlation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0812" y="2160589"/>
            <a:ext cx="2773189" cy="3880773"/>
          </a:xfrm>
        </p:spPr>
        <p:txBody>
          <a:bodyPr/>
          <a:lstStyle/>
          <a:p>
            <a:r>
              <a:rPr lang="en-US" dirty="0" smtClean="0"/>
              <a:t>Since significant auto and partial correlation can be found, the hypothesis “the market does not follow a random walk” was supported.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27162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2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3436</TotalTime>
  <Words>354</Words>
  <Application>Microsoft Macintosh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Trebuchet MS</vt:lpstr>
      <vt:lpstr>Wingdings 3</vt:lpstr>
      <vt:lpstr>Arial</vt:lpstr>
      <vt:lpstr>Facet</vt:lpstr>
      <vt:lpstr>Data Driven Automated Algorithmic Trading</vt:lpstr>
      <vt:lpstr>Introduction</vt:lpstr>
      <vt:lpstr>Rational of the Study</vt:lpstr>
      <vt:lpstr>Objective of the Study</vt:lpstr>
      <vt:lpstr>Hypothesis</vt:lpstr>
      <vt:lpstr>Research Methodology</vt:lpstr>
      <vt:lpstr>Data Analysis &amp; Interpretation</vt:lpstr>
      <vt:lpstr>Hypothesis Testing</vt:lpstr>
      <vt:lpstr>Result of Correlation Test</vt:lpstr>
      <vt:lpstr>Hypothesis Testing</vt:lpstr>
      <vt:lpstr>Result of Algorithmic Trading</vt:lpstr>
      <vt:lpstr>Findings</vt:lpstr>
      <vt:lpstr>Conclusion</vt:lpstr>
      <vt:lpstr>Suggestions</vt:lpstr>
      <vt:lpstr>Thank you!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Gauci Maistre</dc:creator>
  <cp:lastModifiedBy>Gabriel Gauci Maistre</cp:lastModifiedBy>
  <cp:revision>14</cp:revision>
  <dcterms:created xsi:type="dcterms:W3CDTF">2017-06-22T05:25:40Z</dcterms:created>
  <dcterms:modified xsi:type="dcterms:W3CDTF">2017-06-24T14:43:27Z</dcterms:modified>
</cp:coreProperties>
</file>