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5" r:id="rId4"/>
    <p:sldId id="266" r:id="rId5"/>
    <p:sldId id="271" r:id="rId6"/>
    <p:sldId id="267" r:id="rId7"/>
    <p:sldId id="268" r:id="rId8"/>
    <p:sldId id="269" r:id="rId9"/>
    <p:sldId id="270" r:id="rId10"/>
    <p:sldId id="272" r:id="rId11"/>
    <p:sldId id="273" r:id="rId12"/>
    <p:sldId id="275" r:id="rId13"/>
    <p:sldId id="259" r:id="rId14"/>
  </p:sldIdLst>
  <p:sldSz cx="13004800" cy="9753600"/>
  <p:notesSz cx="6858000" cy="9144000"/>
  <p:defaultTextStyle>
    <a:defPPr>
      <a:defRPr lang="ko-KR"/>
    </a:defPPr>
    <a:lvl1pPr marL="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>
      <p:cViewPr varScale="1">
        <p:scale>
          <a:sx n="77" d="100"/>
          <a:sy n="77" d="100"/>
        </p:scale>
        <p:origin x="-163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0C2E0-A413-451D-8A05-8D12EE9BC3AB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1240A-E4FE-486F-BF45-137B4B8F1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3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977900" y="390597"/>
            <a:ext cx="11049000" cy="1076254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977900" y="1780457"/>
            <a:ext cx="11049000" cy="693231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선"/>
          <p:cNvSpPr/>
          <p:nvPr userDrawn="1"/>
        </p:nvSpPr>
        <p:spPr>
          <a:xfrm>
            <a:off x="977900" y="1466850"/>
            <a:ext cx="1104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797" tIns="50797" rIns="50797" bIns="50797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선"/>
          <p:cNvSpPr/>
          <p:nvPr userDrawn="1"/>
        </p:nvSpPr>
        <p:spPr>
          <a:xfrm>
            <a:off x="977900" y="1466850"/>
            <a:ext cx="1104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797" tIns="50797" rIns="50797" bIns="50797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7900" y="390597"/>
            <a:ext cx="11049000" cy="1076254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7900" y="1780457"/>
            <a:ext cx="11049000" cy="693231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130046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j-cs"/>
        </a:defRPr>
      </a:lvl1pPr>
    </p:titleStyle>
    <p:bodyStyle>
      <a:lvl1pPr marL="257383" indent="-257383" algn="l" defTabSz="130046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512508" indent="-255126" algn="l" defTabSz="130046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2pPr>
      <a:lvl3pPr marL="769891" indent="-257383" algn="l" defTabSz="130046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3pPr>
      <a:lvl4pPr marL="1025015" indent="-255126" algn="l" defTabSz="130046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4pPr>
      <a:lvl5pPr marL="1271110" indent="-246095" algn="l" defTabSz="130046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5pPr>
      <a:lvl6pPr marL="357626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rkpgmr.tistory.com/56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rkpgmr.tistory.com/56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rkpgmr.tistory.com/56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rkpgmr.tistory.com/56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arkpgmr.tistory.com/56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 smtClean="0"/>
              <a:t>시뮬레이터를  활용한 </a:t>
            </a:r>
            <a:r>
              <a:rPr lang="en-US" altLang="ko-KR" sz="3000" dirty="0" smtClean="0"/>
              <a:t>K-City Map </a:t>
            </a:r>
            <a:r>
              <a:rPr lang="ko-KR" altLang="en-US" sz="3000" dirty="0" smtClean="0"/>
              <a:t>기반 </a:t>
            </a:r>
            <a:r>
              <a:rPr lang="ko-KR" altLang="en-US" sz="3000" dirty="0" err="1" smtClean="0"/>
              <a:t>자율주행</a:t>
            </a:r>
            <a:r>
              <a:rPr lang="ko-KR" altLang="en-US" sz="3000" dirty="0" smtClean="0"/>
              <a:t> 알고리즘 개발</a:t>
            </a:r>
            <a:endParaRPr lang="ko-KR" altLang="en-US" sz="3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 latinLnBrk="0"/>
            <a:r>
              <a:rPr lang="ko-KR" altLang="en-US" b="1" dirty="0"/>
              <a:t>프로젝트 지향 </a:t>
            </a:r>
            <a:r>
              <a:rPr lang="ko-KR" altLang="en-US" b="1" dirty="0" err="1"/>
              <a:t>자율주행차</a:t>
            </a:r>
            <a:r>
              <a:rPr lang="ko-KR" altLang="en-US" b="1" dirty="0"/>
              <a:t> 전문인력 양성과정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3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기반 속도 계획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경로 기반 속도 계획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도로에서 받는 차량의 힘으로 </a:t>
            </a:r>
            <a:r>
              <a:rPr lang="ko-KR" altLang="en-US" sz="2000" dirty="0" err="1" smtClean="0"/>
              <a:t>부터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차량이 전복되지 않는 </a:t>
            </a:r>
            <a:r>
              <a:rPr lang="ko-KR" altLang="en-US" sz="2000" dirty="0" err="1" smtClean="0"/>
              <a:t>주행가능한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최대속도를</a:t>
            </a:r>
            <a:r>
              <a:rPr lang="ko-KR" altLang="en-US" sz="2000" dirty="0" smtClean="0"/>
              <a:t> 구할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r</a:t>
            </a:r>
            <a:r>
              <a:rPr lang="ko-KR" altLang="en-US" sz="2000" dirty="0" smtClean="0"/>
              <a:t>은 경로의 </a:t>
            </a:r>
            <a:r>
              <a:rPr lang="ko-KR" altLang="en-US" sz="2000" dirty="0" err="1" smtClean="0"/>
              <a:t>곡률반지름</a:t>
            </a:r>
            <a:r>
              <a:rPr lang="en-US" altLang="ko-KR" sz="2000" dirty="0" smtClean="0"/>
              <a:t>, g</a:t>
            </a:r>
            <a:r>
              <a:rPr lang="ko-KR" altLang="en-US" sz="2000" dirty="0" smtClean="0"/>
              <a:t>는 중력</a:t>
            </a:r>
            <a:r>
              <a:rPr lang="en-US" altLang="ko-KR" sz="2000" dirty="0" smtClean="0"/>
              <a:t>, us</a:t>
            </a:r>
            <a:r>
              <a:rPr lang="ko-KR" altLang="en-US" sz="2000" dirty="0" smtClean="0"/>
              <a:t>는 운동 마찰력</a:t>
            </a:r>
            <a:endParaRPr lang="en-US" altLang="ko-KR" sz="2000" dirty="0" smtClean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70" y="3415229"/>
            <a:ext cx="6320720" cy="5754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45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기반 속도 계획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경로 기반 속도 계획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경로가 주어졌을 때 앞에서 배운 </a:t>
            </a:r>
            <a:r>
              <a:rPr lang="ko-KR" altLang="en-US" sz="2000" dirty="0" err="1" smtClean="0"/>
              <a:t>최소자승법을</a:t>
            </a:r>
            <a:r>
              <a:rPr lang="ko-KR" altLang="en-US" sz="2000" dirty="0" smtClean="0"/>
              <a:t> 이용해서 </a:t>
            </a:r>
            <a:r>
              <a:rPr lang="ko-KR" altLang="en-US" sz="2000" dirty="0" err="1" smtClean="0"/>
              <a:t>곡률반지름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을 구할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경로점들을</a:t>
            </a:r>
            <a:r>
              <a:rPr lang="ko-KR" altLang="en-US" sz="2000" dirty="0" smtClean="0"/>
              <a:t> 이용해 원의 방정식으로 근사화</a:t>
            </a:r>
            <a:endParaRPr lang="en-US" altLang="ko-KR" sz="2000" dirty="0" smtClean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948808"/>
            <a:ext cx="5110855" cy="210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81" y="4228728"/>
            <a:ext cx="4646121" cy="204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DRW000009e436b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79" y="6526364"/>
            <a:ext cx="3594323" cy="1872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27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기반 속도 계획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실습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해당 클래스는 전역 경로를 받아서 각 </a:t>
            </a:r>
            <a:r>
              <a:rPr lang="ko-KR" altLang="en-US" sz="2000" dirty="0" err="1" smtClean="0"/>
              <a:t>경로점에서</a:t>
            </a:r>
            <a:r>
              <a:rPr lang="ko-KR" altLang="en-US" sz="2000" dirty="0" smtClean="0"/>
              <a:t> 차량의 </a:t>
            </a:r>
            <a:r>
              <a:rPr lang="ko-KR" altLang="en-US" sz="2000" dirty="0" err="1" smtClean="0"/>
              <a:t>최대속도를</a:t>
            </a:r>
            <a:r>
              <a:rPr lang="ko-KR" altLang="en-US" sz="2000" dirty="0" smtClean="0"/>
              <a:t> 계산한다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따라서 </a:t>
            </a:r>
            <a:r>
              <a:rPr lang="en-US" altLang="ko-KR" sz="2000" dirty="0" err="1" smtClean="0"/>
              <a:t>path_pub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노드에서</a:t>
            </a:r>
            <a:r>
              <a:rPr lang="ko-KR" altLang="en-US" sz="2000" dirty="0" smtClean="0"/>
              <a:t> 클래스를 선언해서 </a:t>
            </a:r>
            <a:r>
              <a:rPr lang="ko-KR" altLang="en-US" sz="2000" dirty="0" err="1" smtClean="0"/>
              <a:t>사용해준다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계산된 속도는 </a:t>
            </a:r>
            <a:r>
              <a:rPr lang="en-US" altLang="ko-KR" sz="2000" dirty="0" smtClean="0"/>
              <a:t>pure pursuit </a:t>
            </a:r>
            <a:r>
              <a:rPr lang="ko-KR" altLang="en-US" sz="2000" dirty="0" err="1" smtClean="0"/>
              <a:t>노드에</a:t>
            </a:r>
            <a:r>
              <a:rPr lang="ko-KR" altLang="en-US" sz="2000" dirty="0" smtClean="0"/>
              <a:t> 전달 되어야 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0" y="3580656"/>
            <a:ext cx="5359152" cy="58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39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3694088" y="4156720"/>
            <a:ext cx="5471454" cy="63342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7" indent="0" algn="ctr">
              <a:buNone/>
            </a:pPr>
            <a:r>
              <a:rPr lang="en-US" altLang="ko-KR" sz="4000" b="1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6"/>
            <a:ext cx="11049000" cy="7344815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최소 </a:t>
            </a:r>
            <a:r>
              <a:rPr lang="ko-KR" altLang="en-US" dirty="0" err="1" smtClean="0"/>
              <a:t>자승법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경로 기반 속도 계획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627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 smtClean="0"/>
              <a:t>최소 </a:t>
            </a:r>
            <a:r>
              <a:rPr lang="ko-KR" altLang="en-US" dirty="0" err="1" smtClean="0"/>
              <a:t>자승법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84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최소자승</a:t>
            </a:r>
            <a:r>
              <a:rPr lang="ko-KR" altLang="en-US" dirty="0" err="1"/>
              <a:t>법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최소 </a:t>
            </a:r>
            <a:r>
              <a:rPr lang="ko-KR" altLang="en-US" sz="2400" dirty="0" err="1" smtClean="0"/>
              <a:t>자승법</a:t>
            </a:r>
            <a:r>
              <a:rPr lang="en-US" altLang="ko-KR" sz="2400" dirty="0" smtClean="0"/>
              <a:t>(Least Mean Square)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어떤 점들의 분포를 직선이나 곡선으로 근사화하는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수학적 도구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수치해석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회귀분석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영상처리</a:t>
            </a:r>
            <a:r>
              <a:rPr lang="ko-KR" altLang="en-US" sz="2000" dirty="0" smtClean="0"/>
              <a:t> 다양한 분야에서 사용한다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어떤 모델의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구하는 한 방법으로서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데이터와 </a:t>
            </a:r>
            <a:r>
              <a:rPr lang="en-US" altLang="ko-KR" sz="2000" dirty="0" smtClean="0"/>
              <a:t>residual</a:t>
            </a:r>
            <a:r>
              <a:rPr lang="ko-KR" altLang="en-US" sz="2000" dirty="0" smtClean="0"/>
              <a:t>의 합을 최소화하도록 모델의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구하는 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residual</a:t>
            </a:r>
            <a:r>
              <a:rPr lang="ko-KR" altLang="en-US" sz="2000" dirty="0" smtClean="0"/>
              <a:t>은 어떤 데이터가 추정된 모델로부터 얼마나 떨어진 값인가를 나타내는 용어이다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대수적 방법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해석학적 방법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비선형 </a:t>
            </a:r>
            <a:r>
              <a:rPr lang="ko-KR" altLang="en-US" sz="2000" dirty="0" err="1" smtClean="0"/>
              <a:t>최소자승법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523289" y="9197280"/>
            <a:ext cx="2039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darkpgmr.tistory.com</a:t>
            </a:r>
            <a:r>
              <a:rPr lang="en-US" altLang="ko-KR" sz="1000" dirty="0">
                <a:hlinkClick r:id="rId2"/>
              </a:rPr>
              <a:t>/56</a:t>
            </a:r>
            <a:endParaRPr lang="ko-KR" altLang="en-US" sz="1000" dirty="0"/>
          </a:p>
        </p:txBody>
      </p:sp>
      <p:pic>
        <p:nvPicPr>
          <p:cNvPr id="7" name="Picture 2" descr="C:\Users\user\Desktop\lsq1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57" y="4628551"/>
            <a:ext cx="4915222" cy="36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1200px-Linear_least_squares(2)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43" y="4886666"/>
            <a:ext cx="3498931" cy="31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최소자승</a:t>
            </a:r>
            <a:r>
              <a:rPr lang="ko-KR" altLang="en-US" dirty="0" err="1"/>
              <a:t>법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최소 </a:t>
            </a:r>
            <a:r>
              <a:rPr lang="ko-KR" altLang="en-US" sz="2400" dirty="0" err="1" smtClean="0"/>
              <a:t>자승법</a:t>
            </a:r>
            <a:r>
              <a:rPr lang="en-US" altLang="ko-KR" sz="2400" dirty="0" smtClean="0"/>
              <a:t>(Least Mean Square)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어떤 점들의 분포를 직선이나 곡선으로 근사화하는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수학적 도구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수치해석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회귀분석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영상처리</a:t>
            </a:r>
            <a:r>
              <a:rPr lang="ko-KR" altLang="en-US" sz="2000" dirty="0" smtClean="0"/>
              <a:t> 다양한 분야에서 사용한다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어떤 모델의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구하는 한 방법으로서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데이터와 </a:t>
            </a:r>
            <a:r>
              <a:rPr lang="en-US" altLang="ko-KR" sz="2000" dirty="0" smtClean="0"/>
              <a:t>residual</a:t>
            </a:r>
            <a:r>
              <a:rPr lang="ko-KR" altLang="en-US" sz="2000" dirty="0" smtClean="0"/>
              <a:t>의 합을 최소화하도록 모델의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구하는 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residual</a:t>
            </a:r>
            <a:r>
              <a:rPr lang="ko-KR" altLang="en-US" sz="2000" dirty="0" smtClean="0"/>
              <a:t>은 어떤 데이터가 추정된 모델로부터 얼마나 떨어진 값인가를 나타내는 용어이다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대수적 방법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해석학적 방법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비선형 </a:t>
            </a:r>
            <a:r>
              <a:rPr lang="ko-KR" altLang="en-US" sz="2000" dirty="0" err="1" smtClean="0"/>
              <a:t>최소자승법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523289" y="9197280"/>
            <a:ext cx="2039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darkpgmr.tistory.com</a:t>
            </a:r>
            <a:r>
              <a:rPr lang="en-US" altLang="ko-KR" sz="1000" dirty="0">
                <a:hlinkClick r:id="rId2"/>
              </a:rPr>
              <a:t>/56</a:t>
            </a: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088" y="4804792"/>
            <a:ext cx="5705948" cy="228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57" y="7089424"/>
            <a:ext cx="5675479" cy="223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60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최소자승</a:t>
            </a:r>
            <a:r>
              <a:rPr lang="ko-KR" altLang="en-US" dirty="0" err="1"/>
              <a:t>법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대수적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행렬식 형태로 표현한 후에 </a:t>
            </a:r>
            <a:r>
              <a:rPr lang="ko-KR" altLang="en-US" sz="2000" dirty="0" err="1" smtClean="0"/>
              <a:t>선형대수학을</a:t>
            </a:r>
            <a:r>
              <a:rPr lang="ko-KR" altLang="en-US" sz="2000" dirty="0" smtClean="0"/>
              <a:t> 적용하는 방법으로 모델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pseudo inverse </a:t>
            </a:r>
            <a:r>
              <a:rPr lang="ko-KR" altLang="en-US" sz="2000" dirty="0" smtClean="0"/>
              <a:t>라는 방법을 이용해 계산한다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523289" y="9197280"/>
            <a:ext cx="2039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darkpgmr.tistory.com</a:t>
            </a:r>
            <a:r>
              <a:rPr lang="en-US" altLang="ko-KR" sz="1000" dirty="0">
                <a:hlinkClick r:id="rId2"/>
              </a:rPr>
              <a:t>/56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48" y="4660776"/>
            <a:ext cx="2093763" cy="230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08" y="4866153"/>
            <a:ext cx="2895299" cy="201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153" y="5150764"/>
            <a:ext cx="3128258" cy="144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71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최소자승</a:t>
            </a:r>
            <a:r>
              <a:rPr lang="ko-KR" altLang="en-US" dirty="0" err="1"/>
              <a:t>법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해석학적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모델 </a:t>
            </a:r>
            <a:r>
              <a:rPr lang="ko-KR" altLang="en-US" sz="2000" dirty="0" err="1" smtClean="0"/>
              <a:t>파라미터들로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편미분한</a:t>
            </a:r>
            <a:r>
              <a:rPr lang="ko-KR" altLang="en-US" sz="2000" dirty="0" smtClean="0"/>
              <a:t> 후에 그 결과를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놓고 연립 방정식을 푸는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다소 복잡함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523289" y="9197280"/>
            <a:ext cx="2039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darkpgmr.tistory.com</a:t>
            </a:r>
            <a:r>
              <a:rPr lang="en-US" altLang="ko-KR" sz="1000" dirty="0">
                <a:hlinkClick r:id="rId2"/>
              </a:rPr>
              <a:t>/56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64" y="4221208"/>
            <a:ext cx="5856858" cy="287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0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경로 기반 속도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09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기반 속도 계획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7900" y="1780457"/>
            <a:ext cx="10565060" cy="2592287"/>
          </a:xfrm>
          <a:prstGeom prst="rect">
            <a:avLst/>
          </a:prstGeom>
        </p:spPr>
        <p:txBody>
          <a:bodyPr/>
          <a:lstStyle>
            <a:lvl1pPr marL="257383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512508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769891" indent="-257383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1025015" indent="-255126" algn="l" defTabSz="130046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1271110" indent="-246095" algn="l" defTabSz="130046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  <a:lvl6pPr marL="357626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경로 기반 속도 계획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경로 기반의 속도 계획은 말 그대로 경로에서 얼마만큼의 속도를 내야 하는가를 계획하는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차량은 직선에서 비교적 빠른 속도로 주행이 가능하지만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곡선에서는 빠른 속도로 주행할 수 없다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곡선을 주행할 때 구심력의 작용 반작용 힘에 의해 차량은 원심력을 </a:t>
            </a:r>
            <a:r>
              <a:rPr lang="ko-KR" altLang="en-US" sz="2000" dirty="0" err="1" smtClean="0"/>
              <a:t>받게된다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힘은 </a:t>
            </a:r>
            <a:r>
              <a:rPr lang="ko-KR" altLang="en-US" sz="2000" dirty="0" err="1" smtClean="0"/>
              <a:t>회전반경에</a:t>
            </a:r>
            <a:r>
              <a:rPr lang="ko-KR" altLang="en-US" sz="2000" dirty="0" smtClean="0"/>
              <a:t> 반비례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속도의 제곱에 비례하기 때문에 속도가 클 수록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회전방경이</a:t>
            </a:r>
            <a:r>
              <a:rPr lang="ko-KR" altLang="en-US" sz="2000" dirty="0" smtClean="0"/>
              <a:t> 작을수록 차량이 쉽게 전복된다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523289" y="9197280"/>
            <a:ext cx="612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https</a:t>
            </a:r>
            <a:r>
              <a:rPr lang="en-US" altLang="ko-KR" sz="1000" dirty="0" smtClean="0">
                <a:hlinkClick r:id="rId2"/>
              </a:rPr>
              <a:t>://</a:t>
            </a:r>
            <a:endParaRPr lang="ko-KR" altLang="en-US" sz="1000" dirty="0"/>
          </a:p>
        </p:txBody>
      </p:sp>
      <p:pic>
        <p:nvPicPr>
          <p:cNvPr id="6" name="그림 5" descr="unnam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59" y="4804791"/>
            <a:ext cx="4249757" cy="3457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2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smtClean="0">
            <a:latin typeface="Noto Sans CJK KR Medium" pitchFamily="34" charset="-127"/>
            <a:ea typeface="Noto Sans CJK KR Medium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>
          <a:defRPr sz="1400" dirty="0" smtClean="0">
            <a:latin typeface="Noto Sans CJK KR Medium" pitchFamily="34" charset="-127"/>
            <a:ea typeface="Noto Sans CJK KR Medium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371</Words>
  <Application>Microsoft Office PowerPoint</Application>
  <PresentationFormat>사용자 지정</PresentationFormat>
  <Paragraphs>53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시뮬레이터를  활용한 K-City Map 기반 자율주행 알고리즘 개발</vt:lpstr>
      <vt:lpstr>목차</vt:lpstr>
      <vt:lpstr>1. 최소 자승법</vt:lpstr>
      <vt:lpstr>최소자승법</vt:lpstr>
      <vt:lpstr>최소자승법</vt:lpstr>
      <vt:lpstr>최소자승법</vt:lpstr>
      <vt:lpstr>최소자승법</vt:lpstr>
      <vt:lpstr>2. 경로 기반 속도 계획</vt:lpstr>
      <vt:lpstr>경로 기반 속도 계획</vt:lpstr>
      <vt:lpstr>경로 기반 속도 계획</vt:lpstr>
      <vt:lpstr>경로 기반 속도 계획</vt:lpstr>
      <vt:lpstr>경로 기반 속도 계획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339</cp:revision>
  <dcterms:created xsi:type="dcterms:W3CDTF">2006-10-05T04:04:58Z</dcterms:created>
  <dcterms:modified xsi:type="dcterms:W3CDTF">2020-07-22T02:12:50Z</dcterms:modified>
</cp:coreProperties>
</file>