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65" r:id="rId4"/>
    <p:sldId id="260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59" r:id="rId13"/>
  </p:sldIdLst>
  <p:sldSz cx="13004800" cy="9753600"/>
  <p:notesSz cx="6858000" cy="9144000"/>
  <p:defaultTextStyle>
    <a:defPPr>
      <a:defRPr lang="ko-KR"/>
    </a:defPPr>
    <a:lvl1pPr marL="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77" d="100"/>
          <a:sy n="77" d="100"/>
        </p:scale>
        <p:origin x="-163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C2E0-A413-451D-8A05-8D12EE9BC3AB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240A-E4FE-486F-BF45-137B4B8F1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3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1240A-E4FE-486F-BF45-137B4B8F1E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130046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j-cs"/>
        </a:defRPr>
      </a:lvl1pPr>
    </p:titleStyle>
    <p:bodyStyle>
      <a:lvl1pPr marL="257383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512508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2pPr>
      <a:lvl3pPr marL="769891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3pPr>
      <a:lvl4pPr marL="1025015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4pPr>
      <a:lvl5pPr marL="1271110" indent="-246095" algn="l" defTabSz="130046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r.mathworks.com/help/mpc/ug/adaptive-cruise-control-with-sensor-fusi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/>
              <a:t>시뮬레이터를  활용한 </a:t>
            </a:r>
            <a:r>
              <a:rPr lang="en-US" altLang="ko-KR" sz="3000" dirty="0" smtClean="0"/>
              <a:t>K-City Map </a:t>
            </a:r>
            <a:r>
              <a:rPr lang="ko-KR" altLang="en-US" sz="3000" dirty="0" smtClean="0"/>
              <a:t>기반 </a:t>
            </a:r>
            <a:r>
              <a:rPr lang="ko-KR" altLang="en-US" sz="3000" dirty="0" err="1" smtClean="0"/>
              <a:t>자율주행</a:t>
            </a:r>
            <a:r>
              <a:rPr lang="ko-KR" altLang="en-US" sz="3000" dirty="0" smtClean="0"/>
              <a:t> 알고리즘 개발</a:t>
            </a:r>
            <a:endParaRPr lang="ko-KR" altLang="en-US" sz="3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 latinLnBrk="0"/>
            <a:r>
              <a:rPr lang="ko-KR" altLang="en-US" b="1" dirty="0"/>
              <a:t>프로젝트 지향 </a:t>
            </a:r>
            <a:r>
              <a:rPr lang="ko-KR" altLang="en-US" b="1" dirty="0" err="1"/>
              <a:t>자율주행차</a:t>
            </a:r>
            <a:r>
              <a:rPr lang="ko-KR" altLang="en-US" b="1" dirty="0"/>
              <a:t> 전문인력 양성과정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1049000" cy="4680519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ACC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200" dirty="0" smtClean="0"/>
              <a:t>선택된 장애물이 </a:t>
            </a:r>
            <a:r>
              <a:rPr lang="en-US" altLang="ko-KR" sz="2200" dirty="0" smtClean="0"/>
              <a:t>Object</a:t>
            </a:r>
            <a:r>
              <a:rPr lang="ko-KR" altLang="en-US" sz="2200" dirty="0" smtClean="0"/>
              <a:t> 일 때 앞에 정지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현재 시뮬레이터에는 동적 장애물이 없음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따라서 </a:t>
            </a:r>
            <a:r>
              <a:rPr lang="en-US" altLang="ko-KR" sz="2200" dirty="0" smtClean="0"/>
              <a:t>Safe Distance</a:t>
            </a:r>
            <a:r>
              <a:rPr lang="ko-KR" altLang="en-US" sz="2200" dirty="0" smtClean="0"/>
              <a:t>를 유지하며 정지 밖에 할 수 없음</a:t>
            </a:r>
            <a:r>
              <a:rPr lang="en-US" altLang="ko-KR" sz="2200" dirty="0" smtClean="0"/>
              <a:t>.</a:t>
            </a:r>
          </a:p>
          <a:p>
            <a:pPr lvl="1"/>
            <a:endParaRPr lang="ko-KR" altLang="en-US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3868688"/>
            <a:ext cx="105632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64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ACC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선택된 장애물이 정지선 일 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인지 알고리즘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신호등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통합하여 초록 신호일 때 출발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빨간 신호 일 때 정지선 앞에 정지하는 알고리즘을 구현하기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빨간 신호 일 때 정지는 앞에 선택된 장애물이 </a:t>
            </a:r>
            <a:r>
              <a:rPr lang="en-US" altLang="ko-KR" sz="2000" dirty="0" smtClean="0"/>
              <a:t>Object </a:t>
            </a:r>
            <a:r>
              <a:rPr lang="ko-KR" altLang="en-US" sz="2000" dirty="0" smtClean="0"/>
              <a:t>일 경우와 동일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11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694088" y="4156720"/>
            <a:ext cx="5471454" cy="63342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7" indent="0" algn="ctr">
              <a:buNone/>
            </a:pPr>
            <a:r>
              <a:rPr lang="en-US" altLang="ko-KR" sz="4000" b="1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6"/>
            <a:ext cx="11049000" cy="7344815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경로 위에 유효 장애물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ACC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62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smtClean="0"/>
              <a:t>경로 위의 장애물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4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위의 유효 장애물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위의 유효 장애물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차량 기준 앞쪽에 있는 장애물만 고려했다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차량이 주행할 경로 위에 있지 않은 장애물은 고려 대상이 아니다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차량이 주행할 경로 위에 장애물이 있는지 체크하자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차량의 경로에 있는 장애물 중 차량과 가까운 장애물을 최종 고려할 장애물로 선택해서</a:t>
            </a:r>
            <a:r>
              <a:rPr lang="en-US" altLang="ko-KR" sz="2000" dirty="0" smtClean="0"/>
              <a:t>, Adaptive Cruise Control(</a:t>
            </a:r>
            <a:r>
              <a:rPr lang="en-US" altLang="ko-KR" sz="2000" dirty="0" err="1" smtClean="0"/>
              <a:t>ACC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적용한다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0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위의 유효 장애물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위의 유효 장애물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000" dirty="0" err="1" smtClean="0"/>
              <a:t>checkObject</a:t>
            </a:r>
            <a:r>
              <a:rPr lang="ko-KR" altLang="en-US" sz="2000" dirty="0" smtClean="0"/>
              <a:t>를 통해 최종 장애물 선택</a:t>
            </a: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10" y="3076600"/>
            <a:ext cx="100012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76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위의 유효 장애물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위의 유효 장애물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000" dirty="0" err="1" smtClean="0"/>
              <a:t>checkObject</a:t>
            </a:r>
            <a:r>
              <a:rPr lang="ko-KR" altLang="en-US" sz="2000" dirty="0" smtClean="0"/>
              <a:t>를 통해 최종 장애물 선택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self.object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self.stop_lane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인덱스가 </a:t>
            </a:r>
            <a:r>
              <a:rPr lang="en-US" altLang="ko-KR" sz="2000" dirty="0" smtClean="0"/>
              <a:t>True </a:t>
            </a:r>
            <a:r>
              <a:rPr lang="ko-KR" altLang="en-US" sz="2000" dirty="0" smtClean="0"/>
              <a:t>인지 </a:t>
            </a:r>
            <a:r>
              <a:rPr lang="en-US" altLang="ko-KR" sz="2000" dirty="0" smtClean="0"/>
              <a:t>False </a:t>
            </a:r>
            <a:r>
              <a:rPr lang="ko-KR" altLang="en-US" sz="2000" dirty="0" smtClean="0"/>
              <a:t>여부에 따라 장애물의 타입을 알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인덱스로 몇 번째에 있는 장애물인지 알 수 있다</a:t>
            </a:r>
            <a:r>
              <a:rPr lang="en-US" altLang="ko-KR" sz="2000" dirty="0" smtClean="0"/>
              <a:t>.</a:t>
            </a:r>
          </a:p>
          <a:p>
            <a:pPr marL="257382" lvl="1" indent="0">
              <a:buNone/>
            </a:pP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3" y="4370556"/>
            <a:ext cx="10010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3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9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1049000" cy="4680519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속도 계획</a:t>
            </a:r>
            <a:endParaRPr lang="en-US" altLang="ko-KR" sz="2400" dirty="0"/>
          </a:p>
          <a:p>
            <a:pPr lvl="1"/>
            <a:r>
              <a:rPr lang="en-US" altLang="ko-KR" sz="2400" dirty="0"/>
              <a:t>Adaptive Cruise Control(</a:t>
            </a:r>
            <a:r>
              <a:rPr lang="en-US" altLang="ko-KR" sz="2400" dirty="0" err="1"/>
              <a:t>ACC</a:t>
            </a:r>
            <a:r>
              <a:rPr lang="en-US" altLang="ko-KR" sz="2400" dirty="0"/>
              <a:t>)</a:t>
            </a:r>
          </a:p>
          <a:p>
            <a:pPr marL="514765" lvl="2" indent="0">
              <a:buNone/>
            </a:pPr>
            <a:r>
              <a:rPr lang="en-US" altLang="ko-KR" sz="2200" dirty="0" err="1"/>
              <a:t>ACC</a:t>
            </a:r>
            <a:r>
              <a:rPr lang="ko-KR" altLang="en-US" sz="2200" dirty="0"/>
              <a:t>는 운전자</a:t>
            </a:r>
            <a:r>
              <a:rPr lang="en-US" altLang="ko-KR" sz="2200" dirty="0"/>
              <a:t>(</a:t>
            </a:r>
            <a:r>
              <a:rPr lang="en-US" altLang="ko-KR" sz="2200" dirty="0" err="1"/>
              <a:t>EgoCar</a:t>
            </a:r>
            <a:r>
              <a:rPr lang="en-US" altLang="ko-KR" sz="2200" dirty="0"/>
              <a:t>)</a:t>
            </a:r>
            <a:r>
              <a:rPr lang="ko-KR" altLang="en-US" sz="2200" dirty="0"/>
              <a:t>가 설정한 속도로 주행을 하다가 </a:t>
            </a:r>
            <a:r>
              <a:rPr lang="ko-KR" altLang="en-US" sz="2200" dirty="0" err="1"/>
              <a:t>레이다</a:t>
            </a:r>
            <a:r>
              <a:rPr lang="en-US" altLang="ko-KR" sz="2200" dirty="0"/>
              <a:t>, </a:t>
            </a:r>
            <a:r>
              <a:rPr lang="ko-KR" altLang="en-US" sz="2200" dirty="0"/>
              <a:t>라이다</a:t>
            </a:r>
            <a:r>
              <a:rPr lang="en-US" altLang="ko-KR" sz="2200" dirty="0"/>
              <a:t>, </a:t>
            </a:r>
            <a:r>
              <a:rPr lang="ko-KR" altLang="en-US" sz="2200" dirty="0"/>
              <a:t>카메라 등과 같은 환경인지 센서로 앞 차</a:t>
            </a:r>
            <a:r>
              <a:rPr lang="en-US" altLang="ko-KR" sz="2200" dirty="0"/>
              <a:t>(</a:t>
            </a:r>
            <a:r>
              <a:rPr lang="en-US" altLang="ko-KR" sz="2200" dirty="0" err="1"/>
              <a:t>LeadCar</a:t>
            </a:r>
            <a:r>
              <a:rPr lang="en-US" altLang="ko-KR" sz="2200" dirty="0"/>
              <a:t>)</a:t>
            </a:r>
            <a:r>
              <a:rPr lang="ko-KR" altLang="en-US" sz="2200" dirty="0"/>
              <a:t>를 인지하고 앞 차와의 간격을 유지하는 것을 말합니다</a:t>
            </a:r>
            <a:r>
              <a:rPr lang="en-US" altLang="ko-KR" sz="2200" dirty="0"/>
              <a:t>.</a:t>
            </a:r>
          </a:p>
          <a:p>
            <a:pPr marL="514765" lvl="2" indent="0">
              <a:buNone/>
            </a:pPr>
            <a:endParaRPr lang="ko-KR" altLang="en-US" sz="2200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20" y="3652664"/>
            <a:ext cx="1092510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8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1049000" cy="4680519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속도 계획</a:t>
            </a:r>
            <a:endParaRPr lang="en-US" altLang="ko-KR" sz="2400" dirty="0"/>
          </a:p>
          <a:p>
            <a:pPr lvl="1"/>
            <a:r>
              <a:rPr lang="en-US" altLang="ko-KR" sz="2400" dirty="0"/>
              <a:t>Adaptive Cruise Control(</a:t>
            </a:r>
            <a:r>
              <a:rPr lang="en-US" altLang="ko-KR" sz="2400" dirty="0" err="1"/>
              <a:t>ACC</a:t>
            </a:r>
            <a:r>
              <a:rPr lang="en-US" altLang="ko-KR" sz="2400" dirty="0"/>
              <a:t>)</a:t>
            </a:r>
          </a:p>
          <a:p>
            <a:pPr marL="514765" lvl="2" indent="0">
              <a:buNone/>
            </a:pPr>
            <a:r>
              <a:rPr lang="en-US" altLang="ko-KR" sz="2200" dirty="0" err="1"/>
              <a:t>ACC</a:t>
            </a:r>
            <a:r>
              <a:rPr lang="ko-KR" altLang="en-US" sz="2200" dirty="0"/>
              <a:t>는 운전자</a:t>
            </a:r>
            <a:r>
              <a:rPr lang="en-US" altLang="ko-KR" sz="2200" dirty="0"/>
              <a:t>(</a:t>
            </a:r>
            <a:r>
              <a:rPr lang="en-US" altLang="ko-KR" sz="2200" dirty="0" err="1"/>
              <a:t>EgoCar</a:t>
            </a:r>
            <a:r>
              <a:rPr lang="en-US" altLang="ko-KR" sz="2200" dirty="0"/>
              <a:t>)</a:t>
            </a:r>
            <a:r>
              <a:rPr lang="ko-KR" altLang="en-US" sz="2200" dirty="0"/>
              <a:t>가 설정한 속도로 주행을 하다가 </a:t>
            </a:r>
            <a:r>
              <a:rPr lang="ko-KR" altLang="en-US" sz="2200" dirty="0" err="1"/>
              <a:t>레이다</a:t>
            </a:r>
            <a:r>
              <a:rPr lang="en-US" altLang="ko-KR" sz="2200" dirty="0"/>
              <a:t>, </a:t>
            </a:r>
            <a:r>
              <a:rPr lang="ko-KR" altLang="en-US" sz="2200" dirty="0"/>
              <a:t>라이다</a:t>
            </a:r>
            <a:r>
              <a:rPr lang="en-US" altLang="ko-KR" sz="2200" dirty="0"/>
              <a:t>, </a:t>
            </a:r>
            <a:r>
              <a:rPr lang="ko-KR" altLang="en-US" sz="2200" dirty="0"/>
              <a:t>카메라 등과 같은 환경인지 센서로 앞 차</a:t>
            </a:r>
            <a:r>
              <a:rPr lang="en-US" altLang="ko-KR" sz="2200" dirty="0"/>
              <a:t>(</a:t>
            </a:r>
            <a:r>
              <a:rPr lang="en-US" altLang="ko-KR" sz="2200" dirty="0" err="1"/>
              <a:t>LeadCar</a:t>
            </a:r>
            <a:r>
              <a:rPr lang="en-US" altLang="ko-KR" sz="2200" dirty="0"/>
              <a:t>)</a:t>
            </a:r>
            <a:r>
              <a:rPr lang="ko-KR" altLang="en-US" sz="2200" dirty="0"/>
              <a:t>를 인지하고 앞 차와의 간격을 유지하는 것을 말합니다</a:t>
            </a:r>
            <a:r>
              <a:rPr lang="en-US" altLang="ko-KR" sz="2200" dirty="0"/>
              <a:t>.</a:t>
            </a:r>
          </a:p>
          <a:p>
            <a:pPr marL="514765" lvl="2" indent="0">
              <a:buNone/>
            </a:pPr>
            <a:endParaRPr lang="ko-KR" altLang="en-US" sz="2200" dirty="0"/>
          </a:p>
        </p:txBody>
      </p:sp>
      <p:sp>
        <p:nvSpPr>
          <p:cNvPr id="2" name="직사각형 1"/>
          <p:cNvSpPr/>
          <p:nvPr/>
        </p:nvSpPr>
        <p:spPr>
          <a:xfrm>
            <a:off x="4630192" y="9197280"/>
            <a:ext cx="8775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err="1">
                <a:hlinkClick r:id="rId2"/>
              </a:rPr>
              <a:t>kr.mathworks.com</a:t>
            </a:r>
            <a:r>
              <a:rPr lang="en-US" altLang="ko-KR" sz="1500" dirty="0">
                <a:hlinkClick r:id="rId2"/>
              </a:rPr>
              <a:t>/help/</a:t>
            </a:r>
            <a:r>
              <a:rPr lang="en-US" altLang="ko-KR" sz="1500" dirty="0" err="1">
                <a:hlinkClick r:id="rId2"/>
              </a:rPr>
              <a:t>mpc</a:t>
            </a:r>
            <a:r>
              <a:rPr lang="en-US" altLang="ko-KR" sz="1500" dirty="0">
                <a:hlinkClick r:id="rId2"/>
              </a:rPr>
              <a:t>/</a:t>
            </a:r>
            <a:r>
              <a:rPr lang="en-US" altLang="ko-KR" sz="1500" dirty="0" err="1">
                <a:hlinkClick r:id="rId2"/>
              </a:rPr>
              <a:t>ug</a:t>
            </a:r>
            <a:r>
              <a:rPr lang="en-US" altLang="ko-KR" sz="1500" dirty="0">
                <a:hlinkClick r:id="rId2"/>
              </a:rPr>
              <a:t>/adaptive-cruise-control-with-sensor-</a:t>
            </a:r>
            <a:r>
              <a:rPr lang="en-US" altLang="ko-KR" sz="1500" dirty="0" err="1">
                <a:hlinkClick r:id="rId2"/>
              </a:rPr>
              <a:t>fusion.html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3" y="4116876"/>
            <a:ext cx="1203535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92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smtClean="0">
            <a:latin typeface="Noto Sans CJK KR Medium" pitchFamily="34" charset="-127"/>
            <a:ea typeface="Noto Sans CJK KR Medium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defRPr sz="1400" dirty="0" smtClean="0">
            <a:latin typeface="Noto Sans CJK KR Medium" pitchFamily="34" charset="-127"/>
            <a:ea typeface="Noto Sans CJK KR Medium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302</Words>
  <Application>Microsoft Office PowerPoint</Application>
  <PresentationFormat>사용자 지정</PresentationFormat>
  <Paragraphs>43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시뮬레이터를  활용한 K-City Map 기반 자율주행 알고리즘 개발</vt:lpstr>
      <vt:lpstr>목차</vt:lpstr>
      <vt:lpstr>1. 경로 위의 장애물</vt:lpstr>
      <vt:lpstr>경로 위의 유효 장애물</vt:lpstr>
      <vt:lpstr>경로 위의 유효 장애물</vt:lpstr>
      <vt:lpstr>경로 위의 유효 장애물</vt:lpstr>
      <vt:lpstr>2. ACC</vt:lpstr>
      <vt:lpstr>ACC</vt:lpstr>
      <vt:lpstr>ACC</vt:lpstr>
      <vt:lpstr>ACC</vt:lpstr>
      <vt:lpstr>ACC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334</cp:revision>
  <dcterms:created xsi:type="dcterms:W3CDTF">2006-10-05T04:04:58Z</dcterms:created>
  <dcterms:modified xsi:type="dcterms:W3CDTF">2020-08-03T16:19:39Z</dcterms:modified>
</cp:coreProperties>
</file>