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  <p:sldMasterId id="2147483801" r:id="rId2"/>
  </p:sldMasterIdLst>
  <p:notesMasterIdLst>
    <p:notesMasterId r:id="rId44"/>
  </p:notesMasterIdLst>
  <p:sldIdLst>
    <p:sldId id="406" r:id="rId3"/>
    <p:sldId id="409" r:id="rId4"/>
    <p:sldId id="410" r:id="rId5"/>
    <p:sldId id="415" r:id="rId6"/>
    <p:sldId id="411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9" r:id="rId16"/>
    <p:sldId id="430" r:id="rId17"/>
    <p:sldId id="431" r:id="rId18"/>
    <p:sldId id="432" r:id="rId19"/>
    <p:sldId id="433" r:id="rId20"/>
    <p:sldId id="434" r:id="rId21"/>
    <p:sldId id="413" r:id="rId22"/>
    <p:sldId id="414" r:id="rId23"/>
    <p:sldId id="435" r:id="rId24"/>
    <p:sldId id="417" r:id="rId25"/>
    <p:sldId id="419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07" r:id="rId35"/>
    <p:sldId id="408" r:id="rId36"/>
    <p:sldId id="444" r:id="rId37"/>
    <p:sldId id="445" r:id="rId38"/>
    <p:sldId id="446" r:id="rId39"/>
    <p:sldId id="412" r:id="rId40"/>
    <p:sldId id="447" r:id="rId41"/>
    <p:sldId id="448" r:id="rId42"/>
    <p:sldId id="449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C97"/>
    <a:srgbClr val="85D8D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118" autoAdjust="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138C-3FEC-4A28-85E2-CDDA5FF2CD4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7188-DAF5-4D4B-BB86-BFA8A1C4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7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esoc.global/society_main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soc.global/society_mai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8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362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6ED092-664B-4DEB-9313-71EE32711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4" t="40381" r="45357" b="44544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gradFill flip="none" rotWithShape="0"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85F5FD-E1E0-4ED7-A642-1015B9CE9A64}"/>
              </a:ext>
            </a:extLst>
          </p:cNvPr>
          <p:cNvSpPr/>
          <p:nvPr userDrawn="1"/>
        </p:nvSpPr>
        <p:spPr>
          <a:xfrm rot="6927602">
            <a:off x="-493999" y="-2160329"/>
            <a:ext cx="10126960" cy="11181489"/>
          </a:xfrm>
          <a:custGeom>
            <a:avLst/>
            <a:gdLst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0 w 11465696"/>
              <a:gd name="connsiteY3" fmla="*/ 11661787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466562 w 11465696"/>
              <a:gd name="connsiteY3" fmla="*/ 11360235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46738 w 11465696"/>
              <a:gd name="connsiteY3" fmla="*/ 11517089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2891789 w 11465696"/>
              <a:gd name="connsiteY3" fmla="*/ 7742518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6222258 w 11465696"/>
              <a:gd name="connsiteY3" fmla="*/ 9268295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74993 w 11465696"/>
              <a:gd name="connsiteY3" fmla="*/ 11513558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175333 w 10749240"/>
              <a:gd name="connsiteY4" fmla="*/ 7742518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28642 w 10749240"/>
              <a:gd name="connsiteY3" fmla="*/ 11517242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390671 w 10749240"/>
              <a:gd name="connsiteY2" fmla="*/ 882589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9962340 w 10749240"/>
              <a:gd name="connsiteY2" fmla="*/ 850235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126960 w 10749240"/>
              <a:gd name="connsiteY2" fmla="*/ 8582222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126960"/>
              <a:gd name="connsiteY0" fmla="*/ 2955749 h 11195627"/>
              <a:gd name="connsiteX1" fmla="*/ 6218384 w 10126960"/>
              <a:gd name="connsiteY1" fmla="*/ 0 h 11195627"/>
              <a:gd name="connsiteX2" fmla="*/ 10126960 w 10126960"/>
              <a:gd name="connsiteY2" fmla="*/ 8260607 h 11195627"/>
              <a:gd name="connsiteX3" fmla="*/ 3928642 w 10126960"/>
              <a:gd name="connsiteY3" fmla="*/ 11195627 h 11195627"/>
              <a:gd name="connsiteX4" fmla="*/ 2050440 w 10126960"/>
              <a:gd name="connsiteY4" fmla="*/ 7269377 h 11195627"/>
              <a:gd name="connsiteX5" fmla="*/ 0 w 10126960"/>
              <a:gd name="connsiteY5" fmla="*/ 2955749 h 11195627"/>
              <a:gd name="connsiteX0" fmla="*/ 0 w 10126960"/>
              <a:gd name="connsiteY0" fmla="*/ 2941611 h 11181489"/>
              <a:gd name="connsiteX1" fmla="*/ 6207348 w 10126960"/>
              <a:gd name="connsiteY1" fmla="*/ 0 h 11181489"/>
              <a:gd name="connsiteX2" fmla="*/ 10126960 w 10126960"/>
              <a:gd name="connsiteY2" fmla="*/ 8246469 h 11181489"/>
              <a:gd name="connsiteX3" fmla="*/ 3928642 w 10126960"/>
              <a:gd name="connsiteY3" fmla="*/ 11181489 h 11181489"/>
              <a:gd name="connsiteX4" fmla="*/ 2050440 w 10126960"/>
              <a:gd name="connsiteY4" fmla="*/ 7255239 h 11181489"/>
              <a:gd name="connsiteX5" fmla="*/ 0 w 10126960"/>
              <a:gd name="connsiteY5" fmla="*/ 2941611 h 1118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960" h="11181489">
                <a:moveTo>
                  <a:pt x="0" y="2941611"/>
                </a:moveTo>
                <a:lnTo>
                  <a:pt x="6207348" y="0"/>
                </a:lnTo>
                <a:lnTo>
                  <a:pt x="10126960" y="8246469"/>
                </a:lnTo>
                <a:lnTo>
                  <a:pt x="3928642" y="11181489"/>
                </a:lnTo>
                <a:lnTo>
                  <a:pt x="2050440" y="7255239"/>
                </a:lnTo>
                <a:lnTo>
                  <a:pt x="0" y="2941611"/>
                </a:lnTo>
                <a:close/>
              </a:path>
            </a:pathLst>
          </a:custGeom>
          <a:gradFill>
            <a:gsLst>
              <a:gs pos="28000">
                <a:schemeClr val="bg1">
                  <a:alpha val="0"/>
                </a:schemeClr>
              </a:gs>
              <a:gs pos="6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0343FA-E9D4-49C4-9A57-241BF96C4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90" y="4101463"/>
            <a:ext cx="3654747" cy="6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14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3" y="1091955"/>
            <a:ext cx="8898693" cy="5317725"/>
          </a:xfr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Char char="►"/>
              <a:defRPr sz="2500"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0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8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9"/>
            <a:ext cx="2057400" cy="231899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4" y="6387286"/>
            <a:ext cx="2340311" cy="42065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BA3E8B8-5506-4F03-BEE5-EC33288F7D10}"/>
              </a:ext>
            </a:extLst>
          </p:cNvPr>
          <p:cNvSpPr/>
          <p:nvPr userDrawn="1"/>
        </p:nvSpPr>
        <p:spPr>
          <a:xfrm flipH="1">
            <a:off x="1318" y="39153"/>
            <a:ext cx="6257677" cy="915383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C1D7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C9B353-FE47-49C2-BF6C-22BB2E23AC5F}"/>
              </a:ext>
            </a:extLst>
          </p:cNvPr>
          <p:cNvSpPr/>
          <p:nvPr userDrawn="1"/>
        </p:nvSpPr>
        <p:spPr>
          <a:xfrm>
            <a:off x="0" y="0"/>
            <a:ext cx="9144000" cy="1220065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366994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5E97FD-F268-4EE1-9B38-9A881453FEE3}"/>
              </a:ext>
            </a:extLst>
          </p:cNvPr>
          <p:cNvSpPr txBox="1">
            <a:spLocks/>
          </p:cNvSpPr>
          <p:nvPr userDrawn="1"/>
        </p:nvSpPr>
        <p:spPr>
          <a:xfrm>
            <a:off x="133164" y="184920"/>
            <a:ext cx="8877672" cy="73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4" y="221943"/>
            <a:ext cx="8788892" cy="736846"/>
          </a:xfrm>
        </p:spPr>
        <p:txBody>
          <a:bodyPr>
            <a:normAutofit/>
          </a:bodyPr>
          <a:lstStyle>
            <a:lvl1pPr algn="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None/>
              <a:defRPr lang="en-US" sz="3200" b="1" kern="1200" dirty="0">
                <a:solidFill>
                  <a:srgbClr val="FFC3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80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31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62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39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0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6ED092-664B-4DEB-9313-71EE32711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4" t="40381" r="45357" b="44544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gradFill flip="none" rotWithShape="0"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85F5FD-E1E0-4ED7-A642-1015B9CE9A64}"/>
              </a:ext>
            </a:extLst>
          </p:cNvPr>
          <p:cNvSpPr/>
          <p:nvPr userDrawn="1"/>
        </p:nvSpPr>
        <p:spPr>
          <a:xfrm rot="6927602">
            <a:off x="-493999" y="-2160329"/>
            <a:ext cx="10126960" cy="11181489"/>
          </a:xfrm>
          <a:custGeom>
            <a:avLst/>
            <a:gdLst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0 w 11465696"/>
              <a:gd name="connsiteY3" fmla="*/ 11661787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466562 w 11465696"/>
              <a:gd name="connsiteY3" fmla="*/ 11360235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46738 w 11465696"/>
              <a:gd name="connsiteY3" fmla="*/ 11517089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2891789 w 11465696"/>
              <a:gd name="connsiteY3" fmla="*/ 7742518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6222258 w 11465696"/>
              <a:gd name="connsiteY3" fmla="*/ 9268295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74993 w 11465696"/>
              <a:gd name="connsiteY3" fmla="*/ 11513558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175333 w 10749240"/>
              <a:gd name="connsiteY4" fmla="*/ 7742518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28642 w 10749240"/>
              <a:gd name="connsiteY3" fmla="*/ 11517242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390671 w 10749240"/>
              <a:gd name="connsiteY2" fmla="*/ 882589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9962340 w 10749240"/>
              <a:gd name="connsiteY2" fmla="*/ 850235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126960 w 10749240"/>
              <a:gd name="connsiteY2" fmla="*/ 8582222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126960"/>
              <a:gd name="connsiteY0" fmla="*/ 2955749 h 11195627"/>
              <a:gd name="connsiteX1" fmla="*/ 6218384 w 10126960"/>
              <a:gd name="connsiteY1" fmla="*/ 0 h 11195627"/>
              <a:gd name="connsiteX2" fmla="*/ 10126960 w 10126960"/>
              <a:gd name="connsiteY2" fmla="*/ 8260607 h 11195627"/>
              <a:gd name="connsiteX3" fmla="*/ 3928642 w 10126960"/>
              <a:gd name="connsiteY3" fmla="*/ 11195627 h 11195627"/>
              <a:gd name="connsiteX4" fmla="*/ 2050440 w 10126960"/>
              <a:gd name="connsiteY4" fmla="*/ 7269377 h 11195627"/>
              <a:gd name="connsiteX5" fmla="*/ 0 w 10126960"/>
              <a:gd name="connsiteY5" fmla="*/ 2955749 h 11195627"/>
              <a:gd name="connsiteX0" fmla="*/ 0 w 10126960"/>
              <a:gd name="connsiteY0" fmla="*/ 2941611 h 11181489"/>
              <a:gd name="connsiteX1" fmla="*/ 6207348 w 10126960"/>
              <a:gd name="connsiteY1" fmla="*/ 0 h 11181489"/>
              <a:gd name="connsiteX2" fmla="*/ 10126960 w 10126960"/>
              <a:gd name="connsiteY2" fmla="*/ 8246469 h 11181489"/>
              <a:gd name="connsiteX3" fmla="*/ 3928642 w 10126960"/>
              <a:gd name="connsiteY3" fmla="*/ 11181489 h 11181489"/>
              <a:gd name="connsiteX4" fmla="*/ 2050440 w 10126960"/>
              <a:gd name="connsiteY4" fmla="*/ 7255239 h 11181489"/>
              <a:gd name="connsiteX5" fmla="*/ 0 w 10126960"/>
              <a:gd name="connsiteY5" fmla="*/ 2941611 h 1118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960" h="11181489">
                <a:moveTo>
                  <a:pt x="0" y="2941611"/>
                </a:moveTo>
                <a:lnTo>
                  <a:pt x="6207348" y="0"/>
                </a:lnTo>
                <a:lnTo>
                  <a:pt x="10126960" y="8246469"/>
                </a:lnTo>
                <a:lnTo>
                  <a:pt x="3928642" y="11181489"/>
                </a:lnTo>
                <a:lnTo>
                  <a:pt x="2050440" y="7255239"/>
                </a:lnTo>
                <a:lnTo>
                  <a:pt x="0" y="2941611"/>
                </a:lnTo>
                <a:close/>
              </a:path>
            </a:pathLst>
          </a:custGeom>
          <a:gradFill>
            <a:gsLst>
              <a:gs pos="28000">
                <a:schemeClr val="bg1">
                  <a:alpha val="0"/>
                </a:schemeClr>
              </a:gs>
              <a:gs pos="6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0343FA-E9D4-49C4-9A57-241BF96C43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90" y="4101463"/>
            <a:ext cx="3654747" cy="6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6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24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17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40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0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3" y="1091955"/>
            <a:ext cx="8898693" cy="5317725"/>
          </a:xfr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Char char="►"/>
              <a:defRPr sz="2500"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0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8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9"/>
            <a:ext cx="2057400" cy="231899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4" y="6387286"/>
            <a:ext cx="2340311" cy="42065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BA3E8B8-5506-4F03-BEE5-EC33288F7D10}"/>
              </a:ext>
            </a:extLst>
          </p:cNvPr>
          <p:cNvSpPr/>
          <p:nvPr userDrawn="1"/>
        </p:nvSpPr>
        <p:spPr>
          <a:xfrm flipH="1">
            <a:off x="1318" y="39153"/>
            <a:ext cx="6257677" cy="915383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C1D7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C9B353-FE47-49C2-BF6C-22BB2E23AC5F}"/>
              </a:ext>
            </a:extLst>
          </p:cNvPr>
          <p:cNvSpPr/>
          <p:nvPr userDrawn="1"/>
        </p:nvSpPr>
        <p:spPr>
          <a:xfrm>
            <a:off x="0" y="0"/>
            <a:ext cx="9144000" cy="1220065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366994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5E97FD-F268-4EE1-9B38-9A881453FEE3}"/>
              </a:ext>
            </a:extLst>
          </p:cNvPr>
          <p:cNvSpPr txBox="1">
            <a:spLocks/>
          </p:cNvSpPr>
          <p:nvPr userDrawn="1"/>
        </p:nvSpPr>
        <p:spPr>
          <a:xfrm>
            <a:off x="133164" y="184920"/>
            <a:ext cx="8877672" cy="73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4" y="221943"/>
            <a:ext cx="8788892" cy="736846"/>
          </a:xfrm>
        </p:spPr>
        <p:txBody>
          <a:bodyPr>
            <a:normAutofit/>
          </a:bodyPr>
          <a:lstStyle>
            <a:lvl1pPr algn="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None/>
              <a:defRPr lang="en-US" sz="3200" b="1" kern="1200" dirty="0">
                <a:solidFill>
                  <a:srgbClr val="FFC3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68BD267-46D0-4232-9EEA-8DEE56DF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417468"/>
            <a:ext cx="7772400" cy="1454740"/>
          </a:xfrm>
        </p:spPr>
        <p:txBody>
          <a:bodyPr/>
          <a:lstStyle/>
          <a:p>
            <a:r>
              <a:rPr lang="en-US" altLang="ko-KR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Python Basic</a:t>
            </a:r>
            <a:b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</a:br>
            <a:r>
              <a:rPr lang="en-US" altLang="ko-KR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2020. 5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E0F807-75DE-4A3A-92AB-8E822B6B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2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A428-FF03-4FA7-8DA3-21360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latin typeface="Consolas" panose="020B0609020204030204" pitchFamily="49" charset="0"/>
              </a:rPr>
              <a:t>(List)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04B6B-428D-4D05-8EC9-7B871DC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정렬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B6A42-A4AF-4C69-99C0-89740C6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8607B0-A57D-4767-BE59-54B4A7F2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31285"/>
              </p:ext>
            </p:extLst>
          </p:nvPr>
        </p:nvGraphicFramePr>
        <p:xfrm>
          <a:off x="262919" y="1520185"/>
          <a:ext cx="8738164" cy="23802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2000">
                  <a:extLst>
                    <a:ext uri="{9D8B030D-6E8A-4147-A177-3AD203B41FA5}">
                      <a16:colId xmlns:a16="http://schemas.microsoft.com/office/drawing/2014/main" val="1894125200"/>
                    </a:ext>
                  </a:extLst>
                </a:gridCol>
                <a:gridCol w="6146164">
                  <a:extLst>
                    <a:ext uri="{9D8B030D-6E8A-4147-A177-3AD203B41FA5}">
                      <a16:colId xmlns:a16="http://schemas.microsoft.com/office/drawing/2014/main" val="590330285"/>
                    </a:ext>
                  </a:extLst>
                </a:gridCol>
              </a:tblGrid>
              <a:tr h="5682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표현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의미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00024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algn="l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8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sort()</a:t>
                      </a:r>
                      <a:endParaRPr lang="ko-KR" sz="18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요소의 순서를 정렬한다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513407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reverse()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sort(reverse=True)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요소의 순서를 뒤집는다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106815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sorted(</a:t>
                      </a:r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요소의 순서를 정렬한 새 리스트를 반환한다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5433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AD80F-1504-4D22-AE4D-3E3B98D24FE9}"/>
              </a:ext>
            </a:extLst>
          </p:cNvPr>
          <p:cNvSpPr txBox="1"/>
          <p:nvPr/>
        </p:nvSpPr>
        <p:spPr>
          <a:xfrm>
            <a:off x="221943" y="4063796"/>
            <a:ext cx="878889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Consolas" panose="020B0609020204030204" pitchFamily="49" charset="0"/>
              </a:rPr>
              <a:t>num_list = [2, 11, 3, 5, 7]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num_list.sort()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print(num_list)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num_list.reverse()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print(num_list)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num_list.sort(reverse=True)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print(num_list)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4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A428-FF03-4FA7-8DA3-21360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latin typeface="Consolas" panose="020B0609020204030204" pitchFamily="49" charset="0"/>
              </a:rPr>
              <a:t>(List)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04B6B-428D-4D05-8EC9-7B871DC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병합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B6A42-A4AF-4C69-99C0-89740C6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8607B0-A57D-4767-BE59-54B4A7F2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9837"/>
              </p:ext>
            </p:extLst>
          </p:nvPr>
        </p:nvGraphicFramePr>
        <p:xfrm>
          <a:off x="262919" y="1520185"/>
          <a:ext cx="8738164" cy="22728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2000">
                  <a:extLst>
                    <a:ext uri="{9D8B030D-6E8A-4147-A177-3AD203B41FA5}">
                      <a16:colId xmlns:a16="http://schemas.microsoft.com/office/drawing/2014/main" val="1894125200"/>
                    </a:ext>
                  </a:extLst>
                </a:gridCol>
                <a:gridCol w="6146164">
                  <a:extLst>
                    <a:ext uri="{9D8B030D-6E8A-4147-A177-3AD203B41FA5}">
                      <a16:colId xmlns:a16="http://schemas.microsoft.com/office/drawing/2014/main" val="590330285"/>
                    </a:ext>
                  </a:extLst>
                </a:gridCol>
              </a:tblGrid>
              <a:tr h="5682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표현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의미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00024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algn="l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8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extend(</a:t>
                      </a:r>
                      <a:r>
                        <a:rPr lang="ko-KR" altLang="en-US" sz="18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리스트</a:t>
                      </a:r>
                      <a:r>
                        <a:rPr lang="en-US" altLang="ko-KR" sz="18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기존의 리스트에 전달받은 리스트를 병합한다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513407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두 리스트를 병합한 새로운 리스트를 반환한다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106815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*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리스트의 요소를 반복한 새로운 리스트를 반환한다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5433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AD80F-1504-4D22-AE4D-3E3B98D24FE9}"/>
              </a:ext>
            </a:extLst>
          </p:cNvPr>
          <p:cNvSpPr txBox="1"/>
          <p:nvPr/>
        </p:nvSpPr>
        <p:spPr>
          <a:xfrm>
            <a:off x="221943" y="4063796"/>
            <a:ext cx="878889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Consolas" panose="020B0609020204030204" pitchFamily="49" charset="0"/>
              </a:rPr>
              <a:t>list1 = ["A", "B", "C"]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list2 = ["D", "E", "F"]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print(list1 + list2)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list1.extend(list2)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print(list1)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print(list2)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3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36C4-31FF-446E-8811-703D74FF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튜플</a:t>
            </a:r>
            <a:r>
              <a:rPr lang="en-US" altLang="ko-KR" dirty="0">
                <a:latin typeface="Consolas" panose="020B0609020204030204" pitchFamily="49" charset="0"/>
              </a:rPr>
              <a:t>(Tuple)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9DC07-08AA-414A-9175-6A6C05E7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ko-KR" altLang="en-US" dirty="0"/>
              <a:t>순서가 있는 요소의 집합</a:t>
            </a:r>
            <a:r>
              <a:rPr lang="en-US" altLang="ko-KR" dirty="0"/>
              <a:t>.</a:t>
            </a:r>
          </a:p>
          <a:p>
            <a:pPr lvl="1"/>
            <a:r>
              <a:rPr lang="ko-KR" altLang="ko-KR" dirty="0"/>
              <a:t>수정 </a:t>
            </a:r>
            <a:r>
              <a:rPr lang="ko-KR" altLang="en-US" dirty="0"/>
              <a:t>불</a:t>
            </a:r>
            <a:r>
              <a:rPr lang="ko-KR" altLang="ko-KR" dirty="0"/>
              <a:t>가능</a:t>
            </a:r>
            <a:r>
              <a:rPr lang="en-US" altLang="ko-KR" dirty="0"/>
              <a:t>(immutable).</a:t>
            </a:r>
          </a:p>
          <a:p>
            <a:pPr lvl="1"/>
            <a:r>
              <a:rPr lang="ko-KR" altLang="en-US" dirty="0"/>
              <a:t>리스트와 비슷함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서로 다른 자료형의 요소를 입력 가능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ex) (1, 3.14, "a", True, None)</a:t>
            </a:r>
          </a:p>
          <a:p>
            <a:pPr lvl="1"/>
            <a:r>
              <a:rPr lang="ko-KR" altLang="en-US" dirty="0" err="1"/>
              <a:t>튜플의</a:t>
            </a:r>
            <a:r>
              <a:rPr lang="ko-KR" altLang="en-US" dirty="0"/>
              <a:t> 요소로 </a:t>
            </a:r>
            <a:r>
              <a:rPr lang="ko-KR" altLang="en-US" dirty="0" err="1"/>
              <a:t>튜플을</a:t>
            </a:r>
            <a:r>
              <a:rPr lang="ko-KR" altLang="en-US" dirty="0"/>
              <a:t> 입력 가능</a:t>
            </a:r>
            <a:r>
              <a:rPr lang="en-US" altLang="ko-KR" dirty="0"/>
              <a:t>(</a:t>
            </a:r>
            <a:r>
              <a:rPr lang="ko-KR" altLang="en-US" dirty="0"/>
              <a:t>중첩 </a:t>
            </a:r>
            <a:r>
              <a:rPr lang="ko-KR" altLang="en-US" dirty="0" err="1"/>
              <a:t>튜플</a:t>
            </a:r>
            <a:r>
              <a:rPr lang="en-US" altLang="ko-KR" dirty="0"/>
              <a:t>).</a:t>
            </a:r>
          </a:p>
          <a:p>
            <a:pPr marL="457200" lvl="1" indent="0">
              <a:buNone/>
            </a:pPr>
            <a:r>
              <a:rPr lang="en-US" altLang="ko-KR" dirty="0"/>
              <a:t>  ex) (1, (1, 2), (1, (1, 2, 3)))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튜플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tuple() </a:t>
            </a:r>
            <a:r>
              <a:rPr lang="ko-KR" altLang="en-US" dirty="0"/>
              <a:t>함수로 생성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</a:t>
            </a:r>
            <a:r>
              <a:rPr lang="ko-KR" altLang="en-US" dirty="0"/>
              <a:t>생략 가능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ex) tuple("python") # ('p', 'y', 't', 'h', 'o', 'n')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ex2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new_tuple</a:t>
            </a:r>
            <a:r>
              <a:rPr lang="en-US" altLang="ko-KR" dirty="0"/>
              <a:t> = 1, 2, 3 # (1, 2, 3)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4B67B-984A-400B-8AB6-55C0432B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82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36C4-31FF-446E-8811-703D74FF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튜플</a:t>
            </a:r>
            <a:r>
              <a:rPr lang="en-US" altLang="ko-KR" dirty="0">
                <a:latin typeface="Consolas" panose="020B0609020204030204" pitchFamily="49" charset="0"/>
              </a:rPr>
              <a:t>(Tuple)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9DC07-08AA-414A-9175-6A6C05E7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인덱싱과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리스트와 마찬가지로 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r>
              <a:rPr lang="ko-KR" altLang="en-US" dirty="0"/>
              <a:t>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4B67B-984A-400B-8AB6-55C0432B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9BA35-2D93-4A10-A93A-71E0B8645EF2}"/>
              </a:ext>
            </a:extLst>
          </p:cNvPr>
          <p:cNvSpPr txBox="1"/>
          <p:nvPr/>
        </p:nvSpPr>
        <p:spPr>
          <a:xfrm>
            <a:off x="221944" y="1995477"/>
            <a:ext cx="8788891" cy="175432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latin typeface="Consolas" panose="020B0609020204030204" pitchFamily="49" charset="0"/>
              </a:rPr>
              <a:t>t1</a:t>
            </a:r>
            <a:r>
              <a:rPr lang="en-US" altLang="ko-KR" dirty="0">
                <a:latin typeface="Consolas" panose="020B0609020204030204" pitchFamily="49" charset="0"/>
              </a:rPr>
              <a:t> = (1, 2, 'a', 'b')</a:t>
            </a:r>
            <a:endParaRPr lang="ko-KR" altLang="ko-KR" dirty="0">
              <a:latin typeface="Consolas" panose="020B0609020204030204" pitchFamily="49" charset="0"/>
            </a:endParaRPr>
          </a:p>
          <a:p>
            <a:pPr latinLnBrk="1"/>
            <a:r>
              <a:rPr lang="en-US" altLang="ko-KR" dirty="0">
                <a:latin typeface="Consolas" panose="020B0609020204030204" pitchFamily="49" charset="0"/>
              </a:rPr>
              <a:t>print(t1[0])        # 1</a:t>
            </a:r>
            <a:endParaRPr lang="ko-KR" altLang="ko-KR" dirty="0">
              <a:latin typeface="Consolas" panose="020B0609020204030204" pitchFamily="49" charset="0"/>
            </a:endParaRPr>
          </a:p>
          <a:p>
            <a:pPr latinLnBrk="1"/>
            <a:r>
              <a:rPr lang="en-US" altLang="ko-KR" dirty="0">
                <a:latin typeface="Consolas" panose="020B0609020204030204" pitchFamily="49" charset="0"/>
              </a:rPr>
              <a:t>print(t1[3])        # b</a:t>
            </a:r>
            <a:endParaRPr lang="ko-KR" altLang="ko-KR" dirty="0">
              <a:latin typeface="Consolas" panose="020B0609020204030204" pitchFamily="49" charset="0"/>
            </a:endParaRPr>
          </a:p>
          <a:p>
            <a:pPr latinLnBrk="1"/>
            <a:r>
              <a:rPr lang="en-US" altLang="ko-KR" dirty="0">
                <a:latin typeface="Consolas" panose="020B0609020204030204" pitchFamily="49" charset="0"/>
              </a:rPr>
              <a:t>print(t1[1:])       # (2, 'a', 'b')</a:t>
            </a:r>
          </a:p>
          <a:p>
            <a:pPr latinLnBrk="1"/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t1</a:t>
            </a:r>
            <a:r>
              <a:rPr lang="en-US" altLang="ko-KR" dirty="0">
                <a:latin typeface="Consolas" panose="020B0609020204030204" pitchFamily="49" charset="0"/>
              </a:rPr>
              <a:t>[:2])       # (1, 2)</a:t>
            </a:r>
          </a:p>
          <a:p>
            <a:pPr latinLnBrk="1"/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t1</a:t>
            </a:r>
            <a:r>
              <a:rPr lang="en-US" altLang="ko-KR" dirty="0">
                <a:latin typeface="Consolas" panose="020B0609020204030204" pitchFamily="49" charset="0"/>
              </a:rPr>
              <a:t>[::2])      # (1, 'a')</a:t>
            </a:r>
            <a:endParaRPr lang="ko-KR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0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A428-FF03-4FA7-8DA3-21360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튜플</a:t>
            </a:r>
            <a:r>
              <a:rPr lang="en-US" altLang="ko-KR" dirty="0">
                <a:latin typeface="Consolas" panose="020B0609020204030204" pitchFamily="49" charset="0"/>
              </a:rPr>
              <a:t>(Tuple)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04B6B-428D-4D05-8EC9-7B871DC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 검색</a:t>
            </a:r>
            <a:endParaRPr lang="en-US" altLang="ko-KR" dirty="0"/>
          </a:p>
          <a:p>
            <a:pPr lvl="1"/>
            <a:r>
              <a:rPr lang="ko-KR" altLang="en-US" dirty="0"/>
              <a:t>리스트와 마찬가지로 요소 검색 가능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B6A42-A4AF-4C69-99C0-89740C6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8607B0-A57D-4767-BE59-54B4A7F2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69279"/>
              </p:ext>
            </p:extLst>
          </p:nvPr>
        </p:nvGraphicFramePr>
        <p:xfrm>
          <a:off x="262919" y="1970355"/>
          <a:ext cx="8738164" cy="34092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2000">
                  <a:extLst>
                    <a:ext uri="{9D8B030D-6E8A-4147-A177-3AD203B41FA5}">
                      <a16:colId xmlns:a16="http://schemas.microsoft.com/office/drawing/2014/main" val="1894125200"/>
                    </a:ext>
                  </a:extLst>
                </a:gridCol>
                <a:gridCol w="6146164">
                  <a:extLst>
                    <a:ext uri="{9D8B030D-6E8A-4147-A177-3AD203B41FA5}">
                      <a16:colId xmlns:a16="http://schemas.microsoft.com/office/drawing/2014/main" val="590330285"/>
                    </a:ext>
                  </a:extLst>
                </a:gridCol>
              </a:tblGrid>
              <a:tr h="5682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표현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의미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00024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algn="l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8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index(</a:t>
                      </a:r>
                      <a:r>
                        <a:rPr lang="ko-KR" altLang="en-US" sz="18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</a:t>
                      </a:r>
                      <a:r>
                        <a:rPr lang="en-US" altLang="ko-KR" sz="18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전달받은 값에 해당하는 위치를 찾는다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513407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count(</a:t>
                      </a:r>
                      <a:r>
                        <a:rPr lang="ko-KR" altLang="en-US" dirty="0">
                          <a:latin typeface="+mn-lt"/>
                        </a:rPr>
                        <a:t>값</a:t>
                      </a:r>
                      <a:r>
                        <a:rPr lang="en-US" altLang="ko-KR" dirty="0">
                          <a:latin typeface="+mn-lt"/>
                        </a:rPr>
                        <a:t>)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전달받은 값에 대한 요소의 개수를 반환한다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106815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+mn-lt"/>
                        </a:rPr>
                        <a:t>len</a:t>
                      </a:r>
                      <a:r>
                        <a:rPr lang="en-US" altLang="ko-KR" dirty="0">
                          <a:latin typeface="+mn-lt"/>
                        </a:rPr>
                        <a:t>(</a:t>
                      </a:r>
                      <a:r>
                        <a:rPr lang="ko-KR" altLang="en-US" dirty="0" err="1">
                          <a:latin typeface="+mn-lt"/>
                        </a:rPr>
                        <a:t>튜플</a:t>
                      </a:r>
                      <a:r>
                        <a:rPr lang="en-US" altLang="ko-KR" dirty="0">
                          <a:latin typeface="+mn-lt"/>
                        </a:rPr>
                        <a:t>)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 err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튜플의</a:t>
                      </a: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길이를 반환한다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543363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min(</a:t>
                      </a:r>
                      <a:r>
                        <a:rPr lang="ko-KR" altLang="en-US" dirty="0" err="1">
                          <a:latin typeface="+mn-lt"/>
                        </a:rPr>
                        <a:t>튜플</a:t>
                      </a:r>
                      <a:r>
                        <a:rPr lang="en-US" altLang="ko-KR" dirty="0">
                          <a:latin typeface="+mn-lt"/>
                        </a:rPr>
                        <a:t>), max(</a:t>
                      </a:r>
                      <a:r>
                        <a:rPr lang="ko-KR" altLang="en-US" dirty="0" err="1">
                          <a:latin typeface="+mn-lt"/>
                        </a:rPr>
                        <a:t>튜플</a:t>
                      </a:r>
                      <a:r>
                        <a:rPr lang="en-US" altLang="ko-KR" dirty="0">
                          <a:latin typeface="+mn-lt"/>
                        </a:rPr>
                        <a:t>)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 err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튜플의</a:t>
                      </a: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요소 중 최소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최대값을 찾는다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545679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in,</a:t>
                      </a:r>
                      <a:r>
                        <a:rPr lang="ko-KR" altLang="en-US" dirty="0">
                          <a:latin typeface="+mn-lt"/>
                        </a:rPr>
                        <a:t> </a:t>
                      </a:r>
                      <a:r>
                        <a:rPr lang="en-US" altLang="ko-KR" dirty="0">
                          <a:latin typeface="+mn-lt"/>
                        </a:rPr>
                        <a:t>not</a:t>
                      </a:r>
                      <a:r>
                        <a:rPr lang="ko-KR" altLang="en-US" dirty="0">
                          <a:latin typeface="+mn-lt"/>
                        </a:rPr>
                        <a:t> </a:t>
                      </a:r>
                      <a:r>
                        <a:rPr lang="en-US" altLang="ko-KR" dirty="0">
                          <a:latin typeface="+mn-lt"/>
                        </a:rPr>
                        <a:t>in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 err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튜플에</a:t>
                      </a: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요소가 있는지 유무를 검사한다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95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35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A428-FF03-4FA7-8DA3-21360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튜플</a:t>
            </a:r>
            <a:r>
              <a:rPr lang="en-US" altLang="ko-KR" dirty="0">
                <a:latin typeface="Consolas" panose="020B0609020204030204" pitchFamily="49" charset="0"/>
              </a:rPr>
              <a:t>(Tuple)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04B6B-428D-4D05-8EC9-7B871DC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연산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B6A42-A4AF-4C69-99C0-89740C6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8607B0-A57D-4767-BE59-54B4A7F2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24079"/>
              </p:ext>
            </p:extLst>
          </p:nvPr>
        </p:nvGraphicFramePr>
        <p:xfrm>
          <a:off x="262919" y="1520185"/>
          <a:ext cx="8738164" cy="17046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2000">
                  <a:extLst>
                    <a:ext uri="{9D8B030D-6E8A-4147-A177-3AD203B41FA5}">
                      <a16:colId xmlns:a16="http://schemas.microsoft.com/office/drawing/2014/main" val="1894125200"/>
                    </a:ext>
                  </a:extLst>
                </a:gridCol>
                <a:gridCol w="6146164">
                  <a:extLst>
                    <a:ext uri="{9D8B030D-6E8A-4147-A177-3AD203B41FA5}">
                      <a16:colId xmlns:a16="http://schemas.microsoft.com/office/drawing/2014/main" val="590330285"/>
                    </a:ext>
                  </a:extLst>
                </a:gridCol>
              </a:tblGrid>
              <a:tr h="5682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표현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의미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00024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두 </a:t>
                      </a:r>
                      <a:r>
                        <a:rPr lang="ko-KR" altLang="en-US" sz="1800" kern="100" dirty="0" err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튜플을</a:t>
                      </a: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병합한 새로운 </a:t>
                      </a:r>
                      <a:r>
                        <a:rPr lang="ko-KR" altLang="en-US" sz="1800" kern="100" dirty="0" err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튜플을</a:t>
                      </a: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반환한다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106815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*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 err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튜플의</a:t>
                      </a: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요소를 반복한 새로운 </a:t>
                      </a:r>
                      <a:r>
                        <a:rPr lang="ko-KR" altLang="en-US" sz="1800" kern="100" dirty="0" err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튜플을</a:t>
                      </a: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반환한다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5433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AD80F-1504-4D22-AE4D-3E3B98D24FE9}"/>
              </a:ext>
            </a:extLst>
          </p:cNvPr>
          <p:cNvSpPr txBox="1"/>
          <p:nvPr/>
        </p:nvSpPr>
        <p:spPr>
          <a:xfrm>
            <a:off x="221943" y="4063796"/>
            <a:ext cx="878889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</a:t>
            </a:r>
            <a:r>
              <a:rPr lang="pt-BR" altLang="ko-KR" dirty="0">
                <a:latin typeface="Consolas" panose="020B0609020204030204" pitchFamily="49" charset="0"/>
              </a:rPr>
              <a:t>1 = ("A", "B", "C")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t2 = ("D", "E", "F")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print(t1 + t2)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print(t1 * 2)</a:t>
            </a:r>
          </a:p>
        </p:txBody>
      </p:sp>
    </p:spTree>
    <p:extLst>
      <p:ext uri="{BB962C8B-B14F-4D97-AF65-F5344CB8AC3E}">
        <p14:creationId xmlns:p14="http://schemas.microsoft.com/office/powerpoint/2010/main" val="323557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A428-FF03-4FA7-8DA3-21360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튜플</a:t>
            </a:r>
            <a:r>
              <a:rPr lang="en-US" altLang="ko-KR" dirty="0">
                <a:latin typeface="Consolas" panose="020B0609020204030204" pitchFamily="49" charset="0"/>
              </a:rPr>
              <a:t>(Tuple)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04B6B-428D-4D05-8EC9-7B871DC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Tuple Unpacking</a:t>
            </a:r>
          </a:p>
          <a:p>
            <a:pPr lvl="1"/>
            <a:r>
              <a:rPr lang="ko-KR" altLang="en-US" dirty="0"/>
              <a:t>여러 개의 변수에 값을 한꺼번에 대입하는 기능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ex) breakfast, lunch, dinner = \</a:t>
            </a:r>
          </a:p>
          <a:p>
            <a:pPr marL="457200" lvl="1" indent="0">
              <a:buNone/>
            </a:pPr>
            <a:r>
              <a:rPr lang="en-US" altLang="ko-KR" dirty="0"/>
              <a:t>      (“Sandwich”, None, “Chicken”)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변수의 값 치환을 쉽게 구현할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ex) a, b = (12, 34)</a:t>
            </a:r>
          </a:p>
          <a:p>
            <a:pPr marL="457200" lvl="1" indent="0">
              <a:buNone/>
            </a:pPr>
            <a:r>
              <a:rPr lang="en-US" altLang="ko-KR" dirty="0"/>
              <a:t>      a, b = b, a</a:t>
            </a:r>
          </a:p>
          <a:p>
            <a:pPr marL="457200" lvl="1" indent="0">
              <a:buNone/>
            </a:pPr>
            <a:r>
              <a:rPr lang="en-US" altLang="ko-KR" dirty="0"/>
              <a:t>      print(a, b)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B6A42-A4AF-4C69-99C0-89740C6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5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사전</a:t>
            </a:r>
            <a:r>
              <a:rPr lang="en-US" altLang="ko-KR" dirty="0">
                <a:latin typeface="Consolas" panose="020B0609020204030204" pitchFamily="49" charset="0"/>
              </a:rPr>
              <a:t>(Dictionary)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사전의 특징</a:t>
            </a:r>
            <a:endParaRPr lang="en-US" altLang="ko-KR" dirty="0"/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을 쌍의 형태로 저장하는 자료구조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Key1</a:t>
            </a:r>
            <a:r>
              <a:rPr lang="en-US" altLang="ko-KR" dirty="0"/>
              <a:t>: </a:t>
            </a:r>
            <a:r>
              <a:rPr lang="en-US" altLang="ko-KR" dirty="0" err="1"/>
              <a:t>Value1</a:t>
            </a:r>
            <a:r>
              <a:rPr lang="en-US" altLang="ko-KR" dirty="0"/>
              <a:t>, </a:t>
            </a:r>
            <a:r>
              <a:rPr lang="en-US" altLang="ko-KR" dirty="0" err="1"/>
              <a:t>Key2</a:t>
            </a:r>
            <a:r>
              <a:rPr lang="en-US" altLang="ko-KR" dirty="0"/>
              <a:t>: </a:t>
            </a:r>
            <a:r>
              <a:rPr lang="en-US" altLang="ko-KR" dirty="0" err="1"/>
              <a:t>Value2</a:t>
            </a:r>
            <a:r>
              <a:rPr lang="en-US" altLang="ko-KR" dirty="0"/>
              <a:t>, </a:t>
            </a:r>
            <a:r>
              <a:rPr lang="en-US" altLang="ko-KR" dirty="0" err="1"/>
              <a:t>Key3</a:t>
            </a:r>
            <a:r>
              <a:rPr lang="en-US" altLang="ko-KR" dirty="0"/>
              <a:t>: </a:t>
            </a:r>
            <a:r>
              <a:rPr lang="en-US" altLang="ko-KR" dirty="0" err="1"/>
              <a:t>Value3</a:t>
            </a:r>
            <a:r>
              <a:rPr lang="en-US" altLang="ko-KR" dirty="0"/>
              <a:t>, ...}</a:t>
            </a:r>
          </a:p>
          <a:p>
            <a:pPr lvl="1"/>
            <a:r>
              <a:rPr lang="ko-KR" altLang="en-US" dirty="0"/>
              <a:t>순서가 존재하지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키를 이용하여 값을 호출할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사전 자체는 </a:t>
            </a:r>
            <a:r>
              <a:rPr lang="en-US" altLang="ko-KR" dirty="0"/>
              <a:t>mutable </a:t>
            </a:r>
            <a:r>
              <a:rPr lang="ko-KR" altLang="en-US" dirty="0"/>
              <a:t>객체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키는 </a:t>
            </a:r>
            <a:r>
              <a:rPr lang="en-US" altLang="ko-KR" dirty="0"/>
              <a:t>immutable </a:t>
            </a:r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불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  <a:r>
              <a:rPr lang="ko-KR" altLang="en-US" dirty="0"/>
              <a:t>만 사용할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값은 중복될 수 있지만 키는 중복될 수 없음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02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사전</a:t>
            </a:r>
            <a:r>
              <a:rPr lang="en-US" altLang="ko-KR" dirty="0">
                <a:latin typeface="Consolas" panose="020B0609020204030204" pitchFamily="49" charset="0"/>
              </a:rPr>
              <a:t>(Dictionary)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사전 생성</a:t>
            </a:r>
            <a:endParaRPr lang="en-US" altLang="ko-KR" dirty="0"/>
          </a:p>
          <a:p>
            <a:pPr lvl="1"/>
            <a:r>
              <a:rPr lang="en-US" altLang="ko-KR" dirty="0"/>
              <a:t>{} </a:t>
            </a:r>
            <a:r>
              <a:rPr lang="ko-KR" altLang="en-US" dirty="0"/>
              <a:t>또는 </a:t>
            </a:r>
            <a:r>
              <a:rPr lang="en-US" altLang="ko-KR" dirty="0" err="1"/>
              <a:t>dict</a:t>
            </a:r>
            <a:r>
              <a:rPr lang="en-US" altLang="ko-KR" dirty="0"/>
              <a:t>() </a:t>
            </a:r>
            <a:r>
              <a:rPr lang="ko-KR" altLang="en-US" dirty="0"/>
              <a:t>함수로 생성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ex)</a:t>
            </a:r>
            <a:r>
              <a:rPr lang="ko-KR" altLang="en-US" dirty="0"/>
              <a:t> </a:t>
            </a:r>
            <a:r>
              <a:rPr lang="en-US" altLang="ko-KR" dirty="0"/>
              <a:t>scores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{"Java": 100, "Oracle": 90, "Python": 80}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ex2</a:t>
            </a:r>
            <a:r>
              <a:rPr lang="en-US" altLang="ko-KR" dirty="0"/>
              <a:t>) scores = </a:t>
            </a:r>
            <a:r>
              <a:rPr lang="en-US" altLang="ko-KR" dirty="0" err="1"/>
              <a:t>dict</a:t>
            </a:r>
            <a:r>
              <a:rPr lang="en-US" altLang="ko-KR" dirty="0"/>
              <a:t>(Java = 100, Oracle = 90, Python = 80)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ex3</a:t>
            </a:r>
            <a:r>
              <a:rPr lang="en-US" altLang="ko-KR" dirty="0"/>
              <a:t>) </a:t>
            </a:r>
            <a:r>
              <a:rPr lang="en-US" altLang="ko-KR" dirty="0" err="1"/>
              <a:t>list_in_list</a:t>
            </a:r>
            <a:r>
              <a:rPr lang="en-US" altLang="ko-KR" dirty="0"/>
              <a:t> = [["Java", 100], ["Python", 80]]</a:t>
            </a:r>
          </a:p>
          <a:p>
            <a:pPr marL="457200" lvl="1" indent="0">
              <a:buNone/>
            </a:pPr>
            <a:r>
              <a:rPr lang="en-US" altLang="ko-KR" dirty="0"/>
              <a:t>       print(</a:t>
            </a:r>
            <a:r>
              <a:rPr lang="en-US" altLang="ko-KR" dirty="0" err="1"/>
              <a:t>dict</a:t>
            </a:r>
            <a:r>
              <a:rPr lang="en-US" altLang="ko-KR" dirty="0"/>
              <a:t>(</a:t>
            </a:r>
            <a:r>
              <a:rPr lang="en-US" altLang="ko-KR" dirty="0" err="1"/>
              <a:t>list_in_list</a:t>
            </a:r>
            <a:r>
              <a:rPr lang="en-US" altLang="ko-KR" dirty="0"/>
              <a:t>))</a:t>
            </a:r>
          </a:p>
          <a:p>
            <a:pPr marL="457200" lvl="1" indent="0">
              <a:buNone/>
            </a:pPr>
            <a:r>
              <a:rPr lang="en-US" altLang="ko-KR" dirty="0"/>
              <a:t>       </a:t>
            </a:r>
            <a:r>
              <a:rPr lang="en-US" altLang="ko-KR" dirty="0" err="1"/>
              <a:t>tuple_in_list</a:t>
            </a:r>
            <a:r>
              <a:rPr lang="en-US" altLang="ko-KR" dirty="0"/>
              <a:t> = [("Java", 100), ("Python", 80)]</a:t>
            </a:r>
          </a:p>
          <a:p>
            <a:pPr marL="457200" lvl="1" indent="0">
              <a:buNone/>
            </a:pPr>
            <a:r>
              <a:rPr lang="en-US" altLang="ko-KR" dirty="0"/>
              <a:t>       print(</a:t>
            </a:r>
            <a:r>
              <a:rPr lang="en-US" altLang="ko-KR" dirty="0" err="1"/>
              <a:t>dict</a:t>
            </a:r>
            <a:r>
              <a:rPr lang="en-US" altLang="ko-KR" dirty="0"/>
              <a:t>(</a:t>
            </a:r>
            <a:r>
              <a:rPr lang="en-US" altLang="ko-KR" dirty="0" err="1"/>
              <a:t>tuple_in_list</a:t>
            </a:r>
            <a:r>
              <a:rPr lang="en-US" altLang="ko-KR" dirty="0"/>
              <a:t>))</a:t>
            </a:r>
          </a:p>
          <a:p>
            <a:pPr marL="457200" lvl="1" indent="0">
              <a:buNone/>
            </a:pPr>
            <a:r>
              <a:rPr lang="en-US" altLang="ko-KR" dirty="0"/>
              <a:t>       </a:t>
            </a:r>
            <a:r>
              <a:rPr lang="en-US" altLang="ko-KR" dirty="0" err="1"/>
              <a:t>list_in_tuple</a:t>
            </a:r>
            <a:r>
              <a:rPr lang="en-US" altLang="ko-KR" dirty="0"/>
              <a:t> = (["Java", 100], ["Python", 80])</a:t>
            </a:r>
          </a:p>
          <a:p>
            <a:pPr marL="457200" lvl="1" indent="0">
              <a:buNone/>
            </a:pPr>
            <a:r>
              <a:rPr lang="en-US" altLang="ko-KR" dirty="0"/>
              <a:t>       print(</a:t>
            </a:r>
            <a:r>
              <a:rPr lang="en-US" altLang="ko-KR" dirty="0" err="1"/>
              <a:t>dict</a:t>
            </a:r>
            <a:r>
              <a:rPr lang="en-US" altLang="ko-KR" dirty="0"/>
              <a:t>(</a:t>
            </a:r>
            <a:r>
              <a:rPr lang="en-US" altLang="ko-KR" dirty="0" err="1"/>
              <a:t>list_in_tuple</a:t>
            </a:r>
            <a:r>
              <a:rPr lang="en-US" altLang="ko-KR" dirty="0"/>
              <a:t>))</a:t>
            </a:r>
          </a:p>
          <a:p>
            <a:pPr marL="457200" lvl="1" indent="0">
              <a:buNone/>
            </a:pPr>
            <a:r>
              <a:rPr lang="en-US" altLang="ko-KR" dirty="0"/>
              <a:t>       </a:t>
            </a:r>
            <a:r>
              <a:rPr lang="en-US" altLang="ko-KR" dirty="0" err="1"/>
              <a:t>tuple_in_tuple</a:t>
            </a:r>
            <a:r>
              <a:rPr lang="en-US" altLang="ko-KR" dirty="0"/>
              <a:t> = (("Java", 100), ("Python", 80))</a:t>
            </a:r>
          </a:p>
          <a:p>
            <a:pPr marL="457200" lvl="1" indent="0">
              <a:buNone/>
            </a:pPr>
            <a:r>
              <a:rPr lang="en-US" altLang="ko-KR" dirty="0"/>
              <a:t>       print(</a:t>
            </a:r>
            <a:r>
              <a:rPr lang="en-US" altLang="ko-KR" dirty="0" err="1"/>
              <a:t>dict</a:t>
            </a:r>
            <a:r>
              <a:rPr lang="en-US" altLang="ko-KR" dirty="0"/>
              <a:t>(</a:t>
            </a:r>
            <a:r>
              <a:rPr lang="en-US" altLang="ko-KR" dirty="0" err="1"/>
              <a:t>tuple_in_tuple</a:t>
            </a:r>
            <a:r>
              <a:rPr lang="en-US" altLang="ko-KR" dirty="0"/>
              <a:t>))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78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사전</a:t>
            </a:r>
            <a:r>
              <a:rPr lang="en-US" altLang="ko-KR" dirty="0">
                <a:latin typeface="Consolas" panose="020B0609020204030204" pitchFamily="49" charset="0"/>
              </a:rPr>
              <a:t>(Dictionary)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요소 입력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349188-8D22-4042-9525-9A5A707D889C}"/>
              </a:ext>
            </a:extLst>
          </p:cNvPr>
          <p:cNvGraphicFramePr>
            <a:graphicFrameLocks noGrp="1"/>
          </p:cNvGraphicFramePr>
          <p:nvPr/>
        </p:nvGraphicFramePr>
        <p:xfrm>
          <a:off x="257882" y="1608016"/>
          <a:ext cx="86329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639">
                  <a:extLst>
                    <a:ext uri="{9D8B030D-6E8A-4147-A177-3AD203B41FA5}">
                      <a16:colId xmlns:a16="http://schemas.microsoft.com/office/drawing/2014/main" val="956568530"/>
                    </a:ext>
                  </a:extLst>
                </a:gridCol>
                <a:gridCol w="5976261">
                  <a:extLst>
                    <a:ext uri="{9D8B030D-6E8A-4147-A177-3AD203B41FA5}">
                      <a16:colId xmlns:a16="http://schemas.microsoft.com/office/drawing/2014/main" val="3758818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8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en-US" altLang="ko-KR" dirty="0" err="1"/>
                        <a:t>dict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키</a:t>
                      </a:r>
                      <a:r>
                        <a:rPr lang="en-US" altLang="ko-KR" dirty="0"/>
                        <a:t>]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사전에 키와 값의 쌍을 입력한다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키가 이미 존재하면 기존의 값을 덮어쓴다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463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2757267"/>
            <a:ext cx="86329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new_dict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{0: "Hello"}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new_dict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new_dict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[1] = "World"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new_dict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new_dict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[0] = "Hi"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new_dict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84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36C4-31FF-446E-8811-703D74FF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latin typeface="Consolas" panose="020B0609020204030204" pitchFamily="49" charset="0"/>
              </a:rPr>
              <a:t>(List)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9DC07-08AA-414A-9175-6A6C05E7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리스트의 특징</a:t>
            </a:r>
            <a:endParaRPr lang="en-US" altLang="ko-KR" dirty="0"/>
          </a:p>
          <a:p>
            <a:pPr lvl="1"/>
            <a:r>
              <a:rPr lang="ko-KR" altLang="en-US" dirty="0"/>
              <a:t>순서가 있는 요소의 집합</a:t>
            </a:r>
            <a:r>
              <a:rPr lang="en-US" altLang="ko-KR" dirty="0"/>
              <a:t>.</a:t>
            </a:r>
          </a:p>
          <a:p>
            <a:pPr lvl="1"/>
            <a:r>
              <a:rPr lang="ko-KR" altLang="ko-KR" dirty="0"/>
              <a:t>수정 가능</a:t>
            </a:r>
            <a:r>
              <a:rPr lang="en-US" altLang="ko-KR" dirty="0"/>
              <a:t>(mutable).</a:t>
            </a:r>
          </a:p>
          <a:p>
            <a:pPr lvl="1"/>
            <a:r>
              <a:rPr lang="ko-KR" altLang="en-US" dirty="0"/>
              <a:t>문자열 또한 리스트의 일종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서로 다른 자료형의 요소를 입력 가능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ex) [1, 3.14, "a", True, None]</a:t>
            </a:r>
          </a:p>
          <a:p>
            <a:pPr lvl="1"/>
            <a:r>
              <a:rPr lang="ko-KR" altLang="en-US" dirty="0"/>
              <a:t>리스트의 요소로 리스트를 입력 가능</a:t>
            </a:r>
            <a:r>
              <a:rPr lang="en-US" altLang="ko-KR" dirty="0"/>
              <a:t>(</a:t>
            </a:r>
            <a:r>
              <a:rPr lang="ko-KR" altLang="en-US" dirty="0"/>
              <a:t>중첩 리스트</a:t>
            </a:r>
            <a:r>
              <a:rPr lang="en-US" altLang="ko-KR" dirty="0"/>
              <a:t>).</a:t>
            </a:r>
          </a:p>
          <a:p>
            <a:pPr marL="457200" lvl="1" indent="0">
              <a:buNone/>
            </a:pPr>
            <a:r>
              <a:rPr lang="en-US" altLang="ko-KR" dirty="0"/>
              <a:t>  ex) [1, [1, 2], [1, [1, 2, 3]]]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리스트 생성</a:t>
            </a:r>
            <a:endParaRPr lang="en-US" altLang="ko-KR" dirty="0"/>
          </a:p>
          <a:p>
            <a:pPr lvl="1"/>
            <a:r>
              <a:rPr lang="en-US" altLang="ko-KR" dirty="0"/>
              <a:t>[] </a:t>
            </a:r>
            <a:r>
              <a:rPr lang="ko-KR" altLang="en-US" dirty="0"/>
              <a:t>또는 </a:t>
            </a:r>
            <a:r>
              <a:rPr lang="en-US" altLang="ko-KR" dirty="0"/>
              <a:t>list() </a:t>
            </a:r>
            <a:r>
              <a:rPr lang="ko-KR" altLang="en-US" dirty="0"/>
              <a:t>함수로 생성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ex) list("python") # ['p', 'y', 't', 'h', 'o', 'n']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4B67B-984A-400B-8AB6-55C0432B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122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사전</a:t>
            </a:r>
            <a:r>
              <a:rPr lang="en-US" altLang="ko-KR" dirty="0">
                <a:latin typeface="Consolas" panose="020B0609020204030204" pitchFamily="49" charset="0"/>
              </a:rPr>
              <a:t>(Dictionary)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요소 삭제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349188-8D22-4042-9525-9A5A707D889C}"/>
              </a:ext>
            </a:extLst>
          </p:cNvPr>
          <p:cNvGraphicFramePr>
            <a:graphicFrameLocks noGrp="1"/>
          </p:cNvGraphicFramePr>
          <p:nvPr/>
        </p:nvGraphicFramePr>
        <p:xfrm>
          <a:off x="257882" y="1608016"/>
          <a:ext cx="86329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639">
                  <a:extLst>
                    <a:ext uri="{9D8B030D-6E8A-4147-A177-3AD203B41FA5}">
                      <a16:colId xmlns:a16="http://schemas.microsoft.com/office/drawing/2014/main" val="956568530"/>
                    </a:ext>
                  </a:extLst>
                </a:gridCol>
                <a:gridCol w="5976261">
                  <a:extLst>
                    <a:ext uri="{9D8B030D-6E8A-4147-A177-3AD203B41FA5}">
                      <a16:colId xmlns:a16="http://schemas.microsoft.com/office/drawing/2014/main" val="3758818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8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del </a:t>
                      </a:r>
                      <a:r>
                        <a:rPr lang="ko-KR" altLang="en-US" dirty="0"/>
                        <a:t>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요소를 삭제한다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요소를 찾을 수 없으면 예외를 발생시킨다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4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pop(</a:t>
                      </a:r>
                      <a:r>
                        <a:rPr lang="ko-KR" altLang="en-US" dirty="0"/>
                        <a:t>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요소를 꺼낸다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요소를 찾을 수 없으면 예외를 발생시킨다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5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clear()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모든 요소를 삭제한다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7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24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사전</a:t>
            </a:r>
            <a:r>
              <a:rPr lang="en-US" altLang="ko-KR" dirty="0">
                <a:latin typeface="Consolas" panose="020B0609020204030204" pitchFamily="49" charset="0"/>
              </a:rPr>
              <a:t>(Dictionary)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요소 삭제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time_dict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{0: "morning", 1: "noon", 2: "evening", 3: "night"}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time_dict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del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time_dict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[0]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# del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time_dict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[0]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time_dict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time_dict.pop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(1))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# 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time_dict.pop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(1))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time_dict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time_dict.clear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time_dict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543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사전</a:t>
            </a:r>
            <a:r>
              <a:rPr lang="en-US" altLang="ko-KR" dirty="0">
                <a:latin typeface="Consolas" panose="020B0609020204030204" pitchFamily="49" charset="0"/>
              </a:rPr>
              <a:t>(Dictionary)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요소 검색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349188-8D22-4042-9525-9A5A707D889C}"/>
              </a:ext>
            </a:extLst>
          </p:cNvPr>
          <p:cNvGraphicFramePr>
            <a:graphicFrameLocks noGrp="1"/>
          </p:cNvGraphicFramePr>
          <p:nvPr/>
        </p:nvGraphicFramePr>
        <p:xfrm>
          <a:off x="257882" y="1608016"/>
          <a:ext cx="86329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639">
                  <a:extLst>
                    <a:ext uri="{9D8B030D-6E8A-4147-A177-3AD203B41FA5}">
                      <a16:colId xmlns:a16="http://schemas.microsoft.com/office/drawing/2014/main" val="956568530"/>
                    </a:ext>
                  </a:extLst>
                </a:gridCol>
                <a:gridCol w="5976261">
                  <a:extLst>
                    <a:ext uri="{9D8B030D-6E8A-4147-A177-3AD203B41FA5}">
                      <a16:colId xmlns:a16="http://schemas.microsoft.com/office/drawing/2014/main" val="3758818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8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en-US" altLang="ko-KR" dirty="0" err="1"/>
                        <a:t>dict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키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요소를 찾아서 반환한다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요소가 없으면 에러를 발생시킨다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4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get(</a:t>
                      </a:r>
                      <a:r>
                        <a:rPr lang="ko-KR" altLang="en-US" dirty="0"/>
                        <a:t>키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  get(</a:t>
                      </a:r>
                      <a:r>
                        <a:rPr lang="ko-KR" altLang="en-US" dirty="0"/>
                        <a:t>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반환 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요소를 찾아서 반환한다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요소가 없으면 설정한 반환 값 또는 </a:t>
                      </a:r>
                      <a:r>
                        <a:rPr lang="en-US" altLang="ko-KR" dirty="0"/>
                        <a:t>None</a:t>
                      </a:r>
                      <a:r>
                        <a:rPr lang="ko-KR" altLang="en-US" dirty="0"/>
                        <a:t>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5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키</a:t>
                      </a:r>
                      <a:r>
                        <a:rPr lang="en-US" altLang="ko-KR" dirty="0"/>
                        <a:t>  in  </a:t>
                      </a:r>
                      <a:r>
                        <a:rPr lang="ko-KR" altLang="en-US" dirty="0"/>
                        <a:t>사전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키</a:t>
                      </a:r>
                      <a:r>
                        <a:rPr lang="en-US" altLang="ko-KR" dirty="0"/>
                        <a:t>  not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  </a:t>
                      </a:r>
                      <a:r>
                        <a:rPr lang="ko-KR" altLang="en-US" dirty="0"/>
                        <a:t>사전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키가 사전에 존재하는지 유무를 판별한다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77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021B5A-B842-4832-B3CB-12CBF7056F8C}"/>
              </a:ext>
            </a:extLst>
          </p:cNvPr>
          <p:cNvSpPr txBox="1"/>
          <p:nvPr/>
        </p:nvSpPr>
        <p:spPr>
          <a:xfrm>
            <a:off x="257882" y="4037423"/>
            <a:ext cx="86329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eng_to_kor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{"boy":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소년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", "school":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학교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", "book":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eng_to_kor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["boy"])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eng_to_kor.get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("school"))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eng_to_kor.get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(0))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eng_to_kor.get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("student",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등록되지 않은 단어입니다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."))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print("book" in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eng_to_kor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print("book" not in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eng_to_kor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732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사전</a:t>
            </a:r>
            <a:r>
              <a:rPr lang="en-US" altLang="ko-KR" dirty="0">
                <a:latin typeface="Consolas" panose="020B0609020204030204" pitchFamily="49" charset="0"/>
              </a:rPr>
              <a:t>(Dictionary)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사전 수정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349188-8D22-4042-9525-9A5A707D889C}"/>
              </a:ext>
            </a:extLst>
          </p:cNvPr>
          <p:cNvGraphicFramePr>
            <a:graphicFrameLocks noGrp="1"/>
          </p:cNvGraphicFramePr>
          <p:nvPr/>
        </p:nvGraphicFramePr>
        <p:xfrm>
          <a:off x="257882" y="1608016"/>
          <a:ext cx="86329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639">
                  <a:extLst>
                    <a:ext uri="{9D8B030D-6E8A-4147-A177-3AD203B41FA5}">
                      <a16:colId xmlns:a16="http://schemas.microsoft.com/office/drawing/2014/main" val="956568530"/>
                    </a:ext>
                  </a:extLst>
                </a:gridCol>
                <a:gridCol w="5976261">
                  <a:extLst>
                    <a:ext uri="{9D8B030D-6E8A-4147-A177-3AD203B41FA5}">
                      <a16:colId xmlns:a16="http://schemas.microsoft.com/office/drawing/2014/main" val="3758818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8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update(</a:t>
                      </a:r>
                      <a:r>
                        <a:rPr lang="ko-KR" altLang="en-US" dirty="0"/>
                        <a:t>사전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두 사전을 병합한다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  중복된 키 값이 존재하면 전달받은 사전 내 해당 값으로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덮어쓴다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46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5A060C-D26F-4897-9761-B754FB9D238D}"/>
              </a:ext>
            </a:extLst>
          </p:cNvPr>
          <p:cNvSpPr txBox="1"/>
          <p:nvPr/>
        </p:nvSpPr>
        <p:spPr>
          <a:xfrm>
            <a:off x="257882" y="3024553"/>
            <a:ext cx="86329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{0: "zero", 1: "one"}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{1: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", 2: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dict1.update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55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사전</a:t>
            </a:r>
            <a:r>
              <a:rPr lang="en-US" altLang="ko-KR" dirty="0">
                <a:latin typeface="Consolas" panose="020B0609020204030204" pitchFamily="49" charset="0"/>
              </a:rPr>
              <a:t>(Dictionary)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연산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349188-8D22-4042-9525-9A5A707D889C}"/>
              </a:ext>
            </a:extLst>
          </p:cNvPr>
          <p:cNvGraphicFramePr>
            <a:graphicFrameLocks noGrp="1"/>
          </p:cNvGraphicFramePr>
          <p:nvPr/>
        </p:nvGraphicFramePr>
        <p:xfrm>
          <a:off x="257882" y="1608016"/>
          <a:ext cx="86329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639">
                  <a:extLst>
                    <a:ext uri="{9D8B030D-6E8A-4147-A177-3AD203B41FA5}">
                      <a16:colId xmlns:a16="http://schemas.microsoft.com/office/drawing/2014/main" val="956568530"/>
                    </a:ext>
                  </a:extLst>
                </a:gridCol>
                <a:gridCol w="5976261">
                  <a:extLst>
                    <a:ext uri="{9D8B030D-6E8A-4147-A177-3AD203B41FA5}">
                      <a16:colId xmlns:a16="http://schemas.microsoft.com/office/drawing/2014/main" val="3758818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8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keys()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키의 목록을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4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values()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값의 목록을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5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items()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키와 값의 쌍을 </a:t>
                      </a:r>
                      <a:r>
                        <a:rPr lang="ko-KR" altLang="en-US" dirty="0" err="1"/>
                        <a:t>튜플로</a:t>
                      </a:r>
                      <a:r>
                        <a:rPr lang="ko-KR" altLang="en-US" dirty="0"/>
                        <a:t> 묶어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min(</a:t>
                      </a:r>
                      <a:r>
                        <a:rPr lang="ko-KR" altLang="en-US" dirty="0"/>
                        <a:t>사전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  max(</a:t>
                      </a:r>
                      <a:r>
                        <a:rPr lang="ko-KR" altLang="en-US" dirty="0"/>
                        <a:t>사전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키 중 가장 작은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큰 값을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sorted(</a:t>
                      </a:r>
                      <a:r>
                        <a:rPr lang="ko-KR" altLang="en-US" dirty="0"/>
                        <a:t>사전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키만 추려서 정렬한 리스트를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7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521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사전</a:t>
            </a:r>
            <a:r>
              <a:rPr lang="en-US" altLang="ko-KR" dirty="0">
                <a:latin typeface="Consolas" panose="020B0609020204030204" pitchFamily="49" charset="0"/>
              </a:rPr>
              <a:t>(Dictionary)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연산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stocks = {'eggs': 200, 'sausage': 100, 'bacon': 100, 'spam': 500}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keys =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stocks.keys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values =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stocks.values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items =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stocks.items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for key in keys: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print("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품목명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:", key, "/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수량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:", stocks[key])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for item in items: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print("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품목명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:", item[0], "/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수량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:", item[1])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val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in values: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n +=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총 재고량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:", n)</a:t>
            </a:r>
          </a:p>
        </p:txBody>
      </p:sp>
    </p:spTree>
    <p:extLst>
      <p:ext uri="{BB962C8B-B14F-4D97-AF65-F5344CB8AC3E}">
        <p14:creationId xmlns:p14="http://schemas.microsoft.com/office/powerpoint/2010/main" val="226386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집합</a:t>
            </a:r>
            <a:r>
              <a:rPr lang="en-US" altLang="ko-KR" dirty="0">
                <a:latin typeface="Consolas" panose="020B0609020204030204" pitchFamily="49" charset="0"/>
              </a:rPr>
              <a:t>(Set)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집합의 특징</a:t>
            </a:r>
            <a:endParaRPr lang="en-US" altLang="ko-KR" dirty="0"/>
          </a:p>
          <a:p>
            <a:pPr lvl="1"/>
            <a:r>
              <a:rPr lang="ko-KR" altLang="en-US" dirty="0"/>
              <a:t>중복을 허용하지 않는 비순서적 자료구조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Element1</a:t>
            </a:r>
            <a:r>
              <a:rPr lang="en-US" altLang="ko-KR" dirty="0"/>
              <a:t>, </a:t>
            </a:r>
            <a:r>
              <a:rPr lang="en-US" altLang="ko-KR" dirty="0" err="1"/>
              <a:t>Element2</a:t>
            </a:r>
            <a:r>
              <a:rPr lang="en-US" altLang="ko-KR" dirty="0"/>
              <a:t>, </a:t>
            </a:r>
            <a:r>
              <a:rPr lang="en-US" altLang="ko-KR" dirty="0" err="1"/>
              <a:t>Element3</a:t>
            </a:r>
            <a:r>
              <a:rPr lang="en-US" altLang="ko-KR" dirty="0"/>
              <a:t>, ...}</a:t>
            </a:r>
          </a:p>
          <a:p>
            <a:pPr lvl="1"/>
            <a:r>
              <a:rPr lang="en-US" altLang="ko-KR" dirty="0"/>
              <a:t>mutable </a:t>
            </a:r>
            <a:r>
              <a:rPr lang="ko-KR" altLang="en-US" dirty="0"/>
              <a:t>객체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774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집합</a:t>
            </a:r>
            <a:r>
              <a:rPr lang="en-US" altLang="ko-KR" dirty="0">
                <a:latin typeface="Consolas" panose="020B0609020204030204" pitchFamily="49" charset="0"/>
              </a:rPr>
              <a:t>(Set)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 생성</a:t>
            </a:r>
            <a:endParaRPr lang="en-US" altLang="ko-KR" dirty="0"/>
          </a:p>
          <a:p>
            <a:pPr lvl="1"/>
            <a:r>
              <a:rPr lang="en-US" altLang="ko-KR" dirty="0"/>
              <a:t>{} </a:t>
            </a:r>
            <a:r>
              <a:rPr lang="ko-KR" altLang="en-US" dirty="0"/>
              <a:t>또는 </a:t>
            </a:r>
            <a:r>
              <a:rPr lang="en-US" altLang="ko-KR" dirty="0"/>
              <a:t>set() </a:t>
            </a:r>
            <a:r>
              <a:rPr lang="ko-KR" altLang="en-US" dirty="0"/>
              <a:t>함수로 생성</a:t>
            </a:r>
            <a:endParaRPr lang="en-US" altLang="ko-KR" dirty="0"/>
          </a:p>
          <a:p>
            <a:pPr lvl="1"/>
            <a:r>
              <a:rPr lang="ko-KR" altLang="en-US" dirty="0"/>
              <a:t>공집합을 만들 때 </a:t>
            </a:r>
            <a:r>
              <a:rPr lang="en-US" altLang="ko-KR" dirty="0"/>
              <a:t>{} </a:t>
            </a:r>
            <a:r>
              <a:rPr lang="ko-KR" altLang="en-US" dirty="0"/>
              <a:t>기호로 만들 수 없음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ex) basket = \</a:t>
            </a:r>
          </a:p>
          <a:p>
            <a:pPr marL="457200" lvl="1" indent="0">
              <a:buNone/>
            </a:pPr>
            <a:r>
              <a:rPr lang="en-US" altLang="ko-KR" dirty="0"/>
              <a:t>      {"apple", "orange", "pear", "apple", "orange"}</a:t>
            </a:r>
          </a:p>
          <a:p>
            <a:pPr marL="457200" lvl="1" indent="0">
              <a:buNone/>
            </a:pPr>
            <a:r>
              <a:rPr lang="en-US" altLang="ko-KR" dirty="0"/>
              <a:t>      print(basket)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ex2</a:t>
            </a:r>
            <a:r>
              <a:rPr lang="en-US" altLang="ko-KR" dirty="0"/>
              <a:t>) spell = set("abracadabra")</a:t>
            </a:r>
          </a:p>
          <a:p>
            <a:pPr marL="457200" lvl="1" indent="0">
              <a:buNone/>
            </a:pPr>
            <a:r>
              <a:rPr lang="en-US" altLang="ko-KR" dirty="0"/>
              <a:t>       print(spell)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292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집합</a:t>
            </a:r>
            <a:r>
              <a:rPr lang="en-US" altLang="ko-KR" dirty="0">
                <a:latin typeface="Consolas" panose="020B0609020204030204" pitchFamily="49" charset="0"/>
              </a:rPr>
              <a:t>(Set)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 함수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349188-8D22-4042-9525-9A5A707D889C}"/>
              </a:ext>
            </a:extLst>
          </p:cNvPr>
          <p:cNvGraphicFramePr>
            <a:graphicFrameLocks noGrp="1"/>
          </p:cNvGraphicFramePr>
          <p:nvPr/>
        </p:nvGraphicFramePr>
        <p:xfrm>
          <a:off x="257882" y="1608016"/>
          <a:ext cx="8632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639">
                  <a:extLst>
                    <a:ext uri="{9D8B030D-6E8A-4147-A177-3AD203B41FA5}">
                      <a16:colId xmlns:a16="http://schemas.microsoft.com/office/drawing/2014/main" val="956568530"/>
                    </a:ext>
                  </a:extLst>
                </a:gridCol>
                <a:gridCol w="5976261">
                  <a:extLst>
                    <a:ext uri="{9D8B030D-6E8A-4147-A177-3AD203B41FA5}">
                      <a16:colId xmlns:a16="http://schemas.microsoft.com/office/drawing/2014/main" val="3758818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8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add()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요소를 추가한다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4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remove()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요소를 제거한다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5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update()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집합을 전달받아 병합한다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77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B7B1FF3-7360-44EE-B816-16C81D16AC8F}"/>
              </a:ext>
            </a:extLst>
          </p:cNvPr>
          <p:cNvSpPr txBox="1"/>
          <p:nvPr/>
        </p:nvSpPr>
        <p:spPr>
          <a:xfrm>
            <a:off x="257882" y="3235573"/>
            <a:ext cx="86329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{2, 3, 5, 7}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{11, 13, 17, 19}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prime1.add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(9)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prime1.remove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(9)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prime1.update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998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집합</a:t>
            </a:r>
            <a:r>
              <a:rPr lang="en-US" altLang="ko-KR" dirty="0">
                <a:latin typeface="Consolas" panose="020B0609020204030204" pitchFamily="49" charset="0"/>
              </a:rPr>
              <a:t>(Set)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 연산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349188-8D22-4042-9525-9A5A707D889C}"/>
              </a:ext>
            </a:extLst>
          </p:cNvPr>
          <p:cNvGraphicFramePr>
            <a:graphicFrameLocks noGrp="1"/>
          </p:cNvGraphicFramePr>
          <p:nvPr/>
        </p:nvGraphicFramePr>
        <p:xfrm>
          <a:off x="257882" y="1608016"/>
          <a:ext cx="86329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639">
                  <a:extLst>
                    <a:ext uri="{9D8B030D-6E8A-4147-A177-3AD203B41FA5}">
                      <a16:colId xmlns:a16="http://schemas.microsoft.com/office/drawing/2014/main" val="956568530"/>
                    </a:ext>
                  </a:extLst>
                </a:gridCol>
                <a:gridCol w="5976261">
                  <a:extLst>
                    <a:ext uri="{9D8B030D-6E8A-4147-A177-3AD203B41FA5}">
                      <a16:colId xmlns:a16="http://schemas.microsoft.com/office/drawing/2014/main" val="3758818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8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|</a:t>
                      </a:r>
                    </a:p>
                    <a:p>
                      <a:pPr latinLnBrk="1"/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union()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합집합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4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&amp;</a:t>
                      </a:r>
                    </a:p>
                    <a:p>
                      <a:pPr latinLnBrk="1"/>
                      <a:r>
                        <a:rPr lang="en-US" altLang="ko-KR" dirty="0"/>
                        <a:t>  intersection()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교집합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5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-</a:t>
                      </a:r>
                    </a:p>
                    <a:p>
                      <a:pPr latinLnBrk="1"/>
                      <a:r>
                        <a:rPr lang="en-US" altLang="ko-KR" dirty="0"/>
                        <a:t>  difference()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 err="1"/>
                        <a:t>차집합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^</a:t>
                      </a:r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en-US" altLang="ko-KR" dirty="0" err="1"/>
                        <a:t>symmetric_difference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배타적 </a:t>
                      </a:r>
                      <a:r>
                        <a:rPr lang="ko-KR" altLang="en-US" dirty="0" err="1"/>
                        <a:t>차집합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36C4-31FF-446E-8811-703D74FF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latin typeface="Consolas" panose="020B0609020204030204" pitchFamily="49" charset="0"/>
              </a:rPr>
              <a:t>(List)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9DC07-08AA-414A-9175-6A6C05E7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 인덱싱과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ko-KR" altLang="en-US" dirty="0"/>
              <a:t>문자열과 마찬가지로 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r>
              <a:rPr lang="ko-KR" altLang="en-US" dirty="0"/>
              <a:t>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4B67B-984A-400B-8AB6-55C0432B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A480F2-96DB-4158-B088-9835B9779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19103"/>
              </p:ext>
            </p:extLst>
          </p:nvPr>
        </p:nvGraphicFramePr>
        <p:xfrm>
          <a:off x="672736" y="2212488"/>
          <a:ext cx="7887307" cy="40848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62362">
                  <a:extLst>
                    <a:ext uri="{9D8B030D-6E8A-4147-A177-3AD203B41FA5}">
                      <a16:colId xmlns:a16="http://schemas.microsoft.com/office/drawing/2014/main" val="1894125200"/>
                    </a:ext>
                  </a:extLst>
                </a:gridCol>
                <a:gridCol w="5624945">
                  <a:extLst>
                    <a:ext uri="{9D8B030D-6E8A-4147-A177-3AD203B41FA5}">
                      <a16:colId xmlns:a16="http://schemas.microsoft.com/office/drawing/2014/main" val="590330285"/>
                    </a:ext>
                  </a:extLst>
                </a:gridCol>
              </a:tblGrid>
              <a:tr h="5682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표현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의미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00024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[index]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해당 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 </a:t>
                      </a: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위치의 요소를 선택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20586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kern="100" dirty="0">
                          <a:effectLst/>
                          <a:latin typeface="Consolas" panose="020B0609020204030204" pitchFamily="49" charset="0"/>
                        </a:rPr>
                        <a:t>[:]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처음부터 끝까지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40985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kern="100" dirty="0">
                          <a:effectLst/>
                          <a:latin typeface="Consolas" panose="020B0609020204030204" pitchFamily="49" charset="0"/>
                        </a:rPr>
                        <a:t>[start:]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start offset</a:t>
                      </a:r>
                      <a:r>
                        <a:rPr lang="ko-KR" sz="1800" kern="100" dirty="0">
                          <a:effectLst/>
                        </a:rPr>
                        <a:t>부터 끝까지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264509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kern="100" dirty="0">
                          <a:effectLst/>
                          <a:latin typeface="Consolas" panose="020B0609020204030204" pitchFamily="49" charset="0"/>
                        </a:rPr>
                        <a:t>[:end]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처음부터 </a:t>
                      </a:r>
                      <a:r>
                        <a:rPr lang="en-US" sz="1800" kern="100" dirty="0">
                          <a:effectLst/>
                        </a:rPr>
                        <a:t>end-1</a:t>
                      </a:r>
                      <a:r>
                        <a:rPr lang="ko-KR" sz="1800" kern="100" dirty="0">
                          <a:effectLst/>
                        </a:rPr>
                        <a:t>까지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070897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kern="100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kern="100" dirty="0" err="1">
                          <a:effectLst/>
                          <a:latin typeface="Consolas" panose="020B0609020204030204" pitchFamily="49" charset="0"/>
                        </a:rPr>
                        <a:t>start:end</a:t>
                      </a:r>
                      <a:r>
                        <a:rPr lang="en-US" sz="1800" kern="10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start offset</a:t>
                      </a:r>
                      <a:r>
                        <a:rPr lang="ko-KR" sz="1800" kern="100" dirty="0">
                          <a:effectLst/>
                        </a:rPr>
                        <a:t>부터 </a:t>
                      </a:r>
                      <a:r>
                        <a:rPr lang="en-US" sz="1800" kern="100" dirty="0">
                          <a:effectLst/>
                        </a:rPr>
                        <a:t>end-1</a:t>
                      </a:r>
                      <a:r>
                        <a:rPr lang="ko-KR" sz="1800" kern="100" dirty="0">
                          <a:effectLst/>
                        </a:rPr>
                        <a:t>까지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06921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kern="100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kern="100" dirty="0" err="1">
                          <a:effectLst/>
                          <a:latin typeface="Consolas" panose="020B0609020204030204" pitchFamily="49" charset="0"/>
                        </a:rPr>
                        <a:t>start:end:step</a:t>
                      </a:r>
                      <a:r>
                        <a:rPr lang="en-US" sz="1800" kern="10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step</a:t>
                      </a:r>
                      <a:r>
                        <a:rPr lang="ko-KR" sz="1800" kern="100" dirty="0">
                          <a:effectLst/>
                        </a:rPr>
                        <a:t>만큼 </a:t>
                      </a:r>
                      <a:r>
                        <a:rPr lang="ko-KR" altLang="en-US" sz="1800" kern="100" dirty="0">
                          <a:effectLst/>
                        </a:rPr>
                        <a:t>요소</a:t>
                      </a:r>
                      <a:r>
                        <a:rPr lang="ko-KR" sz="1800" kern="100" dirty="0">
                          <a:effectLst/>
                        </a:rPr>
                        <a:t>를 건너뛰면서</a:t>
                      </a:r>
                      <a:r>
                        <a:rPr lang="en-US" sz="1800" kern="100" dirty="0">
                          <a:effectLst/>
                        </a:rPr>
                        <a:t>, start </a:t>
                      </a:r>
                      <a:r>
                        <a:rPr lang="ko-KR" sz="1800" kern="100" dirty="0">
                          <a:effectLst/>
                        </a:rPr>
                        <a:t>오프셋부터 </a:t>
                      </a:r>
                      <a:r>
                        <a:rPr lang="en-US" sz="1800" kern="100" dirty="0">
                          <a:effectLst/>
                        </a:rPr>
                        <a:t>(end-1)</a:t>
                      </a:r>
                    </a:p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오프셋까지 시퀀스를 추출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83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237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집합</a:t>
            </a:r>
            <a:r>
              <a:rPr lang="en-US" altLang="ko-KR" dirty="0">
                <a:latin typeface="Consolas" panose="020B0609020204030204" pitchFamily="49" charset="0"/>
              </a:rPr>
              <a:t>(Set)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 연산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two = {2, 4, 6, 8, 10, 12}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three = {3, 6, 9, 12}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print(two | three)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print(two &amp; three)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print(two - three)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print(two ^ three)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print(two &amp; three | two ^ three)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print(two - three &amp; three - two)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three.union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(two))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three.intersection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(two))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three.difference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(two))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three.symmetric_difference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(two))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three.intersection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(two).union(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three.symmetric_difference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(two)))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three.difference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(two).intersection(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two.difference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(three)))</a:t>
            </a:r>
          </a:p>
        </p:txBody>
      </p:sp>
    </p:spTree>
    <p:extLst>
      <p:ext uri="{BB962C8B-B14F-4D97-AF65-F5344CB8AC3E}">
        <p14:creationId xmlns:p14="http://schemas.microsoft.com/office/powerpoint/2010/main" val="1155106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집합</a:t>
            </a:r>
            <a:r>
              <a:rPr lang="en-US" altLang="ko-KR" dirty="0">
                <a:latin typeface="Consolas" panose="020B0609020204030204" pitchFamily="49" charset="0"/>
              </a:rPr>
              <a:t>(Set)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 연산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349188-8D22-4042-9525-9A5A707D889C}"/>
              </a:ext>
            </a:extLst>
          </p:cNvPr>
          <p:cNvGraphicFramePr>
            <a:graphicFrameLocks noGrp="1"/>
          </p:cNvGraphicFramePr>
          <p:nvPr/>
        </p:nvGraphicFramePr>
        <p:xfrm>
          <a:off x="257882" y="1608016"/>
          <a:ext cx="86329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639">
                  <a:extLst>
                    <a:ext uri="{9D8B030D-6E8A-4147-A177-3AD203B41FA5}">
                      <a16:colId xmlns:a16="http://schemas.microsoft.com/office/drawing/2014/main" val="956568530"/>
                    </a:ext>
                  </a:extLst>
                </a:gridCol>
                <a:gridCol w="5976261">
                  <a:extLst>
                    <a:ext uri="{9D8B030D-6E8A-4147-A177-3AD203B41FA5}">
                      <a16:colId xmlns:a16="http://schemas.microsoft.com/office/drawing/2014/main" val="3758818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8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&lt;=</a:t>
                      </a:r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en-US" altLang="ko-KR" dirty="0" err="1"/>
                        <a:t>issubset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부분집합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4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진성 부분집합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5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&gt;=</a:t>
                      </a:r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en-US" altLang="ko-KR" dirty="0" err="1"/>
                        <a:t>issuperset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포함집합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진성 포함집합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068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집합</a:t>
            </a:r>
            <a:r>
              <a:rPr lang="en-US" altLang="ko-KR" dirty="0">
                <a:latin typeface="Consolas" panose="020B0609020204030204" pitchFamily="49" charset="0"/>
              </a:rPr>
              <a:t>(Set)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 연산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two = {2, 4, 6, 8, 10, 12}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three = {3, 6, 9, 12}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print(two &amp; three &lt;= two | three)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print((two &amp; three).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issubset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(two | three))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print(two ^ three &gt;= two - three)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print((two ^ three).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issuperset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(two - three))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print(two &lt; two)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print(two &lt;= two)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print(three &gt; three)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print(three &gt;= three)</a:t>
            </a:r>
          </a:p>
        </p:txBody>
      </p:sp>
    </p:spTree>
    <p:extLst>
      <p:ext uri="{BB962C8B-B14F-4D97-AF65-F5344CB8AC3E}">
        <p14:creationId xmlns:p14="http://schemas.microsoft.com/office/powerpoint/2010/main" val="3569813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컬렉션 고급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컴프리헨션</a:t>
            </a:r>
            <a:r>
              <a:rPr lang="en-US" altLang="ko-KR" dirty="0"/>
              <a:t>(Comprehension)</a:t>
            </a:r>
          </a:p>
          <a:p>
            <a:pPr lvl="1"/>
            <a:r>
              <a:rPr lang="ko-KR" altLang="ko-KR" dirty="0"/>
              <a:t>하나 이상의</a:t>
            </a:r>
            <a:r>
              <a:rPr lang="en-US" altLang="ko-KR" dirty="0"/>
              <a:t> </a:t>
            </a:r>
            <a:r>
              <a:rPr lang="ko-KR" altLang="en-US" dirty="0" err="1"/>
              <a:t>이터러블</a:t>
            </a:r>
            <a:r>
              <a:rPr lang="ko-KR" altLang="ko-KR" dirty="0" err="1"/>
              <a:t>로부터</a:t>
            </a:r>
            <a:r>
              <a:rPr lang="ko-KR" altLang="ko-KR" dirty="0"/>
              <a:t> </a:t>
            </a:r>
            <a:r>
              <a:rPr lang="ko-KR" altLang="ko-KR" dirty="0" err="1"/>
              <a:t>파이썬의</a:t>
            </a:r>
            <a:r>
              <a:rPr lang="ko-KR" altLang="ko-KR" dirty="0"/>
              <a:t> 자료구조를 만드는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List Comprehension</a:t>
            </a:r>
          </a:p>
          <a:p>
            <a:pPr lvl="1"/>
            <a:endParaRPr lang="ko-KR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en-US" altLang="ko-KR" dirty="0" err="1"/>
              <a:t>Tuple</a:t>
            </a:r>
            <a:r>
              <a:rPr lang="en-US" altLang="ko-KR" dirty="0"/>
              <a:t> Comprehension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C2207-716B-44A1-BAC3-BF84BAD59312}"/>
              </a:ext>
            </a:extLst>
          </p:cNvPr>
          <p:cNvSpPr txBox="1"/>
          <p:nvPr/>
        </p:nvSpPr>
        <p:spPr>
          <a:xfrm>
            <a:off x="857190" y="2742811"/>
            <a:ext cx="7758545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[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표현식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순회 가능한 객체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]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[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표현식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순회 가능한 객체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if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조건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8CE6D-D5DB-4C9B-A403-A6F25118B672}"/>
              </a:ext>
            </a:extLst>
          </p:cNvPr>
          <p:cNvSpPr txBox="1"/>
          <p:nvPr/>
        </p:nvSpPr>
        <p:spPr>
          <a:xfrm>
            <a:off x="857190" y="4660230"/>
            <a:ext cx="7758545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tuple(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표현식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순회 가능한 객체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24671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컬렉션 고급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 Comprehension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squares =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for x in range(10):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squares.append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(x**2)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print(squares)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squares = [x**2 for x in range(10)]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print(squares)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combs =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for x in [1,2,3]: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for y in [3,1,4]: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    if x != y: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combs.append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((x, y))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print(combs)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combs = [(x, y) for x in [1,2,3] for y in [3,1,4] if x != y]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print(combs)</a:t>
            </a:r>
          </a:p>
        </p:txBody>
      </p:sp>
    </p:spTree>
    <p:extLst>
      <p:ext uri="{BB962C8B-B14F-4D97-AF65-F5344CB8AC3E}">
        <p14:creationId xmlns:p14="http://schemas.microsoft.com/office/powerpoint/2010/main" val="2856871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컬렉션 고급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 Comprehension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from math import pi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[str(round(pi,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)) for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in range(1, 6)]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vec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[[1,2,3], [4,5,6], [7,8,9]]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num_list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[num for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elem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in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vec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for num in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elem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num_list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vec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[[[1,2,3],[4,5,6],[7,8,9]], [[1,2,3],[4,5,6],[7,8,9]], [[1,2,3],[4,5,6],[7,8,9]]]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num_list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[num for a in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vec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for b in a for num in b]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num_list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gugudan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["%d * %d = %d" %(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, j,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*j) for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in range(2, 10) for j in range(1, 10)]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gugudan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5724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컬렉션 고급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altLang="ko-KR" dirty="0"/>
              <a:t>Dictionary Comprehension</a:t>
            </a:r>
          </a:p>
          <a:p>
            <a:pPr lvl="1"/>
            <a:r>
              <a:rPr lang="en-US" altLang="ko-KR" dirty="0"/>
              <a:t>List</a:t>
            </a:r>
            <a:r>
              <a:rPr lang="ko-KR" altLang="ko-KR" dirty="0"/>
              <a:t> </a:t>
            </a:r>
            <a:r>
              <a:rPr lang="en-US" altLang="ko-KR" dirty="0"/>
              <a:t>Comprehension</a:t>
            </a:r>
            <a:r>
              <a:rPr lang="ko-KR" altLang="ko-KR" dirty="0"/>
              <a:t>처럼 </a:t>
            </a:r>
            <a:r>
              <a:rPr lang="en-US" altLang="ko-KR" dirty="0"/>
              <a:t>if, for … </a:t>
            </a:r>
            <a:r>
              <a:rPr lang="ko-KR" altLang="ko-KR" dirty="0"/>
              <a:t>다중 절을 가질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Set Comprehension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ko-KR" dirty="0"/>
          </a:p>
          <a:p>
            <a:pPr marL="971550" lvl="1" indent="-514350">
              <a:buAutoNum type="arabicParenR"/>
            </a:pP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A1E25-682F-409A-B61A-9DF60273FA69}"/>
              </a:ext>
            </a:extLst>
          </p:cNvPr>
          <p:cNvSpPr txBox="1"/>
          <p:nvPr/>
        </p:nvSpPr>
        <p:spPr>
          <a:xfrm>
            <a:off x="866425" y="2006312"/>
            <a:ext cx="7758545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{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표현식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값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표현식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표현식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순회가능한 객체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30D83-3A04-455B-9F04-78FE04E9A174}"/>
              </a:ext>
            </a:extLst>
          </p:cNvPr>
          <p:cNvSpPr txBox="1"/>
          <p:nvPr/>
        </p:nvSpPr>
        <p:spPr>
          <a:xfrm>
            <a:off x="866425" y="3512060"/>
            <a:ext cx="7758545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{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표현식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표현식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순회가능한 객체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951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컬렉션 고급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Dictionary Comprehension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 Comprehension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gugudan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{"%d * %d" %(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, j):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*j for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in range(2, 10) for j in range(1, 10)}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gugudan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56F0D-CA64-4533-A67D-87BC723F9258}"/>
              </a:ext>
            </a:extLst>
          </p:cNvPr>
          <p:cNvSpPr txBox="1"/>
          <p:nvPr/>
        </p:nvSpPr>
        <p:spPr>
          <a:xfrm>
            <a:off x="257882" y="3367396"/>
            <a:ext cx="8632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prime_set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set(range(2, 21)) - {x for x in range(2, 21) for y in range(2, x) if x % y == 0}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prime_set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9905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컬렉션 고급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enumerate()</a:t>
            </a:r>
          </a:p>
          <a:p>
            <a:pPr lvl="1"/>
            <a:r>
              <a:rPr lang="ko-KR" altLang="en-US" dirty="0"/>
              <a:t>컬렉션의 각 요소와 해당 요소의 </a:t>
            </a:r>
            <a:r>
              <a:rPr lang="ko-KR" altLang="en-US" dirty="0" err="1"/>
              <a:t>순서값을</a:t>
            </a:r>
            <a:r>
              <a:rPr lang="ko-KR" altLang="en-US" dirty="0"/>
              <a:t> 추출하여 </a:t>
            </a:r>
            <a:r>
              <a:rPr lang="ko-KR" altLang="en-US" dirty="0" err="1"/>
              <a:t>리턴하는</a:t>
            </a:r>
            <a:r>
              <a:rPr lang="ko-KR" altLang="en-US" dirty="0"/>
              <a:t> 함수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추출할 컬렉션을 매개변수로 전달받아 </a:t>
            </a:r>
            <a:r>
              <a:rPr lang="en-US" altLang="ko-KR" dirty="0"/>
              <a:t>enumerate </a:t>
            </a:r>
            <a:r>
              <a:rPr lang="ko-KR" altLang="en-US" dirty="0"/>
              <a:t>객체로 </a:t>
            </a:r>
            <a:r>
              <a:rPr lang="ko-KR" altLang="en-US" dirty="0" err="1"/>
              <a:t>리턴함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enumerate </a:t>
            </a:r>
            <a:r>
              <a:rPr lang="ko-KR" altLang="en-US" dirty="0"/>
              <a:t>객체를 다른 컬렉션으로 변환하여 사용함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2622811"/>
            <a:ext cx="86329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menu = ["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입력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",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삭제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",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",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조회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print(menu)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menu_list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list(enumerate(menu))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menu_list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menu_dict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(enumerate(menu))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menu_dict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dict_to_enum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enumerate(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menu_dict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print(type(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dict_to_enum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print(list(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dict_to_enum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04865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컬렉션 고급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zip()</a:t>
            </a:r>
          </a:p>
          <a:p>
            <a:pPr lvl="1"/>
            <a:r>
              <a:rPr lang="ko-KR" altLang="en-US" dirty="0"/>
              <a:t>두 개 이상의 컬렉션을 병렬적으로 묶는 함수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묶을 컬렉션들을 매개변수로 전달받아 </a:t>
            </a:r>
            <a:r>
              <a:rPr lang="en-US" altLang="ko-KR" dirty="0"/>
              <a:t>zip </a:t>
            </a:r>
            <a:r>
              <a:rPr lang="ko-KR" altLang="en-US" dirty="0"/>
              <a:t>객체로 반환함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zip </a:t>
            </a:r>
            <a:r>
              <a:rPr lang="ko-KR" altLang="en-US" dirty="0"/>
              <a:t>객체를 다른 컬렉션으로 변환하여 사용함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2622811"/>
            <a:ext cx="86329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time = ["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아침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",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점심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",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저녁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menu = ["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토스트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",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샐러드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",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김밥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",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라면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",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샌드위치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"]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print(list(zip(time, menu)))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(zip(time, menu)))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import random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random.shuffle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(menu)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print(list(zip(time, menu)))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random.shuffle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(menu)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(zip(time, menu)))</a:t>
            </a:r>
          </a:p>
        </p:txBody>
      </p:sp>
    </p:spTree>
    <p:extLst>
      <p:ext uri="{BB962C8B-B14F-4D97-AF65-F5344CB8AC3E}">
        <p14:creationId xmlns:p14="http://schemas.microsoft.com/office/powerpoint/2010/main" val="3849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A428-FF03-4FA7-8DA3-21360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latin typeface="Consolas" panose="020B0609020204030204" pitchFamily="49" charset="0"/>
              </a:rPr>
              <a:t>(List)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04B6B-428D-4D05-8EC9-7B871DC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리스트의 인덱싱과 </a:t>
            </a:r>
            <a:r>
              <a:rPr lang="ko-KR" altLang="en-US" dirty="0" err="1"/>
              <a:t>슬라이싱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B6A42-A4AF-4C69-99C0-89740C6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A07B5-A42F-414C-BC9F-D69AC6A43CA1}"/>
              </a:ext>
            </a:extLst>
          </p:cNvPr>
          <p:cNvSpPr txBox="1"/>
          <p:nvPr/>
        </p:nvSpPr>
        <p:spPr>
          <a:xfrm>
            <a:off x="221943" y="1658219"/>
            <a:ext cx="878889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l = [1, [1, 2], [1, [1, 2, 3]]]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l</a:t>
            </a:r>
            <a:r>
              <a:rPr lang="pt-BR" altLang="ko-KR" dirty="0">
                <a:latin typeface="Consolas" panose="020B0609020204030204" pitchFamily="49" charset="0"/>
              </a:rPr>
              <a:t>[0] == 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r>
              <a:rPr lang="pt-BR" altLang="ko-KR" dirty="0">
                <a:latin typeface="Consolas" panose="020B0609020204030204" pitchFamily="49" charset="0"/>
              </a:rPr>
              <a:t>[1][0] == 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r>
              <a:rPr lang="pt-BR" altLang="ko-KR" dirty="0">
                <a:latin typeface="Consolas" panose="020B0609020204030204" pitchFamily="49" charset="0"/>
              </a:rPr>
              <a:t>[2][0] == 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r>
              <a:rPr lang="pt-BR" altLang="ko-KR" dirty="0">
                <a:latin typeface="Consolas" panose="020B0609020204030204" pitchFamily="49" charset="0"/>
              </a:rPr>
              <a:t>[2][1][0] # True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</a:t>
            </a:r>
            <a:r>
              <a:rPr lang="pt-BR" altLang="ko-KR" dirty="0">
                <a:latin typeface="Consolas" panose="020B0609020204030204" pitchFamily="49" charset="0"/>
              </a:rPr>
              <a:t>[2][1] # [1, 2, 3]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</a:t>
            </a:r>
            <a:r>
              <a:rPr lang="pt-BR" altLang="ko-KR" dirty="0">
                <a:latin typeface="Consolas" panose="020B0609020204030204" pitchFamily="49" charset="0"/>
              </a:rPr>
              <a:t>[2][1:] # [[1, 2, 3]]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l[2][1][0:2] # [1, 2]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l[2][1] == l[2][1][:] # True</a:t>
            </a:r>
          </a:p>
        </p:txBody>
      </p:sp>
    </p:spTree>
    <p:extLst>
      <p:ext uri="{BB962C8B-B14F-4D97-AF65-F5344CB8AC3E}">
        <p14:creationId xmlns:p14="http://schemas.microsoft.com/office/powerpoint/2010/main" val="931977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컬렉션 고급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any(), all()</a:t>
            </a:r>
          </a:p>
          <a:p>
            <a:pPr lvl="1"/>
            <a:r>
              <a:rPr lang="en-US" altLang="ko-KR" dirty="0"/>
              <a:t>any(): </a:t>
            </a:r>
            <a:r>
              <a:rPr lang="ko-KR" altLang="en-US" dirty="0"/>
              <a:t>컬렉션의 요소 중 참이 하나라도 있는지 조사하는 함수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all(): </a:t>
            </a:r>
            <a:r>
              <a:rPr lang="ko-KR" altLang="en-US" dirty="0"/>
              <a:t>컬렉션의 요소가 모두 참인지 조사하는 함수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2622811"/>
            <a:ext cx="86329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prime_list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[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for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in range(2, 21) if all(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% j != 0 for j in range(2,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))]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소수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:",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prime_list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composite_list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= [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for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in range(2, 21) if any(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% j == 0 for j in range(2,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))]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합성수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:",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composite_list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8459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컬렉션 고급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컬렉션 복사</a:t>
            </a:r>
            <a:endParaRPr lang="en-US" altLang="ko-KR" dirty="0"/>
          </a:p>
          <a:p>
            <a:pPr lvl="1"/>
            <a:r>
              <a:rPr lang="ko-KR" altLang="en-US" dirty="0"/>
              <a:t>다른 변수에 바로 대입</a:t>
            </a:r>
            <a:r>
              <a:rPr lang="en-US" altLang="ko-KR" dirty="0"/>
              <a:t>. </a:t>
            </a:r>
            <a:r>
              <a:rPr lang="ko-KR" altLang="en-US" dirty="0"/>
              <a:t>사실상 같은 객체</a:t>
            </a:r>
            <a:r>
              <a:rPr lang="en-US" altLang="ko-KR" dirty="0"/>
              <a:t>.</a:t>
            </a:r>
          </a:p>
          <a:p>
            <a:pPr lvl="1">
              <a:buNone/>
            </a:pPr>
            <a:r>
              <a:rPr lang="en-US" altLang="ko-KR" dirty="0"/>
              <a:t>  ex) a = [1, 2, 3]</a:t>
            </a:r>
          </a:p>
          <a:p>
            <a:pPr lvl="1">
              <a:buNone/>
            </a:pPr>
            <a:r>
              <a:rPr lang="en-US" altLang="ko-KR" dirty="0"/>
              <a:t>      b = a</a:t>
            </a:r>
          </a:p>
          <a:p>
            <a:pPr lvl="1"/>
            <a:r>
              <a:rPr lang="en-US" altLang="ko-KR" dirty="0"/>
              <a:t>Slicing</a:t>
            </a:r>
            <a:r>
              <a:rPr lang="ko-KR" altLang="en-US" dirty="0"/>
              <a:t>을 이용해 대입</a:t>
            </a:r>
            <a:r>
              <a:rPr lang="en-US" altLang="ko-KR" dirty="0"/>
              <a:t>. </a:t>
            </a:r>
            <a:r>
              <a:rPr lang="ko-KR" altLang="en-US" dirty="0"/>
              <a:t>요소를 복사하여 새로운 객체를 만듦</a:t>
            </a:r>
            <a:r>
              <a:rPr lang="en-US" altLang="ko-KR" dirty="0"/>
              <a:t>.</a:t>
            </a:r>
          </a:p>
          <a:p>
            <a:pPr lvl="1">
              <a:buNone/>
            </a:pPr>
            <a:r>
              <a:rPr lang="en-US" altLang="ko-KR" dirty="0"/>
              <a:t>  ex) a = [1, 2, 3]</a:t>
            </a:r>
          </a:p>
          <a:p>
            <a:pPr lvl="1">
              <a:buNone/>
            </a:pPr>
            <a:r>
              <a:rPr lang="en-US" altLang="ko-KR" dirty="0"/>
              <a:t>      b = a[:]</a:t>
            </a:r>
          </a:p>
          <a:p>
            <a:pPr lvl="1"/>
            <a:r>
              <a:rPr lang="en-US" altLang="ko-KR" dirty="0"/>
              <a:t>copy() </a:t>
            </a:r>
            <a:r>
              <a:rPr lang="ko-KR" altLang="en-US" dirty="0"/>
              <a:t>함수를 이용해 대입</a:t>
            </a:r>
            <a:r>
              <a:rPr lang="en-US" altLang="ko-KR" dirty="0"/>
              <a:t>(</a:t>
            </a:r>
            <a:r>
              <a:rPr lang="ko-KR" altLang="en-US" dirty="0"/>
              <a:t>얕은 복사</a:t>
            </a:r>
            <a:r>
              <a:rPr lang="en-US" altLang="ko-KR" dirty="0"/>
              <a:t>, shallow copy)</a:t>
            </a:r>
          </a:p>
          <a:p>
            <a:pPr lvl="1">
              <a:buNone/>
            </a:pPr>
            <a:r>
              <a:rPr lang="en-US" altLang="ko-KR" dirty="0"/>
              <a:t>  ex) import copy; a = [1, 2, 3]</a:t>
            </a:r>
          </a:p>
          <a:p>
            <a:pPr lvl="1">
              <a:buNone/>
            </a:pPr>
            <a:r>
              <a:rPr lang="en-US" altLang="ko-KR" dirty="0"/>
              <a:t>      b = </a:t>
            </a:r>
            <a:r>
              <a:rPr lang="en-US" altLang="ko-KR" dirty="0" err="1"/>
              <a:t>copy.copy</a:t>
            </a:r>
            <a:r>
              <a:rPr lang="en-US" altLang="ko-KR" dirty="0"/>
              <a:t>(a)</a:t>
            </a:r>
          </a:p>
          <a:p>
            <a:pPr lvl="1"/>
            <a:r>
              <a:rPr lang="en-US" altLang="ko-KR" dirty="0" err="1"/>
              <a:t>deepcopy</a:t>
            </a:r>
            <a:r>
              <a:rPr lang="en-US" altLang="ko-KR" dirty="0"/>
              <a:t>() </a:t>
            </a:r>
            <a:r>
              <a:rPr lang="ko-KR" altLang="en-US" dirty="0"/>
              <a:t>함수를 이용해 대입</a:t>
            </a:r>
            <a:r>
              <a:rPr lang="en-US" altLang="ko-KR" dirty="0"/>
              <a:t>(</a:t>
            </a:r>
            <a:r>
              <a:rPr lang="ko-KR" altLang="en-US" dirty="0"/>
              <a:t>깊은 복사</a:t>
            </a:r>
            <a:r>
              <a:rPr lang="en-US" altLang="ko-KR" dirty="0"/>
              <a:t>, deep copy).</a:t>
            </a:r>
          </a:p>
          <a:p>
            <a:pPr lvl="1">
              <a:buNone/>
            </a:pPr>
            <a:r>
              <a:rPr lang="en-US" altLang="ko-KR" dirty="0"/>
              <a:t>  ex) import copy; a = [1, 2, 3]</a:t>
            </a:r>
          </a:p>
          <a:p>
            <a:pPr lvl="1">
              <a:buNone/>
            </a:pPr>
            <a:r>
              <a:rPr lang="en-US" altLang="ko-KR" dirty="0"/>
              <a:t>      b = </a:t>
            </a:r>
            <a:r>
              <a:rPr lang="en-US" altLang="ko-KR" dirty="0" err="1"/>
              <a:t>copy.deepcopy</a:t>
            </a:r>
            <a:r>
              <a:rPr lang="en-US" altLang="ko-KR" dirty="0"/>
              <a:t>(a)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2943E-26F1-4D92-BFFC-B0322EFCD0C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96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A428-FF03-4FA7-8DA3-21360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latin typeface="Consolas" panose="020B0609020204030204" pitchFamily="49" charset="0"/>
              </a:rPr>
              <a:t>(List)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04B6B-428D-4D05-8EC9-7B871DC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 입력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B6A42-A4AF-4C69-99C0-89740C6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8607B0-A57D-4767-BE59-54B4A7F2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58929"/>
              </p:ext>
            </p:extLst>
          </p:nvPr>
        </p:nvGraphicFramePr>
        <p:xfrm>
          <a:off x="262919" y="1520185"/>
          <a:ext cx="8738164" cy="17046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2000">
                  <a:extLst>
                    <a:ext uri="{9D8B030D-6E8A-4147-A177-3AD203B41FA5}">
                      <a16:colId xmlns:a16="http://schemas.microsoft.com/office/drawing/2014/main" val="1894125200"/>
                    </a:ext>
                  </a:extLst>
                </a:gridCol>
                <a:gridCol w="6146164">
                  <a:extLst>
                    <a:ext uri="{9D8B030D-6E8A-4147-A177-3AD203B41FA5}">
                      <a16:colId xmlns:a16="http://schemas.microsoft.com/office/drawing/2014/main" val="590330285"/>
                    </a:ext>
                  </a:extLst>
                </a:gridCol>
              </a:tblGrid>
              <a:tr h="5682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표현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의미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00024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algn="l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dirty="0"/>
                        <a:t>append(</a:t>
                      </a:r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)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전달받은 요소를 리스트의 끝에 추가한다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513407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insert(</a:t>
                      </a:r>
                      <a:r>
                        <a:rPr lang="ko-KR" altLang="en-US" dirty="0"/>
                        <a:t>인덱스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전달받은 요소를 리스트의 지정 위치에 추가한다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1068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6C4276-3442-471E-A4F1-B66B99ADAD6A}"/>
              </a:ext>
            </a:extLst>
          </p:cNvPr>
          <p:cNvSpPr txBox="1"/>
          <p:nvPr/>
        </p:nvSpPr>
        <p:spPr>
          <a:xfrm>
            <a:off x="221943" y="3430747"/>
            <a:ext cx="878889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l = [0, 1, 2]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l[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] = [3, 4, 5]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print(l)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l = [0, 1, 2]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l[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1:1</a:t>
            </a:r>
            <a:r>
              <a:rPr lang="en-US" altLang="ko-KR" dirty="0">
                <a:latin typeface="Consolas" panose="020B0609020204030204" pitchFamily="49" charset="0"/>
              </a:rPr>
              <a:t>] = [3, 4, 5]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print(l)</a:t>
            </a:r>
          </a:p>
        </p:txBody>
      </p:sp>
    </p:spTree>
    <p:extLst>
      <p:ext uri="{BB962C8B-B14F-4D97-AF65-F5344CB8AC3E}">
        <p14:creationId xmlns:p14="http://schemas.microsoft.com/office/powerpoint/2010/main" val="249538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A428-FF03-4FA7-8DA3-21360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latin typeface="Consolas" panose="020B0609020204030204" pitchFamily="49" charset="0"/>
              </a:rPr>
              <a:t>(List)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04B6B-428D-4D05-8EC9-7B871DC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 삭제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B6A42-A4AF-4C69-99C0-89740C6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8607B0-A57D-4767-BE59-54B4A7F2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17084"/>
              </p:ext>
            </p:extLst>
          </p:nvPr>
        </p:nvGraphicFramePr>
        <p:xfrm>
          <a:off x="262919" y="1520185"/>
          <a:ext cx="8738164" cy="28410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2000">
                  <a:extLst>
                    <a:ext uri="{9D8B030D-6E8A-4147-A177-3AD203B41FA5}">
                      <a16:colId xmlns:a16="http://schemas.microsoft.com/office/drawing/2014/main" val="1894125200"/>
                    </a:ext>
                  </a:extLst>
                </a:gridCol>
                <a:gridCol w="6146164">
                  <a:extLst>
                    <a:ext uri="{9D8B030D-6E8A-4147-A177-3AD203B41FA5}">
                      <a16:colId xmlns:a16="http://schemas.microsoft.com/office/drawing/2014/main" val="590330285"/>
                    </a:ext>
                  </a:extLst>
                </a:gridCol>
              </a:tblGrid>
              <a:tr h="5682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표현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의미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00024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algn="l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8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lang="ko-KR" altLang="en-US" sz="18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값</a:t>
                      </a:r>
                      <a:r>
                        <a:rPr lang="en-US" altLang="ko-KR" sz="18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전달받은 </a:t>
                      </a:r>
                      <a:r>
                        <a:rPr lang="ko-KR" altLang="en-US" sz="1800" kern="100" dirty="0" err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요소값을</a:t>
                      </a: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찾아 삭제한다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513407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del </a:t>
                      </a:r>
                      <a:r>
                        <a:rPr lang="ko-KR" altLang="en-US" dirty="0"/>
                        <a:t>요소</a:t>
                      </a:r>
                      <a:endParaRPr lang="en-US" altLang="ko-KR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해당 요소를 삭제한다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106815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pop(</a:t>
                      </a:r>
                      <a:r>
                        <a:rPr lang="ko-KR" altLang="en-US" dirty="0"/>
                        <a:t>위치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해당 위치의 요소를 꺼낸다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543363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clear()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모든 요소를 삭제한다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545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61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A428-FF03-4FA7-8DA3-21360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문자열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04B6B-428D-4D05-8EC9-7B871DC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 삭제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B6A42-A4AF-4C69-99C0-89740C6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A07B5-A42F-414C-BC9F-D69AC6A43CA1}"/>
              </a:ext>
            </a:extLst>
          </p:cNvPr>
          <p:cNvSpPr txBox="1"/>
          <p:nvPr/>
        </p:nvSpPr>
        <p:spPr>
          <a:xfrm>
            <a:off x="221943" y="1658219"/>
            <a:ext cx="8788891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num_list</a:t>
            </a:r>
            <a:r>
              <a:rPr lang="en-US" altLang="ko-KR" dirty="0">
                <a:latin typeface="Consolas" panose="020B0609020204030204" pitchFamily="49" charset="0"/>
              </a:rPr>
              <a:t> = list(range(1, 11))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num_list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num_list.remove</a:t>
            </a:r>
            <a:r>
              <a:rPr lang="en-US" altLang="ko-KR" dirty="0">
                <a:latin typeface="Consolas" panose="020B0609020204030204" pitchFamily="49" charset="0"/>
              </a:rPr>
              <a:t>(3)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num_list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del </a:t>
            </a:r>
            <a:r>
              <a:rPr lang="en-US" altLang="ko-KR" dirty="0" err="1">
                <a:latin typeface="Consolas" panose="020B0609020204030204" pitchFamily="49" charset="0"/>
              </a:rPr>
              <a:t>num_list</a:t>
            </a:r>
            <a:r>
              <a:rPr lang="en-US" altLang="ko-KR" dirty="0">
                <a:latin typeface="Consolas" panose="020B0609020204030204" pitchFamily="49" charset="0"/>
              </a:rPr>
              <a:t>[3]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num_list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del </a:t>
            </a:r>
            <a:r>
              <a:rPr lang="en-US" altLang="ko-KR" dirty="0" err="1">
                <a:latin typeface="Consolas" panose="020B0609020204030204" pitchFamily="49" charset="0"/>
              </a:rPr>
              <a:t>num_list</a:t>
            </a:r>
            <a:r>
              <a:rPr lang="en-US" altLang="ko-KR" dirty="0">
                <a:latin typeface="Consolas" panose="020B0609020204030204" pitchFamily="49" charset="0"/>
              </a:rPr>
              <a:t>[3:6]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num_list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num_list.pop</a:t>
            </a:r>
            <a:r>
              <a:rPr lang="en-US" altLang="ko-KR" dirty="0">
                <a:latin typeface="Consolas" panose="020B0609020204030204" pitchFamily="49" charset="0"/>
              </a:rPr>
              <a:t>(3)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num_list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num_list.clear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num_list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5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A428-FF03-4FA7-8DA3-21360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latin typeface="Consolas" panose="020B0609020204030204" pitchFamily="49" charset="0"/>
              </a:rPr>
              <a:t>(List)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04B6B-428D-4D05-8EC9-7B871DC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 검색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B6A42-A4AF-4C69-99C0-89740C6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8607B0-A57D-4767-BE59-54B4A7F2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40280"/>
              </p:ext>
            </p:extLst>
          </p:nvPr>
        </p:nvGraphicFramePr>
        <p:xfrm>
          <a:off x="262919" y="1520185"/>
          <a:ext cx="8738164" cy="34092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2000">
                  <a:extLst>
                    <a:ext uri="{9D8B030D-6E8A-4147-A177-3AD203B41FA5}">
                      <a16:colId xmlns:a16="http://schemas.microsoft.com/office/drawing/2014/main" val="1894125200"/>
                    </a:ext>
                  </a:extLst>
                </a:gridCol>
                <a:gridCol w="6146164">
                  <a:extLst>
                    <a:ext uri="{9D8B030D-6E8A-4147-A177-3AD203B41FA5}">
                      <a16:colId xmlns:a16="http://schemas.microsoft.com/office/drawing/2014/main" val="590330285"/>
                    </a:ext>
                  </a:extLst>
                </a:gridCol>
              </a:tblGrid>
              <a:tr h="5682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표현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sz="1800" b="1" kern="100" dirty="0">
                          <a:effectLst/>
                        </a:rPr>
                        <a:t>의미</a:t>
                      </a:r>
                      <a:endParaRPr lang="ko-KR" sz="1800" b="1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00024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algn="l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8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index(</a:t>
                      </a:r>
                      <a:r>
                        <a:rPr lang="ko-KR" altLang="en-US" sz="18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</a:t>
                      </a:r>
                      <a:r>
                        <a:rPr lang="en-US" altLang="ko-KR" sz="18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전달받은 값에 해당하는 위치를 찾는다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513407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count(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전달받은 값에 대한 요소의 개수를 반환한다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106815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len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리스트의 길이를 반환한다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543363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min(</a:t>
                      </a:r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), max(</a:t>
                      </a:r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리스트의 요소 중 최소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최대값을 찾는다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545679"/>
                  </a:ext>
                </a:extLst>
              </a:tr>
              <a:tr h="5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not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리스트에 요소가 있는지 유무를 검사한다</a:t>
                      </a:r>
                      <a:r>
                        <a:rPr lang="en-US" altLang="ko-KR" sz="1800" kern="100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95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06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A428-FF03-4FA7-8DA3-21360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문자열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04B6B-428D-4D05-8EC9-7B871DC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 검색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B6A42-A4AF-4C69-99C0-89740C6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A07B5-A42F-414C-BC9F-D69AC6A43CA1}"/>
              </a:ext>
            </a:extLst>
          </p:cNvPr>
          <p:cNvSpPr txBox="1"/>
          <p:nvPr/>
        </p:nvSpPr>
        <p:spPr>
          <a:xfrm>
            <a:off x="221943" y="1658219"/>
            <a:ext cx="8788891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str_list</a:t>
            </a:r>
            <a:r>
              <a:rPr lang="en-US" altLang="ko-KR" dirty="0">
                <a:latin typeface="Consolas" panose="020B0609020204030204" pitchFamily="49" charset="0"/>
              </a:rPr>
              <a:t> = list("python")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str_list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str_list</a:t>
            </a:r>
            <a:r>
              <a:rPr lang="en-US" altLang="ko-KR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print(min(</a:t>
            </a:r>
            <a:r>
              <a:rPr lang="en-US" altLang="ko-KR" dirty="0" err="1">
                <a:latin typeface="Consolas" panose="020B0609020204030204" pitchFamily="49" charset="0"/>
              </a:rPr>
              <a:t>str_list</a:t>
            </a:r>
            <a:r>
              <a:rPr lang="en-US" altLang="ko-KR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print(max(</a:t>
            </a:r>
            <a:r>
              <a:rPr lang="en-US" altLang="ko-KR" dirty="0" err="1">
                <a:latin typeface="Consolas" panose="020B0609020204030204" pitchFamily="49" charset="0"/>
              </a:rPr>
              <a:t>str_list</a:t>
            </a:r>
            <a:r>
              <a:rPr lang="en-US" altLang="ko-KR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str_list.index</a:t>
            </a:r>
            <a:r>
              <a:rPr lang="en-US" altLang="ko-KR" dirty="0">
                <a:latin typeface="Consolas" panose="020B0609020204030204" pitchFamily="49" charset="0"/>
              </a:rPr>
              <a:t>("o"))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print("z" in </a:t>
            </a:r>
            <a:r>
              <a:rPr lang="en-US" altLang="ko-KR" dirty="0" err="1">
                <a:latin typeface="Consolas" panose="020B0609020204030204" pitchFamily="49" charset="0"/>
              </a:rPr>
              <a:t>str_list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ans_list</a:t>
            </a:r>
            <a:r>
              <a:rPr lang="en-US" altLang="ko-KR" dirty="0">
                <a:latin typeface="Consolas" panose="020B0609020204030204" pitchFamily="49" charset="0"/>
              </a:rPr>
              <a:t> = ["yes", "y", "</a:t>
            </a:r>
            <a:r>
              <a:rPr lang="ko-KR" altLang="en-US" dirty="0">
                <a:latin typeface="Consolas" panose="020B0609020204030204" pitchFamily="49" charset="0"/>
              </a:rPr>
              <a:t>예</a:t>
            </a:r>
            <a:r>
              <a:rPr lang="en-US" altLang="ko-KR" dirty="0">
                <a:latin typeface="Consolas" panose="020B0609020204030204" pitchFamily="49" charset="0"/>
              </a:rPr>
              <a:t>", "</a:t>
            </a:r>
            <a:r>
              <a:rPr lang="ko-KR" altLang="en-US" dirty="0">
                <a:latin typeface="Consolas" panose="020B0609020204030204" pitchFamily="49" charset="0"/>
              </a:rPr>
              <a:t>네</a:t>
            </a:r>
            <a:r>
              <a:rPr lang="en-US" altLang="ko-KR" dirty="0">
                <a:latin typeface="Consolas" panose="020B0609020204030204" pitchFamily="49" charset="0"/>
              </a:rPr>
              <a:t>"]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ans</a:t>
            </a:r>
            <a:r>
              <a:rPr lang="en-US" altLang="ko-KR" dirty="0">
                <a:latin typeface="Consolas" panose="020B0609020204030204" pitchFamily="49" charset="0"/>
              </a:rPr>
              <a:t> = input("</a:t>
            </a:r>
            <a:r>
              <a:rPr lang="ko-KR" altLang="en-US" dirty="0">
                <a:latin typeface="Consolas" panose="020B0609020204030204" pitchFamily="49" charset="0"/>
              </a:rPr>
              <a:t>결제하시겠습니까</a:t>
            </a:r>
            <a:r>
              <a:rPr lang="en-US" altLang="ko-KR" dirty="0">
                <a:latin typeface="Consolas" panose="020B0609020204030204" pitchFamily="49" charset="0"/>
              </a:rPr>
              <a:t>?")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ans.lower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in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ans_list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print("</a:t>
            </a:r>
            <a:r>
              <a:rPr lang="ko-KR" altLang="en-US" dirty="0">
                <a:latin typeface="Consolas" panose="020B0609020204030204" pitchFamily="49" charset="0"/>
              </a:rPr>
              <a:t>결제가 완료되었습니다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else: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print("</a:t>
            </a:r>
            <a:r>
              <a:rPr lang="ko-KR" altLang="en-US" dirty="0">
                <a:latin typeface="Consolas" panose="020B0609020204030204" pitchFamily="49" charset="0"/>
              </a:rPr>
              <a:t>결제가 취소되었습니다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46396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3936</TotalTime>
  <Words>3543</Words>
  <Application>Microsoft Office PowerPoint</Application>
  <PresentationFormat>화면 슬라이드 쇼(4:3)</PresentationFormat>
  <Paragraphs>608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맑은 고딕</vt:lpstr>
      <vt:lpstr>에스코어 드림 9 Black</vt:lpstr>
      <vt:lpstr>Arial</vt:lpstr>
      <vt:lpstr>Calibri</vt:lpstr>
      <vt:lpstr>Calibri Light</vt:lpstr>
      <vt:lpstr>Consolas</vt:lpstr>
      <vt:lpstr>Elephant</vt:lpstr>
      <vt:lpstr>Office 테마</vt:lpstr>
      <vt:lpstr>1_Office 테마</vt:lpstr>
      <vt:lpstr>Python Basic 2020. 5</vt:lpstr>
      <vt:lpstr>리스트(List)</vt:lpstr>
      <vt:lpstr>리스트(List)</vt:lpstr>
      <vt:lpstr>리스트(List)</vt:lpstr>
      <vt:lpstr>리스트(List)</vt:lpstr>
      <vt:lpstr>리스트(List)</vt:lpstr>
      <vt:lpstr>문자열 연산</vt:lpstr>
      <vt:lpstr>리스트(List)</vt:lpstr>
      <vt:lpstr>문자열 연산</vt:lpstr>
      <vt:lpstr>리스트(List)</vt:lpstr>
      <vt:lpstr>리스트(List)</vt:lpstr>
      <vt:lpstr>튜플(Tuple)</vt:lpstr>
      <vt:lpstr>튜플(Tuple)</vt:lpstr>
      <vt:lpstr>튜플(Tuple)</vt:lpstr>
      <vt:lpstr>튜플(Tuple)</vt:lpstr>
      <vt:lpstr>튜플(Tuple)</vt:lpstr>
      <vt:lpstr>사전(Dictionary)</vt:lpstr>
      <vt:lpstr>사전(Dictionary)</vt:lpstr>
      <vt:lpstr>사전(Dictionary)</vt:lpstr>
      <vt:lpstr>사전(Dictionary)</vt:lpstr>
      <vt:lpstr>사전(Dictionary)</vt:lpstr>
      <vt:lpstr>사전(Dictionary)</vt:lpstr>
      <vt:lpstr>사전(Dictionary)</vt:lpstr>
      <vt:lpstr>사전(Dictionary)</vt:lpstr>
      <vt:lpstr>사전(Dictionary)</vt:lpstr>
      <vt:lpstr>집합(Set)</vt:lpstr>
      <vt:lpstr>집합(Set)</vt:lpstr>
      <vt:lpstr>집합(Set)</vt:lpstr>
      <vt:lpstr>집합(Set)</vt:lpstr>
      <vt:lpstr>집합(Set)</vt:lpstr>
      <vt:lpstr>집합(Set)</vt:lpstr>
      <vt:lpstr>집합(Set)</vt:lpstr>
      <vt:lpstr>컬렉션 고급 기법</vt:lpstr>
      <vt:lpstr>컬렉션 고급 기법</vt:lpstr>
      <vt:lpstr>컬렉션 고급 기법</vt:lpstr>
      <vt:lpstr>컬렉션 고급 기법</vt:lpstr>
      <vt:lpstr>컬렉션 고급 기법</vt:lpstr>
      <vt:lpstr>컬렉션 고급 기법</vt:lpstr>
      <vt:lpstr>컬렉션 고급 기법</vt:lpstr>
      <vt:lpstr>컬렉션 고급 기법</vt:lpstr>
      <vt:lpstr>컬렉션 고급 기법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</dc:title>
  <dc:creator>정 병준</dc:creator>
  <cp:lastModifiedBy>정 병준</cp:lastModifiedBy>
  <cp:revision>430</cp:revision>
  <dcterms:created xsi:type="dcterms:W3CDTF">2018-01-25T23:54:02Z</dcterms:created>
  <dcterms:modified xsi:type="dcterms:W3CDTF">2020-05-28T23:42:24Z</dcterms:modified>
</cp:coreProperties>
</file>