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3"/>
  </p:notesMasterIdLst>
  <p:sldIdLst>
    <p:sldId id="406" r:id="rId2"/>
    <p:sldId id="338" r:id="rId3"/>
    <p:sldId id="416" r:id="rId4"/>
    <p:sldId id="355" r:id="rId5"/>
    <p:sldId id="418" r:id="rId6"/>
    <p:sldId id="417" r:id="rId7"/>
    <p:sldId id="419" r:id="rId8"/>
    <p:sldId id="420" r:id="rId9"/>
    <p:sldId id="421" r:id="rId10"/>
    <p:sldId id="362" r:id="rId11"/>
    <p:sldId id="3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C97"/>
    <a:srgbClr val="85D8D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118" autoAdjust="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138C-3FEC-4A28-85E2-CDDA5FF2CD47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7188-DAF5-4D4B-BB86-BFA8A1C463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7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esoc.global/society_mai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8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6ED092-664B-4DEB-9313-71EE32711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4" t="40381" r="45357" b="44544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gradFill flip="none" rotWithShape="0"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85F5FD-E1E0-4ED7-A642-1015B9CE9A64}"/>
              </a:ext>
            </a:extLst>
          </p:cNvPr>
          <p:cNvSpPr/>
          <p:nvPr userDrawn="1"/>
        </p:nvSpPr>
        <p:spPr>
          <a:xfrm rot="6927602">
            <a:off x="-493999" y="-2160329"/>
            <a:ext cx="10126960" cy="11181489"/>
          </a:xfrm>
          <a:custGeom>
            <a:avLst/>
            <a:gdLst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0 w 11465696"/>
              <a:gd name="connsiteY3" fmla="*/ 11661787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466562 w 11465696"/>
              <a:gd name="connsiteY3" fmla="*/ 11360235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46738 w 11465696"/>
              <a:gd name="connsiteY3" fmla="*/ 11517089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2891789 w 11465696"/>
              <a:gd name="connsiteY3" fmla="*/ 7742518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6222258 w 11465696"/>
              <a:gd name="connsiteY3" fmla="*/ 9268295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74993 w 11465696"/>
              <a:gd name="connsiteY3" fmla="*/ 11513558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175333 w 10749240"/>
              <a:gd name="connsiteY4" fmla="*/ 7742518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28642 w 10749240"/>
              <a:gd name="connsiteY3" fmla="*/ 11517242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390671 w 10749240"/>
              <a:gd name="connsiteY2" fmla="*/ 882589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9962340 w 10749240"/>
              <a:gd name="connsiteY2" fmla="*/ 850235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126960 w 10749240"/>
              <a:gd name="connsiteY2" fmla="*/ 8582222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126960"/>
              <a:gd name="connsiteY0" fmla="*/ 2955749 h 11195627"/>
              <a:gd name="connsiteX1" fmla="*/ 6218384 w 10126960"/>
              <a:gd name="connsiteY1" fmla="*/ 0 h 11195627"/>
              <a:gd name="connsiteX2" fmla="*/ 10126960 w 10126960"/>
              <a:gd name="connsiteY2" fmla="*/ 8260607 h 11195627"/>
              <a:gd name="connsiteX3" fmla="*/ 3928642 w 10126960"/>
              <a:gd name="connsiteY3" fmla="*/ 11195627 h 11195627"/>
              <a:gd name="connsiteX4" fmla="*/ 2050440 w 10126960"/>
              <a:gd name="connsiteY4" fmla="*/ 7269377 h 11195627"/>
              <a:gd name="connsiteX5" fmla="*/ 0 w 10126960"/>
              <a:gd name="connsiteY5" fmla="*/ 2955749 h 11195627"/>
              <a:gd name="connsiteX0" fmla="*/ 0 w 10126960"/>
              <a:gd name="connsiteY0" fmla="*/ 2941611 h 11181489"/>
              <a:gd name="connsiteX1" fmla="*/ 6207348 w 10126960"/>
              <a:gd name="connsiteY1" fmla="*/ 0 h 11181489"/>
              <a:gd name="connsiteX2" fmla="*/ 10126960 w 10126960"/>
              <a:gd name="connsiteY2" fmla="*/ 8246469 h 11181489"/>
              <a:gd name="connsiteX3" fmla="*/ 3928642 w 10126960"/>
              <a:gd name="connsiteY3" fmla="*/ 11181489 h 11181489"/>
              <a:gd name="connsiteX4" fmla="*/ 2050440 w 10126960"/>
              <a:gd name="connsiteY4" fmla="*/ 7255239 h 11181489"/>
              <a:gd name="connsiteX5" fmla="*/ 0 w 10126960"/>
              <a:gd name="connsiteY5" fmla="*/ 2941611 h 1118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960" h="11181489">
                <a:moveTo>
                  <a:pt x="0" y="2941611"/>
                </a:moveTo>
                <a:lnTo>
                  <a:pt x="6207348" y="0"/>
                </a:lnTo>
                <a:lnTo>
                  <a:pt x="10126960" y="8246469"/>
                </a:lnTo>
                <a:lnTo>
                  <a:pt x="3928642" y="11181489"/>
                </a:lnTo>
                <a:lnTo>
                  <a:pt x="2050440" y="7255239"/>
                </a:lnTo>
                <a:lnTo>
                  <a:pt x="0" y="2941611"/>
                </a:lnTo>
                <a:close/>
              </a:path>
            </a:pathLst>
          </a:custGeom>
          <a:gradFill>
            <a:gsLst>
              <a:gs pos="28000">
                <a:schemeClr val="bg1">
                  <a:alpha val="0"/>
                </a:schemeClr>
              </a:gs>
              <a:gs pos="6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0343FA-E9D4-49C4-9A57-241BF96C4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90" y="4101463"/>
            <a:ext cx="3654747" cy="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3" y="1091955"/>
            <a:ext cx="8898693" cy="5317725"/>
          </a:xfr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Char char="►"/>
              <a:defRPr sz="2500"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0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8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9"/>
            <a:ext cx="2057400" cy="231899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4" y="6387286"/>
            <a:ext cx="2340311" cy="42065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BA3E8B8-5506-4F03-BEE5-EC33288F7D10}"/>
              </a:ext>
            </a:extLst>
          </p:cNvPr>
          <p:cNvSpPr/>
          <p:nvPr userDrawn="1"/>
        </p:nvSpPr>
        <p:spPr>
          <a:xfrm flipH="1">
            <a:off x="1318" y="39153"/>
            <a:ext cx="6257677" cy="915383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C1D7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C9B353-FE47-49C2-BF6C-22BB2E23AC5F}"/>
              </a:ext>
            </a:extLst>
          </p:cNvPr>
          <p:cNvSpPr/>
          <p:nvPr userDrawn="1"/>
        </p:nvSpPr>
        <p:spPr>
          <a:xfrm>
            <a:off x="0" y="0"/>
            <a:ext cx="9144000" cy="1220065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366994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5E97FD-F268-4EE1-9B38-9A881453FEE3}"/>
              </a:ext>
            </a:extLst>
          </p:cNvPr>
          <p:cNvSpPr txBox="1">
            <a:spLocks/>
          </p:cNvSpPr>
          <p:nvPr userDrawn="1"/>
        </p:nvSpPr>
        <p:spPr>
          <a:xfrm>
            <a:off x="133164" y="184920"/>
            <a:ext cx="8877672" cy="73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4" y="221943"/>
            <a:ext cx="8788892" cy="736846"/>
          </a:xfrm>
        </p:spPr>
        <p:txBody>
          <a:bodyPr>
            <a:normAutofit/>
          </a:bodyPr>
          <a:lstStyle>
            <a:lvl1pPr algn="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None/>
              <a:defRPr lang="en-US" sz="3200" b="1" kern="1200" dirty="0">
                <a:solidFill>
                  <a:srgbClr val="FFC3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68BD267-46D0-4232-9EEA-8DEE56DF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417468"/>
            <a:ext cx="7772400" cy="1454740"/>
          </a:xfrm>
        </p:spPr>
        <p:txBody>
          <a:bodyPr/>
          <a:lstStyle/>
          <a:p>
            <a:r>
              <a:rPr lang="en-US" altLang="ko-KR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Python Basic</a:t>
            </a:r>
            <a:b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</a:b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2020</a:t>
            </a:r>
            <a:r>
              <a:rPr lang="en-US" altLang="ko-KR" sz="20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. 6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E0F807-75DE-4A3A-92AB-8E822B6B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2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727E-C6AE-4FFD-B30A-067A6C4E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docstring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1B552-9979-4244-8A68-ED6918AA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docstring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ko-KR" dirty="0"/>
              <a:t>함수에 대한 설명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 선언문과 본체 사이에 문자열로 작성한다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dirty="0"/>
              <a:t>help() </a:t>
            </a:r>
            <a:r>
              <a:rPr lang="ko-KR" altLang="en-US" dirty="0"/>
              <a:t>함수</a:t>
            </a:r>
            <a:r>
              <a:rPr lang="ko-KR" altLang="ko-KR" dirty="0"/>
              <a:t>와 </a:t>
            </a:r>
            <a:r>
              <a:rPr lang="en-US" altLang="ko-KR" dirty="0"/>
              <a:t>__doc__ </a:t>
            </a:r>
            <a:r>
              <a:rPr lang="ko-KR" altLang="en-US" dirty="0"/>
              <a:t>변수</a:t>
            </a:r>
            <a:r>
              <a:rPr lang="ko-KR" altLang="ko-KR" dirty="0"/>
              <a:t>를 이용해 </a:t>
            </a:r>
            <a:r>
              <a:rPr lang="ko-KR" altLang="en-US" dirty="0"/>
              <a:t>호출</a:t>
            </a:r>
            <a:r>
              <a:rPr lang="ko-KR" altLang="ko-KR" dirty="0"/>
              <a:t>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AC4B7-4CDE-4AE2-AF27-349E0E59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9F675C-2D7C-463D-BA4C-FB59A5DB47C7}"/>
              </a:ext>
            </a:extLst>
          </p:cNvPr>
          <p:cNvSpPr/>
          <p:nvPr/>
        </p:nvSpPr>
        <p:spPr>
          <a:xfrm>
            <a:off x="221943" y="2702393"/>
            <a:ext cx="8788891" cy="23391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b="1" kern="0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def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echo(anything):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i="1" kern="0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'echo returns its input argument'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i="1" kern="0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b="1" kern="0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return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anything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(echo(</a:t>
            </a:r>
            <a:r>
              <a:rPr lang="en-US" altLang="ko-KR" b="1" kern="0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'I am'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help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(echo)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echo.</a:t>
            </a:r>
            <a:r>
              <a:rPr lang="en-US" altLang="ko-KR" kern="0" dirty="0" err="1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__doc</a:t>
            </a:r>
            <a:r>
              <a:rPr lang="en-US" altLang="ko-KR" kern="0" dirty="0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__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1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727E-C6AE-4FFD-B30A-067A6C4E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docstring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AC4B7-4CDE-4AE2-AF27-349E0E59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51CC1C-A7CA-48B0-93FE-B16D1B796B98}"/>
              </a:ext>
            </a:extLst>
          </p:cNvPr>
          <p:cNvSpPr/>
          <p:nvPr/>
        </p:nvSpPr>
        <p:spPr>
          <a:xfrm>
            <a:off x="221944" y="1182492"/>
            <a:ext cx="8788892" cy="39805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b="1" kern="0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def 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print_if_true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(thing, check) :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i="1" kern="0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'''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i="1" kern="0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Prints the first argument if a second argument is true,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i="1" kern="0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The operation is :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i="1" kern="0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1. Check whether the *second* argument is true.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i="1" kern="0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2. If it is, print the *first* argument.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i="1" kern="0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'''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i="1" kern="0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b="1" kern="0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if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check :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lang="en-US" altLang="ko-KR" kern="0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(thing)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help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print_if_true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b="1" kern="0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b="1" kern="0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abc</a:t>
            </a:r>
            <a:r>
              <a:rPr lang="en-US" altLang="ko-KR" b="1" kern="0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b="1" kern="0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True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04800" indent="-304800">
              <a:spcBef>
                <a:spcPts val="200"/>
              </a:spcBef>
              <a:spcAft>
                <a:spcPts val="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print_if_true.</a:t>
            </a:r>
            <a:r>
              <a:rPr lang="en-US" altLang="ko-KR" kern="0" dirty="0" err="1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__doc</a:t>
            </a:r>
            <a:r>
              <a:rPr lang="en-US" altLang="ko-KR" kern="0" dirty="0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__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9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44F49-4E5A-4596-9BED-7CDC4238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altLang="ko-KR"/>
              <a:t>(Function)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3CEB4-345E-4DB8-A4F6-BDB99617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</a:p>
          <a:p>
            <a:pPr lvl="1" latinLnBrk="0"/>
            <a:r>
              <a:rPr lang="ko-KR" altLang="en-US" dirty="0"/>
              <a:t>반복해서 사용하기 위한 코드의 묶음</a:t>
            </a:r>
            <a:r>
              <a:rPr lang="en-US" altLang="ko-KR" dirty="0"/>
              <a:t>.</a:t>
            </a:r>
            <a:endParaRPr lang="ko-KR" altLang="ko-KR" dirty="0"/>
          </a:p>
          <a:p>
            <a:pPr lvl="1" latinLnBrk="0"/>
            <a:r>
              <a:rPr lang="ko-KR" altLang="en-US" dirty="0"/>
              <a:t>미리 </a:t>
            </a:r>
            <a:r>
              <a:rPr lang="ko-KR" altLang="ko-KR" dirty="0"/>
              <a:t>정의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ko-KR" altLang="ko-KR" dirty="0"/>
              <a:t> </a:t>
            </a:r>
            <a:r>
              <a:rPr lang="ko-KR" altLang="en-US" dirty="0"/>
              <a:t>사용할 때 </a:t>
            </a:r>
            <a:r>
              <a:rPr lang="ko-KR" altLang="ko-KR" dirty="0"/>
              <a:t>호출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99D0E-84F6-42EE-AD0B-A09CA3F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3A83-3EC2-475F-BF84-26CF1A3AF5CD}"/>
              </a:ext>
            </a:extLst>
          </p:cNvPr>
          <p:cNvSpPr txBox="1"/>
          <p:nvPr/>
        </p:nvSpPr>
        <p:spPr>
          <a:xfrm>
            <a:off x="1145309" y="2355418"/>
            <a:ext cx="6530109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def</a:t>
            </a:r>
            <a:r>
              <a:rPr lang="en-US" altLang="ko-KR" sz="2000" dirty="0"/>
              <a:t> </a:t>
            </a:r>
            <a:r>
              <a:rPr lang="ko-KR" altLang="ko-KR" sz="2000" dirty="0" err="1"/>
              <a:t>함수명</a:t>
            </a:r>
            <a:r>
              <a:rPr lang="en-US" altLang="ko-KR" sz="2000" dirty="0"/>
              <a:t>(</a:t>
            </a:r>
            <a:r>
              <a:rPr lang="ko-KR" altLang="en-US" sz="2000" dirty="0"/>
              <a:t>인수</a:t>
            </a:r>
            <a:r>
              <a:rPr lang="en-US" altLang="ko-KR" sz="2000" dirty="0"/>
              <a:t>):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실행할 코드</a:t>
            </a:r>
            <a:endParaRPr lang="en-US" altLang="ko-KR" sz="2000" dirty="0"/>
          </a:p>
          <a:p>
            <a:r>
              <a:rPr lang="en-US" altLang="ko-KR" sz="2000" dirty="0"/>
              <a:t>    [</a:t>
            </a:r>
            <a:r>
              <a:rPr lang="en-US" altLang="ko-KR" sz="2000" b="1" dirty="0"/>
              <a:t>return</a:t>
            </a:r>
            <a:r>
              <a:rPr lang="en-US" altLang="ko-KR" sz="2000" dirty="0"/>
              <a:t> </a:t>
            </a:r>
            <a:r>
              <a:rPr lang="ko-KR" altLang="en-US" sz="2000" dirty="0"/>
              <a:t>값</a:t>
            </a:r>
            <a:r>
              <a:rPr lang="en-US" altLang="ko-KR" sz="2000" dirty="0"/>
              <a:t>]  </a:t>
            </a:r>
            <a:endParaRPr lang="ko-KR" altLang="ko-KR" sz="2000" dirty="0"/>
          </a:p>
          <a:p>
            <a:endParaRPr lang="en-US" altLang="ko-KR" sz="2000" dirty="0"/>
          </a:p>
          <a:p>
            <a:r>
              <a:rPr lang="ko-KR" altLang="ko-KR" sz="2000" dirty="0"/>
              <a:t>변수</a:t>
            </a:r>
            <a:r>
              <a:rPr lang="en-US" altLang="ko-KR" sz="2000" dirty="0"/>
              <a:t> = </a:t>
            </a:r>
            <a:r>
              <a:rPr lang="ko-KR" altLang="ko-KR" sz="2000" dirty="0" err="1"/>
              <a:t>함수명</a:t>
            </a:r>
            <a:r>
              <a:rPr lang="en-US" altLang="ko-KR" sz="2000" dirty="0"/>
              <a:t>(</a:t>
            </a:r>
            <a:r>
              <a:rPr lang="ko-KR" altLang="ko-KR" sz="2000" dirty="0"/>
              <a:t>인수</a:t>
            </a:r>
            <a:r>
              <a:rPr lang="en-US" altLang="ko-KR" sz="2000" dirty="0"/>
              <a:t>)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8330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44F49-4E5A-4596-9BED-7CDC4238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 </a:t>
            </a:r>
            <a:r>
              <a:rPr lang="ko-KR" altLang="en-US" dirty="0"/>
              <a:t>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3CEB4-345E-4DB8-A4F6-BDB99617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pass </a:t>
            </a:r>
            <a:r>
              <a:rPr lang="ko-KR" altLang="en-US" dirty="0"/>
              <a:t>문장</a:t>
            </a:r>
            <a:endParaRPr lang="en-US" altLang="ko-KR" dirty="0"/>
          </a:p>
          <a:p>
            <a:pPr lvl="1" latinLnBrk="0"/>
            <a:r>
              <a:rPr lang="ko-KR" altLang="en-US" dirty="0"/>
              <a:t>실행 시 아무런 기능도 하지 않는 명령어</a:t>
            </a:r>
            <a:r>
              <a:rPr lang="en-US" altLang="ko-KR" dirty="0"/>
              <a:t>.</a:t>
            </a:r>
            <a:endParaRPr lang="ko-KR" altLang="ko-KR" dirty="0"/>
          </a:p>
          <a:p>
            <a:pPr lvl="1" latinLnBrk="0"/>
            <a:r>
              <a:rPr lang="ko-KR" altLang="en-US" dirty="0"/>
              <a:t>빈 함수의 본문에 사용하여 에러 발생을 방지할 수 있음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99D0E-84F6-42EE-AD0B-A09CA3F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2350957"/>
            <a:ext cx="86329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def calc():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에러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def calc():</a:t>
            </a:r>
          </a:p>
          <a:p>
            <a:r>
              <a:rPr lang="en-US" altLang="ko-KR" dirty="0"/>
              <a:t>    pass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에러가 발생하지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33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BBCEC-FA92-459A-A0CD-36D7A0E5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인수</a:t>
            </a:r>
            <a:r>
              <a:rPr lang="en-US" altLang="ko-KR" dirty="0"/>
              <a:t>(Argument)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5DEF1-AC2B-494D-8BE0-24A441AA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인수의 기본값</a:t>
            </a:r>
            <a:endParaRPr lang="en-US" altLang="ko-KR" dirty="0"/>
          </a:p>
          <a:p>
            <a:pPr lvl="1"/>
            <a:r>
              <a:rPr lang="ko-KR" altLang="en-US" dirty="0"/>
              <a:t>함수를 호출할 때 인수를 전달하지 않은 경우 설정되는 기본값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함수를 정의할 때 해당 인수에 직접 값을 대입하여 설정함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인수 목록의 가장 오른쪽에 위치해야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A16E8-4EF4-4A05-B896-3A53519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2713429"/>
            <a:ext cx="86329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def calc(num, div = 1):</a:t>
            </a:r>
          </a:p>
          <a:p>
            <a:r>
              <a:rPr lang="en-US" altLang="ko-KR" dirty="0"/>
              <a:t>    if div == 0:</a:t>
            </a:r>
          </a:p>
          <a:p>
            <a:r>
              <a:rPr lang="en-US" altLang="ko-KR" dirty="0"/>
              <a:t>        print("Cannot divide by 0.")</a:t>
            </a:r>
          </a:p>
          <a:p>
            <a:r>
              <a:rPr lang="en-US" altLang="ko-KR" dirty="0"/>
              <a:t>        return (0, 0)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(num // div, num % div)</a:t>
            </a:r>
          </a:p>
          <a:p>
            <a:endParaRPr lang="en-US" altLang="ko-KR" dirty="0"/>
          </a:p>
          <a:p>
            <a:r>
              <a:rPr lang="en-US" altLang="ko-KR" dirty="0"/>
              <a:t>print(calc(11))</a:t>
            </a:r>
          </a:p>
          <a:p>
            <a:r>
              <a:rPr lang="en-US" altLang="ko-KR" dirty="0"/>
              <a:t>print(calc(11, 2))</a:t>
            </a:r>
          </a:p>
          <a:p>
            <a:r>
              <a:rPr lang="en-US" altLang="ko-KR" dirty="0"/>
              <a:t>print(calc(11, 0))</a:t>
            </a:r>
          </a:p>
        </p:txBody>
      </p:sp>
    </p:spTree>
    <p:extLst>
      <p:ext uri="{BB962C8B-B14F-4D97-AF65-F5344CB8AC3E}">
        <p14:creationId xmlns:p14="http://schemas.microsoft.com/office/powerpoint/2010/main" val="132470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BBCEC-FA92-459A-A0CD-36D7A0E5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인수</a:t>
            </a:r>
            <a:r>
              <a:rPr lang="en-US" altLang="ko-KR" dirty="0"/>
              <a:t>(Argument)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5DEF1-AC2B-494D-8BE0-24A441AA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 인수</a:t>
            </a:r>
            <a:endParaRPr lang="en-US" altLang="ko-KR" dirty="0"/>
          </a:p>
          <a:p>
            <a:pPr lvl="1"/>
            <a:r>
              <a:rPr lang="ko-KR" altLang="en-US" dirty="0"/>
              <a:t>인수를 전달할 때 </a:t>
            </a:r>
            <a:r>
              <a:rPr lang="ko-KR" altLang="en-US" dirty="0" err="1"/>
              <a:t>인수명을</a:t>
            </a:r>
            <a:r>
              <a:rPr lang="ko-KR" altLang="en-US" dirty="0"/>
              <a:t> 직접 호출하여 지정하는 방식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정의한 인수의 순서와 호출한 인수의 순서가 달라도 상관없음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키워드 인수를 호출하면 이후의 인수도 키워드 인수로 호출해야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A16E8-4EF4-4A05-B896-3A53519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2713429"/>
            <a:ext cx="86329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def calc(begin, end, step):</a:t>
            </a:r>
          </a:p>
          <a:p>
            <a:r>
              <a:rPr lang="en-US" altLang="ko-KR" dirty="0"/>
              <a:t>    sum = 0</a:t>
            </a:r>
          </a:p>
          <a:p>
            <a:r>
              <a:rPr lang="en-US" altLang="ko-KR" dirty="0"/>
              <a:t>    for num in range(begin, end + 1, step):</a:t>
            </a:r>
          </a:p>
          <a:p>
            <a:r>
              <a:rPr lang="en-US" altLang="ko-KR" dirty="0"/>
              <a:t>        sum += num</a:t>
            </a:r>
          </a:p>
          <a:p>
            <a:r>
              <a:rPr lang="en-US" altLang="ko-KR" dirty="0"/>
              <a:t>    return sum</a:t>
            </a:r>
          </a:p>
          <a:p>
            <a:endParaRPr lang="en-US" altLang="ko-KR" dirty="0"/>
          </a:p>
          <a:p>
            <a:r>
              <a:rPr lang="en-US" altLang="ko-KR" dirty="0"/>
              <a:t>print(calc(3, 5, 1))</a:t>
            </a:r>
          </a:p>
          <a:p>
            <a:r>
              <a:rPr lang="en-US" altLang="ko-KR" dirty="0"/>
              <a:t>print(calc(3, 5, step = 1))</a:t>
            </a:r>
          </a:p>
          <a:p>
            <a:r>
              <a:rPr lang="en-US" altLang="ko-KR" dirty="0"/>
              <a:t>print(calc(begin = 3, end = 5, step = 1))</a:t>
            </a:r>
          </a:p>
          <a:p>
            <a:r>
              <a:rPr lang="en-US" altLang="ko-KR" dirty="0"/>
              <a:t>print(calc(step = 1, end = 5, begin = 3))</a:t>
            </a:r>
          </a:p>
          <a:p>
            <a:r>
              <a:rPr lang="en-US" altLang="ko-KR" dirty="0"/>
              <a:t>print(calc(3, step = 1, end = 5))</a:t>
            </a:r>
          </a:p>
          <a:p>
            <a:r>
              <a:rPr lang="en-US" altLang="ko-KR" dirty="0"/>
              <a:t># print(calc(begin = 3, 5, 1))</a:t>
            </a:r>
          </a:p>
          <a:p>
            <a:r>
              <a:rPr lang="en-US" altLang="ko-KR" dirty="0"/>
              <a:t># print(calc(end = 5, 3, 1))</a:t>
            </a:r>
          </a:p>
        </p:txBody>
      </p:sp>
    </p:spTree>
    <p:extLst>
      <p:ext uri="{BB962C8B-B14F-4D97-AF65-F5344CB8AC3E}">
        <p14:creationId xmlns:p14="http://schemas.microsoft.com/office/powerpoint/2010/main" val="132470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44F49-4E5A-4596-9BED-7CDC4238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인수</a:t>
            </a:r>
            <a:r>
              <a:rPr lang="en-US" altLang="ko-KR" dirty="0"/>
              <a:t>(Argument)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3CEB4-345E-4DB8-A4F6-BDB99617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가변 인수</a:t>
            </a:r>
            <a:endParaRPr lang="en-US" altLang="ko-KR" dirty="0"/>
          </a:p>
          <a:p>
            <a:pPr lvl="1" latinLnBrk="0"/>
            <a:r>
              <a:rPr lang="ko-KR" altLang="en-US" dirty="0"/>
              <a:t>전달받을 인수의 개수를 미리 정하지 않는 것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함수 선언 시 </a:t>
            </a:r>
            <a:r>
              <a:rPr lang="ko-KR" altLang="en-US" dirty="0" err="1"/>
              <a:t>인수명</a:t>
            </a:r>
            <a:r>
              <a:rPr lang="ko-KR" altLang="en-US" dirty="0"/>
              <a:t> 앞에 </a:t>
            </a:r>
            <a:r>
              <a:rPr lang="en-US" altLang="ko-KR" dirty="0"/>
              <a:t>* </a:t>
            </a:r>
            <a:r>
              <a:rPr lang="ko-KR" altLang="en-US" dirty="0"/>
              <a:t>기호로 표시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함수 선언 시 일반 인수 이후에 위치함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두 개 이상의 가변 인수를 선언할 수 없음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99D0E-84F6-42EE-AD0B-A09CA3F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3059425"/>
            <a:ext cx="86329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def calc(*</a:t>
            </a:r>
            <a:r>
              <a:rPr lang="en-US" altLang="ko-KR" dirty="0" err="1"/>
              <a:t>nums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result = 0</a:t>
            </a:r>
          </a:p>
          <a:p>
            <a:r>
              <a:rPr lang="en-US" altLang="ko-KR" dirty="0"/>
              <a:t>    for num in </a:t>
            </a:r>
            <a:r>
              <a:rPr lang="en-US" altLang="ko-KR" dirty="0" err="1"/>
              <a:t>nums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result += num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print(calc(1, 2, 3))</a:t>
            </a:r>
          </a:p>
          <a:p>
            <a:r>
              <a:rPr lang="en-US" altLang="ko-KR" dirty="0"/>
              <a:t>print(calc(1, 3, 5, 7, 9))</a:t>
            </a:r>
          </a:p>
          <a:p>
            <a:r>
              <a:rPr lang="en-US" altLang="ko-KR" dirty="0"/>
              <a:t>print(calc(10, 20, 30, 40, 50, 60, 70, 80, 90))</a:t>
            </a:r>
          </a:p>
        </p:txBody>
      </p:sp>
    </p:spTree>
    <p:extLst>
      <p:ext uri="{BB962C8B-B14F-4D97-AF65-F5344CB8AC3E}">
        <p14:creationId xmlns:p14="http://schemas.microsoft.com/office/powerpoint/2010/main" val="408330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44F49-4E5A-4596-9BED-7CDC4238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인수</a:t>
            </a:r>
            <a:r>
              <a:rPr lang="en-US" altLang="ko-KR" dirty="0"/>
              <a:t>(Argument)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3CEB4-345E-4DB8-A4F6-BDB99617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 가변 인수</a:t>
            </a:r>
            <a:endParaRPr lang="en-US" altLang="ko-KR" dirty="0"/>
          </a:p>
          <a:p>
            <a:pPr lvl="1" latinLnBrk="0"/>
            <a:r>
              <a:rPr lang="ko-KR" altLang="en-US" dirty="0"/>
              <a:t>키워드 인수를 가변 개수 전달할 때 사용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함수 선언 시 </a:t>
            </a:r>
            <a:r>
              <a:rPr lang="ko-KR" altLang="en-US" dirty="0" err="1"/>
              <a:t>인수명</a:t>
            </a:r>
            <a:r>
              <a:rPr lang="ko-KR" altLang="en-US" dirty="0"/>
              <a:t> 앞에 </a:t>
            </a:r>
            <a:r>
              <a:rPr lang="en-US" altLang="ko-KR" dirty="0"/>
              <a:t>** </a:t>
            </a:r>
            <a:r>
              <a:rPr lang="ko-KR" altLang="en-US" dirty="0"/>
              <a:t>기호로 표시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함수 내에서 인수명과 값을 사전처럼 사용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99D0E-84F6-42EE-AD0B-A09CA3F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2705191"/>
            <a:ext cx="86329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def calc(*</a:t>
            </a:r>
            <a:r>
              <a:rPr lang="en-US" altLang="ko-KR" dirty="0" err="1"/>
              <a:t>nums</a:t>
            </a:r>
            <a:r>
              <a:rPr lang="en-US" altLang="ko-KR" dirty="0"/>
              <a:t>, **options):</a:t>
            </a:r>
          </a:p>
          <a:p>
            <a:r>
              <a:rPr lang="en-US" altLang="ko-KR" dirty="0"/>
              <a:t>    result = 0</a:t>
            </a:r>
          </a:p>
          <a:p>
            <a:r>
              <a:rPr lang="en-US" altLang="ko-KR" dirty="0"/>
              <a:t>    for num in </a:t>
            </a:r>
            <a:r>
              <a:rPr lang="en-US" altLang="ko-KR" dirty="0" err="1"/>
              <a:t>nums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if "sum" in options and options["sum"] == True:</a:t>
            </a:r>
          </a:p>
          <a:p>
            <a:r>
              <a:rPr lang="en-US" altLang="ko-KR" dirty="0"/>
              <a:t>            result += num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"sub" in options and options["sub"] == True:</a:t>
            </a:r>
          </a:p>
          <a:p>
            <a:r>
              <a:rPr lang="en-US" altLang="ko-KR" dirty="0"/>
              <a:t>            result -= num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print(calc(1, 2, 3))</a:t>
            </a:r>
          </a:p>
          <a:p>
            <a:r>
              <a:rPr lang="en-US" altLang="ko-KR" dirty="0"/>
              <a:t>print(calc(1, 2, 3, sum = True))</a:t>
            </a:r>
          </a:p>
          <a:p>
            <a:r>
              <a:rPr lang="en-US" altLang="ko-KR" dirty="0"/>
              <a:t>print(calc(1, 2, 3, sum = False, sub = True))</a:t>
            </a:r>
          </a:p>
        </p:txBody>
      </p:sp>
    </p:spTree>
    <p:extLst>
      <p:ext uri="{BB962C8B-B14F-4D97-AF65-F5344CB8AC3E}">
        <p14:creationId xmlns:p14="http://schemas.microsoft.com/office/powerpoint/2010/main" val="408330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44F49-4E5A-4596-9BED-7CDC4238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3CEB4-345E-4DB8-A4F6-BDB99617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 변수</a:t>
            </a:r>
            <a:r>
              <a:rPr lang="en-US" altLang="ko-KR" dirty="0"/>
              <a:t>(Local Variable)</a:t>
            </a:r>
          </a:p>
          <a:p>
            <a:pPr lvl="1" latinLnBrk="0"/>
            <a:r>
              <a:rPr lang="ko-KR" altLang="en-US" dirty="0"/>
              <a:t>함수 내부에서 사용되는 변수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함수 외부에서는 접근할 수 없음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함수가 </a:t>
            </a:r>
            <a:r>
              <a:rPr lang="ko-KR" altLang="en-US" dirty="0" err="1"/>
              <a:t>리턴되면</a:t>
            </a:r>
            <a:r>
              <a:rPr lang="ko-KR" altLang="en-US" dirty="0"/>
              <a:t> 사라짐</a:t>
            </a:r>
            <a:r>
              <a:rPr lang="en-US" altLang="ko-KR" dirty="0"/>
              <a:t>.</a:t>
            </a:r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dirty="0"/>
              <a:t>전역 변수</a:t>
            </a:r>
            <a:r>
              <a:rPr lang="en-US" altLang="ko-KR" dirty="0"/>
              <a:t>(Global Variable)</a:t>
            </a:r>
          </a:p>
          <a:p>
            <a:pPr lvl="1" latinLnBrk="0"/>
            <a:r>
              <a:rPr lang="ko-KR" altLang="en-US" dirty="0"/>
              <a:t>함수 외부에서 사용되는 변수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함수 내부에서도 접근할 수 있음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직접 삭제하기 전까지 사라지지 않음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99D0E-84F6-42EE-AD0B-A09CA3F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0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44F49-4E5A-4596-9BED-7CDC4238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3CEB4-345E-4DB8-A4F6-BDB99617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지역 변수와 전역 변수</a:t>
            </a:r>
            <a:endParaRPr lang="en-US" altLang="ko-KR" dirty="0"/>
          </a:p>
          <a:p>
            <a:pPr lvl="1" latinLnBrk="0"/>
            <a:r>
              <a:rPr lang="ko-KR" altLang="en-US" dirty="0"/>
              <a:t>함수 안에서 처음 대입하는 변수는 항상 지역 변수로 간주함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함수 안에서 초기화하는 변수는 전역 변수와 이름이 같더라도 항상 지역 변수로 간주함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전역 변수를 단순히 읽기만 하는 것은 상관없음</a:t>
            </a:r>
            <a:r>
              <a:rPr lang="en-US" altLang="ko-KR" dirty="0"/>
              <a:t>.</a:t>
            </a:r>
          </a:p>
          <a:p>
            <a:pPr lvl="1" latinLnBrk="0"/>
            <a:r>
              <a:rPr lang="en-US" altLang="ko-KR" dirty="0"/>
              <a:t>global </a:t>
            </a:r>
            <a:r>
              <a:rPr lang="ko-KR" altLang="en-US" dirty="0"/>
              <a:t>문장을 사용해 함수 안에서 전역 변수를 수정할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99D0E-84F6-42EE-AD0B-A09CA3F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7BD31-7586-42D2-B581-891914F11284}"/>
              </a:ext>
            </a:extLst>
          </p:cNvPr>
          <p:cNvSpPr txBox="1"/>
          <p:nvPr/>
        </p:nvSpPr>
        <p:spPr>
          <a:xfrm>
            <a:off x="257882" y="3307228"/>
            <a:ext cx="86329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a, b, c = 10, 20, 30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func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b = 200</a:t>
            </a:r>
          </a:p>
          <a:p>
            <a:r>
              <a:rPr lang="en-US" altLang="ko-KR" dirty="0"/>
              <a:t>    global c</a:t>
            </a:r>
          </a:p>
          <a:p>
            <a:r>
              <a:rPr lang="en-US" altLang="ko-KR" dirty="0"/>
              <a:t>    c = 300</a:t>
            </a:r>
          </a:p>
          <a:p>
            <a:r>
              <a:rPr lang="en-US" altLang="ko-KR" dirty="0"/>
              <a:t>    print("a:", a, "b:", b, "c:", c)</a:t>
            </a:r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print("a:", a, "b:", b, "c:", c)</a:t>
            </a:r>
          </a:p>
        </p:txBody>
      </p:sp>
    </p:spTree>
    <p:extLst>
      <p:ext uri="{BB962C8B-B14F-4D97-AF65-F5344CB8AC3E}">
        <p14:creationId xmlns:p14="http://schemas.microsoft.com/office/powerpoint/2010/main" val="201121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3579</TotalTime>
  <Words>906</Words>
  <Application>Microsoft Office PowerPoint</Application>
  <PresentationFormat>화면 슬라이드 쇼(4:3)</PresentationFormat>
  <Paragraphs>147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에스코어 드림 9 Black</vt:lpstr>
      <vt:lpstr>Arial</vt:lpstr>
      <vt:lpstr>Calibri</vt:lpstr>
      <vt:lpstr>Calibri Light</vt:lpstr>
      <vt:lpstr>Consolas</vt:lpstr>
      <vt:lpstr>Elephant</vt:lpstr>
      <vt:lpstr>Office 테마</vt:lpstr>
      <vt:lpstr>Python Basic 2020. 6</vt:lpstr>
      <vt:lpstr>함수(Function)</vt:lpstr>
      <vt:lpstr>pass 문장</vt:lpstr>
      <vt:lpstr>인수(Argument)</vt:lpstr>
      <vt:lpstr>인수(Argument)</vt:lpstr>
      <vt:lpstr>인수(Argument)</vt:lpstr>
      <vt:lpstr>인수(Argument)</vt:lpstr>
      <vt:lpstr>지역 변수와 전역 변수</vt:lpstr>
      <vt:lpstr>지역 변수와 전역 변수</vt:lpstr>
      <vt:lpstr>docstring</vt:lpstr>
      <vt:lpstr>docstring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</dc:title>
  <dc:creator>정 병준</dc:creator>
  <cp:lastModifiedBy>정 병준</cp:lastModifiedBy>
  <cp:revision>417</cp:revision>
  <dcterms:created xsi:type="dcterms:W3CDTF">2018-01-25T23:54:02Z</dcterms:created>
  <dcterms:modified xsi:type="dcterms:W3CDTF">2020-06-02T01:09:15Z</dcterms:modified>
</cp:coreProperties>
</file>