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24"/>
  </p:notesMasterIdLst>
  <p:sldIdLst>
    <p:sldId id="406" r:id="rId2"/>
    <p:sldId id="407" r:id="rId3"/>
    <p:sldId id="391" r:id="rId4"/>
    <p:sldId id="408" r:id="rId5"/>
    <p:sldId id="409" r:id="rId6"/>
    <p:sldId id="396" r:id="rId7"/>
    <p:sldId id="398" r:id="rId8"/>
    <p:sldId id="399" r:id="rId9"/>
    <p:sldId id="405" r:id="rId10"/>
    <p:sldId id="400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1" r:id="rId22"/>
    <p:sldId id="42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>
            <a:normAutofit/>
          </a:bodyPr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Basic</a:t>
            </a:r>
            <a:b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2020. 6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0CFE-E803-42FE-911F-94C6EAB5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getter, setter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DA399-90D3-4B39-802C-288E6E59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접근지정자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멤버의 접근지정자가 없음</a:t>
            </a:r>
            <a:r>
              <a:rPr lang="en-US" altLang="ko-KR" dirty="0"/>
              <a:t>(</a:t>
            </a:r>
            <a:r>
              <a:rPr lang="ko-KR" altLang="en-US" dirty="0"/>
              <a:t>기본적으로</a:t>
            </a:r>
            <a:r>
              <a:rPr lang="en-US" altLang="ko-KR" dirty="0"/>
              <a:t> public).</a:t>
            </a:r>
          </a:p>
          <a:p>
            <a:pPr lvl="1"/>
            <a:r>
              <a:rPr lang="ko-KR" altLang="en-US" dirty="0" err="1"/>
              <a:t>변수명</a:t>
            </a:r>
            <a:r>
              <a:rPr lang="ko-KR" altLang="en-US" dirty="0"/>
              <a:t> 앞에 </a:t>
            </a:r>
            <a:r>
              <a:rPr lang="en-US" altLang="ko-KR" dirty="0"/>
              <a:t>'__'</a:t>
            </a:r>
            <a:r>
              <a:rPr lang="ko-KR" altLang="en-US" dirty="0"/>
              <a:t>를 붙여 </a:t>
            </a:r>
            <a:r>
              <a:rPr lang="en-US" altLang="ko-KR" dirty="0"/>
              <a:t>private, '_'</a:t>
            </a:r>
            <a:r>
              <a:rPr lang="ko-KR" altLang="en-US" dirty="0"/>
              <a:t>를 붙여</a:t>
            </a:r>
            <a:r>
              <a:rPr lang="en-US" altLang="ko-KR" dirty="0"/>
              <a:t> protected,</a:t>
            </a:r>
            <a:br>
              <a:rPr lang="en-US" altLang="ko-KR" dirty="0"/>
            </a:br>
            <a:r>
              <a:rPr lang="ko-KR" altLang="en-US" dirty="0"/>
              <a:t>아무것도 없을 때 </a:t>
            </a:r>
            <a:r>
              <a:rPr lang="en-US" altLang="ko-KR" dirty="0"/>
              <a:t>public</a:t>
            </a:r>
            <a:r>
              <a:rPr lang="ko-KR" altLang="en-US" dirty="0"/>
              <a:t>을 나타내기로 암묵적으로 약속함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getter, setter</a:t>
            </a:r>
            <a:endParaRPr lang="ko-KR" altLang="ko-KR" dirty="0"/>
          </a:p>
          <a:p>
            <a:pPr lvl="1"/>
            <a:r>
              <a:rPr lang="ko-KR" altLang="en-US" dirty="0"/>
              <a:t>멤버명과 다른 이름의 </a:t>
            </a:r>
            <a:r>
              <a:rPr lang="en-US" altLang="ko-KR" dirty="0"/>
              <a:t>getter</a:t>
            </a:r>
            <a:r>
              <a:rPr lang="ko-KR" altLang="en-US" dirty="0"/>
              <a:t>와 </a:t>
            </a:r>
            <a:r>
              <a:rPr lang="en-US" altLang="ko-KR" dirty="0"/>
              <a:t>setter</a:t>
            </a:r>
            <a:r>
              <a:rPr lang="ko-KR" altLang="en-US" dirty="0"/>
              <a:t>를 설정하여 멤버를 </a:t>
            </a:r>
            <a:r>
              <a:rPr lang="en-US" altLang="ko-KR" dirty="0"/>
              <a:t>private</a:t>
            </a:r>
            <a:r>
              <a:rPr lang="ko-KR" altLang="en-US" dirty="0"/>
              <a:t>처럼 표현할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property() </a:t>
            </a:r>
            <a:r>
              <a:rPr lang="ko-KR" altLang="en-US" dirty="0"/>
              <a:t>함수를 이용하는 방법과 </a:t>
            </a:r>
            <a:r>
              <a:rPr lang="ko-KR" altLang="en-US" dirty="0" err="1"/>
              <a:t>데커레이터</a:t>
            </a:r>
            <a:r>
              <a:rPr lang="en-US" altLang="ko-KR" dirty="0"/>
              <a:t>(@)</a:t>
            </a:r>
            <a:r>
              <a:rPr lang="ko-KR" altLang="en-US" dirty="0"/>
              <a:t>를 이용하는 방법이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9A0F9-6952-4687-89FE-8AE96143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getter, setter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</a:t>
            </a:r>
            <a:r>
              <a:rPr lang="en-US" altLang="ko-KR" dirty="0"/>
              <a:t>getter, setter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Date: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self.inner_month</a:t>
            </a:r>
            <a:r>
              <a:rPr lang="en-US" altLang="ko-KR" dirty="0"/>
              <a:t> = month</a:t>
            </a:r>
          </a:p>
          <a:p>
            <a:r>
              <a:rPr lang="en-US" altLang="ko-KR" dirty="0"/>
              <a:t>    def </a:t>
            </a:r>
            <a:r>
              <a:rPr lang="en-US" altLang="ko-KR" dirty="0" err="1"/>
              <a:t>getMonth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self.inner_month</a:t>
            </a:r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setMonth</a:t>
            </a:r>
            <a:r>
              <a:rPr lang="en-US" altLang="ko-KR" dirty="0"/>
              <a:t>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self.inner_month</a:t>
            </a:r>
            <a:r>
              <a:rPr lang="en-US" altLang="ko-KR" dirty="0"/>
              <a:t> = month</a:t>
            </a:r>
          </a:p>
          <a:p>
            <a:endParaRPr lang="en-US" altLang="ko-KR" dirty="0"/>
          </a:p>
          <a:p>
            <a:r>
              <a:rPr lang="en-US" altLang="ko-KR" dirty="0"/>
              <a:t>today = Date(7)</a:t>
            </a:r>
          </a:p>
          <a:p>
            <a:r>
              <a:rPr lang="en-US" altLang="ko-KR" dirty="0" err="1"/>
              <a:t>today.setMonth</a:t>
            </a:r>
            <a:r>
              <a:rPr lang="en-US" altLang="ko-KR" dirty="0"/>
              <a:t>(8)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today.getMonth</a:t>
            </a:r>
            <a:r>
              <a:rPr lang="en-US" altLang="ko-K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5687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getter, setter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property() </a:t>
            </a:r>
            <a:r>
              <a:rPr lang="ko-KR" altLang="en-US" dirty="0"/>
              <a:t>함수를 이용한 </a:t>
            </a:r>
            <a:r>
              <a:rPr lang="en-US" altLang="ko-KR" dirty="0"/>
              <a:t>getter, setter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Date: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self.inner_month</a:t>
            </a:r>
            <a:r>
              <a:rPr lang="en-US" altLang="ko-KR" dirty="0"/>
              <a:t> = month</a:t>
            </a:r>
          </a:p>
          <a:p>
            <a:r>
              <a:rPr lang="en-US" altLang="ko-KR" dirty="0"/>
              <a:t>    def </a:t>
            </a:r>
            <a:r>
              <a:rPr lang="en-US" altLang="ko-KR" dirty="0" err="1"/>
              <a:t>getMonth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self.inner_month</a:t>
            </a:r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setMonth</a:t>
            </a:r>
            <a:r>
              <a:rPr lang="en-US" altLang="ko-KR" dirty="0"/>
              <a:t>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self.inner_month</a:t>
            </a:r>
            <a:r>
              <a:rPr lang="en-US" altLang="ko-KR" dirty="0"/>
              <a:t> = month</a:t>
            </a:r>
          </a:p>
          <a:p>
            <a:r>
              <a:rPr lang="en-US" altLang="ko-KR" dirty="0"/>
              <a:t>    month = property(</a:t>
            </a:r>
            <a:r>
              <a:rPr lang="en-US" altLang="ko-KR" dirty="0" err="1"/>
              <a:t>getMonth</a:t>
            </a:r>
            <a:r>
              <a:rPr lang="en-US" altLang="ko-KR" dirty="0"/>
              <a:t>, </a:t>
            </a:r>
            <a:r>
              <a:rPr lang="en-US" altLang="ko-KR" dirty="0" err="1"/>
              <a:t>setMonth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today = Date(7)</a:t>
            </a:r>
          </a:p>
          <a:p>
            <a:r>
              <a:rPr lang="en-US" altLang="ko-KR" dirty="0" err="1"/>
              <a:t>today.month</a:t>
            </a:r>
            <a:r>
              <a:rPr lang="en-US" altLang="ko-KR" dirty="0"/>
              <a:t> =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today.month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3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getter, setter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데커레이터</a:t>
            </a:r>
            <a:r>
              <a:rPr lang="en-US" altLang="ko-KR" dirty="0"/>
              <a:t>(@)</a:t>
            </a:r>
            <a:r>
              <a:rPr lang="ko-KR" altLang="en-US" dirty="0"/>
              <a:t>를 이용한 </a:t>
            </a:r>
            <a:r>
              <a:rPr lang="en-US" altLang="ko-KR" dirty="0"/>
              <a:t>getter, setter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Date: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self.inner_month</a:t>
            </a:r>
            <a:r>
              <a:rPr lang="en-US" altLang="ko-KR" dirty="0"/>
              <a:t> = month</a:t>
            </a:r>
          </a:p>
          <a:p>
            <a:r>
              <a:rPr lang="en-US" altLang="ko-KR" dirty="0"/>
              <a:t>    @property</a:t>
            </a:r>
          </a:p>
          <a:p>
            <a:r>
              <a:rPr lang="en-US" altLang="ko-KR" dirty="0"/>
              <a:t>    def month(self):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self.inner_month</a:t>
            </a:r>
            <a:endParaRPr lang="en-US" altLang="ko-KR" dirty="0"/>
          </a:p>
          <a:p>
            <a:r>
              <a:rPr lang="en-US" altLang="ko-KR" dirty="0"/>
              <a:t>    @</a:t>
            </a:r>
            <a:r>
              <a:rPr lang="en-US" altLang="ko-KR" dirty="0" err="1"/>
              <a:t>month.setter</a:t>
            </a:r>
            <a:endParaRPr lang="en-US" altLang="ko-KR" dirty="0"/>
          </a:p>
          <a:p>
            <a:r>
              <a:rPr lang="en-US" altLang="ko-KR" dirty="0"/>
              <a:t>    def month(self,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self.inner_month</a:t>
            </a:r>
            <a:r>
              <a:rPr lang="en-US" altLang="ko-KR" dirty="0"/>
              <a:t> = month</a:t>
            </a:r>
          </a:p>
          <a:p>
            <a:endParaRPr lang="en-US" altLang="ko-KR" dirty="0"/>
          </a:p>
          <a:p>
            <a:r>
              <a:rPr lang="en-US" altLang="ko-KR" dirty="0"/>
              <a:t>today = Date(7)</a:t>
            </a:r>
          </a:p>
          <a:p>
            <a:r>
              <a:rPr lang="en-US" altLang="ko-KR" dirty="0" err="1"/>
              <a:t>today.month</a:t>
            </a:r>
            <a:r>
              <a:rPr lang="en-US" altLang="ko-KR" dirty="0"/>
              <a:t> =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today.month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5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getter, setter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멤버명에 </a:t>
            </a:r>
            <a:r>
              <a:rPr lang="en-US" altLang="ko-KR" dirty="0"/>
              <a:t>'__'</a:t>
            </a:r>
            <a:r>
              <a:rPr lang="ko-KR" altLang="en-US" dirty="0"/>
              <a:t>를 붙일 경우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Date: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self.__month</a:t>
            </a:r>
            <a:r>
              <a:rPr lang="en-US" altLang="ko-KR" dirty="0"/>
              <a:t> = month</a:t>
            </a:r>
          </a:p>
          <a:p>
            <a:r>
              <a:rPr lang="en-US" altLang="ko-KR" dirty="0"/>
              <a:t>    @property</a:t>
            </a:r>
          </a:p>
          <a:p>
            <a:r>
              <a:rPr lang="en-US" altLang="ko-KR" dirty="0"/>
              <a:t>    def month(self):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self.__month</a:t>
            </a:r>
            <a:endParaRPr lang="en-US" altLang="ko-KR" dirty="0"/>
          </a:p>
          <a:p>
            <a:r>
              <a:rPr lang="en-US" altLang="ko-KR" dirty="0"/>
              <a:t>    @</a:t>
            </a:r>
            <a:r>
              <a:rPr lang="en-US" altLang="ko-KR" dirty="0" err="1"/>
              <a:t>month.setter</a:t>
            </a:r>
            <a:endParaRPr lang="en-US" altLang="ko-KR" dirty="0"/>
          </a:p>
          <a:p>
            <a:r>
              <a:rPr lang="en-US" altLang="ko-KR" dirty="0"/>
              <a:t>    def month(self, month):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self.__month</a:t>
            </a:r>
            <a:r>
              <a:rPr lang="en-US" altLang="ko-KR" dirty="0"/>
              <a:t> = month</a:t>
            </a:r>
          </a:p>
          <a:p>
            <a:endParaRPr lang="en-US" altLang="ko-KR" dirty="0"/>
          </a:p>
          <a:p>
            <a:r>
              <a:rPr lang="en-US" altLang="ko-KR" dirty="0"/>
              <a:t>today = Date(7)</a:t>
            </a:r>
          </a:p>
          <a:p>
            <a:r>
              <a:rPr lang="en-US" altLang="ko-KR" dirty="0" err="1"/>
              <a:t>today.__month</a:t>
            </a:r>
            <a:r>
              <a:rPr lang="en-US" altLang="ko-KR" dirty="0"/>
              <a:t> = 8</a:t>
            </a:r>
          </a:p>
          <a:p>
            <a:r>
              <a:rPr lang="en-US" altLang="ko-KR" dirty="0" err="1"/>
              <a:t>today._Date__month</a:t>
            </a:r>
            <a:r>
              <a:rPr lang="en-US" altLang="ko-KR" dirty="0"/>
              <a:t> = 9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today.month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69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클래스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메서드</a:t>
            </a:r>
            <a:endParaRPr lang="en-US" altLang="ko-KR" dirty="0"/>
          </a:p>
          <a:p>
            <a:pPr lvl="1"/>
            <a:r>
              <a:rPr lang="ko-KR" altLang="en-US" dirty="0"/>
              <a:t>클래스 전체가 공유하는 메서드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en-US" altLang="ko-KR" dirty="0"/>
              <a:t> </a:t>
            </a:r>
            <a:r>
              <a:rPr lang="ko-KR" altLang="en-US" dirty="0" err="1"/>
              <a:t>데커레이터를</a:t>
            </a:r>
            <a:r>
              <a:rPr lang="ko-KR" altLang="en-US" dirty="0"/>
              <a:t> 사용해 표현함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클래스를 인수</a:t>
            </a:r>
            <a:r>
              <a:rPr lang="en-US" altLang="ko-KR" dirty="0"/>
              <a:t>(</a:t>
            </a:r>
            <a:r>
              <a:rPr lang="en-US" altLang="ko-KR" dirty="0" err="1"/>
              <a:t>cls</a:t>
            </a:r>
            <a:r>
              <a:rPr lang="en-US" altLang="ko-KR" dirty="0"/>
              <a:t>)</a:t>
            </a:r>
            <a:r>
              <a:rPr lang="ko-KR" altLang="en-US" dirty="0"/>
              <a:t>로 받음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2C48D-AA18-4FED-8FA0-5D41D19036B6}"/>
              </a:ext>
            </a:extLst>
          </p:cNvPr>
          <p:cNvSpPr txBox="1"/>
          <p:nvPr/>
        </p:nvSpPr>
        <p:spPr>
          <a:xfrm>
            <a:off x="257882" y="2686918"/>
            <a:ext cx="86329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class Car:</a:t>
            </a:r>
          </a:p>
          <a:p>
            <a:r>
              <a:rPr lang="en-US" altLang="ko-KR"/>
              <a:t>    count = 0</a:t>
            </a:r>
          </a:p>
          <a:p>
            <a:r>
              <a:rPr lang="en-US" altLang="ko-KR"/>
              <a:t>    def __init__(self, name):</a:t>
            </a:r>
          </a:p>
          <a:p>
            <a:r>
              <a:rPr lang="en-US" altLang="ko-KR"/>
              <a:t>        self.name = name</a:t>
            </a:r>
          </a:p>
          <a:p>
            <a:r>
              <a:rPr lang="en-US" altLang="ko-KR"/>
              <a:t>        Car.count += 1</a:t>
            </a:r>
          </a:p>
          <a:p>
            <a:r>
              <a:rPr lang="en-US" altLang="ko-KR"/>
              <a:t>    @classmethod</a:t>
            </a:r>
          </a:p>
          <a:p>
            <a:r>
              <a:rPr lang="en-US" altLang="ko-KR"/>
              <a:t>    def outcount(cls):</a:t>
            </a:r>
          </a:p>
          <a:p>
            <a:r>
              <a:rPr lang="en-US" altLang="ko-KR"/>
              <a:t>        print(cls.count)</a:t>
            </a:r>
          </a:p>
          <a:p>
            <a:endParaRPr lang="en-US" altLang="ko-KR"/>
          </a:p>
          <a:p>
            <a:r>
              <a:rPr lang="en-US" altLang="ko-KR"/>
              <a:t>rangerover = Car("</a:t>
            </a:r>
            <a:r>
              <a:rPr lang="ko-KR" altLang="en-US"/>
              <a:t>레인지로버</a:t>
            </a:r>
            <a:r>
              <a:rPr lang="en-US" altLang="ko-KR"/>
              <a:t>")</a:t>
            </a:r>
          </a:p>
          <a:p>
            <a:r>
              <a:rPr lang="en-US" altLang="ko-KR"/>
              <a:t>renegade = Car("</a:t>
            </a:r>
            <a:r>
              <a:rPr lang="ko-KR" altLang="en-US"/>
              <a:t>레니게이드</a:t>
            </a:r>
            <a:r>
              <a:rPr lang="en-US" altLang="ko-KR"/>
              <a:t>")</a:t>
            </a:r>
          </a:p>
          <a:p>
            <a:r>
              <a:rPr lang="en-US" altLang="ko-KR"/>
              <a:t>Car.outcount()</a:t>
            </a:r>
          </a:p>
          <a:p>
            <a:r>
              <a:rPr lang="en-US" altLang="ko-KR"/>
              <a:t>print(rangerover.count)</a:t>
            </a:r>
          </a:p>
          <a:p>
            <a:r>
              <a:rPr lang="en-US" altLang="ko-KR"/>
              <a:t>print(renegade.count)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54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정적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메서드</a:t>
            </a:r>
            <a:endParaRPr lang="en-US" altLang="ko-KR" dirty="0"/>
          </a:p>
          <a:p>
            <a:pPr lvl="1"/>
            <a:r>
              <a:rPr lang="ko-KR" altLang="en-US" dirty="0"/>
              <a:t>클래스에 존재하지만 클래스</a:t>
            </a:r>
            <a:r>
              <a:rPr lang="en-US" altLang="ko-KR" dirty="0"/>
              <a:t>(</a:t>
            </a:r>
            <a:r>
              <a:rPr lang="ko-KR" altLang="en-US" dirty="0"/>
              <a:t>또는 객체</a:t>
            </a:r>
            <a:r>
              <a:rPr lang="en-US" altLang="ko-KR" dirty="0"/>
              <a:t>)</a:t>
            </a:r>
            <a:r>
              <a:rPr lang="ko-KR" altLang="en-US" dirty="0"/>
              <a:t>와 직접적인 연관이 없는 유틸리티 메서드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staticmethod</a:t>
            </a:r>
            <a:r>
              <a:rPr lang="en-US" altLang="ko-KR" dirty="0"/>
              <a:t> </a:t>
            </a:r>
            <a:r>
              <a:rPr lang="ko-KR" altLang="en-US" dirty="0" err="1"/>
              <a:t>데커레이터를</a:t>
            </a:r>
            <a:r>
              <a:rPr lang="ko-KR" altLang="en-US" dirty="0"/>
              <a:t> 사용해 표현함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self</a:t>
            </a:r>
            <a:r>
              <a:rPr lang="ko-KR" altLang="en-US" dirty="0"/>
              <a:t>나 </a:t>
            </a:r>
            <a:r>
              <a:rPr lang="en-US" altLang="ko-KR" dirty="0" err="1"/>
              <a:t>cls</a:t>
            </a:r>
            <a:r>
              <a:rPr lang="ko-KR" altLang="en-US" dirty="0"/>
              <a:t>를 인수로 받지 않음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2C48D-AA18-4FED-8FA0-5D41D19036B6}"/>
              </a:ext>
            </a:extLst>
          </p:cNvPr>
          <p:cNvSpPr txBox="1"/>
          <p:nvPr/>
        </p:nvSpPr>
        <p:spPr>
          <a:xfrm>
            <a:off x="257882" y="2996414"/>
            <a:ext cx="86329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Car:</a:t>
            </a:r>
          </a:p>
          <a:p>
            <a:r>
              <a:rPr lang="en-US" altLang="ko-KR" dirty="0"/>
              <a:t>    @</a:t>
            </a:r>
            <a:r>
              <a:rPr lang="en-US" altLang="ko-KR" dirty="0" err="1"/>
              <a:t>staticmethod</a:t>
            </a:r>
            <a:endParaRPr lang="en-US" altLang="ko-KR" dirty="0"/>
          </a:p>
          <a:p>
            <a:r>
              <a:rPr lang="en-US" altLang="ko-KR" dirty="0"/>
              <a:t>    def hello():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안녕하세요</a:t>
            </a:r>
            <a:r>
              <a:rPr lang="en-US" altLang="ko-KR" dirty="0"/>
              <a:t>?")</a:t>
            </a:r>
          </a:p>
          <a:p>
            <a:r>
              <a:rPr lang="en-US" altLang="ko-KR" dirty="0"/>
              <a:t>    count = 0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name):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self.name</a:t>
            </a:r>
            <a:r>
              <a:rPr lang="en-US" altLang="ko-KR" dirty="0"/>
              <a:t>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Car.count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@</a:t>
            </a:r>
            <a:r>
              <a:rPr lang="en-US" altLang="ko-KR" dirty="0" err="1"/>
              <a:t>classmethod</a:t>
            </a:r>
            <a:endParaRPr lang="en-US" altLang="ko-KR" dirty="0"/>
          </a:p>
          <a:p>
            <a:r>
              <a:rPr lang="en-US" altLang="ko-KR" dirty="0"/>
              <a:t>    def outcount(</a:t>
            </a:r>
            <a:r>
              <a:rPr lang="en-US" altLang="ko-KR" dirty="0" err="1"/>
              <a:t>cls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cls.count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Car.hello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444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클래스 메서드와 정적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메서드의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메서드 </a:t>
            </a:r>
            <a:r>
              <a:rPr lang="en-US" altLang="ko-KR" dirty="0"/>
              <a:t>vs </a:t>
            </a:r>
            <a:r>
              <a:rPr lang="ko-KR" altLang="en-US" dirty="0"/>
              <a:t>정적 메서드</a:t>
            </a:r>
            <a:endParaRPr lang="en-US" altLang="ko-KR" dirty="0"/>
          </a:p>
          <a:p>
            <a:pPr lvl="1"/>
            <a:r>
              <a:rPr lang="ko-KR" altLang="en-US" dirty="0"/>
              <a:t>클래스 메서드는 인수로 전달받은 클래스가 중심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정적 메서드는 해당 메서드를 선언한 클래스가 중심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2C48D-AA18-4FED-8FA0-5D41D19036B6}"/>
              </a:ext>
            </a:extLst>
          </p:cNvPr>
          <p:cNvSpPr txBox="1"/>
          <p:nvPr/>
        </p:nvSpPr>
        <p:spPr>
          <a:xfrm>
            <a:off x="257882" y="2264898"/>
            <a:ext cx="86329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Parent: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f_name</a:t>
            </a:r>
            <a:r>
              <a:rPr lang="en-US" altLang="ko-KR" dirty="0"/>
              <a:t> = "Kim"</a:t>
            </a:r>
          </a:p>
          <a:p>
            <a:endParaRPr lang="en-US" altLang="ko-KR" dirty="0"/>
          </a:p>
          <a:p>
            <a:r>
              <a:rPr lang="en-US" altLang="ko-KR" dirty="0"/>
              <a:t>    @</a:t>
            </a:r>
            <a:r>
              <a:rPr lang="en-US" altLang="ko-KR" dirty="0" err="1"/>
              <a:t>classmethod</a:t>
            </a:r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class_name</a:t>
            </a:r>
            <a:r>
              <a:rPr lang="en-US" altLang="ko-KR" dirty="0"/>
              <a:t>(</a:t>
            </a:r>
            <a:r>
              <a:rPr lang="en-US" altLang="ko-KR" dirty="0" err="1"/>
              <a:t>cls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cls.f_name</a:t>
            </a:r>
            <a:endParaRPr lang="en-US" altLang="ko-KR" dirty="0"/>
          </a:p>
          <a:p>
            <a:r>
              <a:rPr lang="en-US" altLang="ko-KR" dirty="0"/>
              <a:t>    @</a:t>
            </a:r>
            <a:r>
              <a:rPr lang="en-US" altLang="ko-KR" dirty="0" err="1"/>
              <a:t>staticmethod</a:t>
            </a:r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static_name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Parent.f_name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 Child(Parent):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f_name</a:t>
            </a:r>
            <a:r>
              <a:rPr lang="en-US" altLang="ko-KR" dirty="0"/>
              <a:t> = "Lee"</a:t>
            </a:r>
          </a:p>
          <a:p>
            <a:endParaRPr lang="en-US" altLang="ko-KR" dirty="0"/>
          </a:p>
          <a:p>
            <a:r>
              <a:rPr lang="en-US" altLang="ko-KR" dirty="0"/>
              <a:t>son = Child()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son.class_name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son.static_name</a:t>
            </a:r>
            <a:r>
              <a:rPr lang="en-US" altLang="ko-K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3266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연산자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메서드</a:t>
            </a:r>
            <a:endParaRPr lang="en-US" altLang="ko-KR" dirty="0"/>
          </a:p>
          <a:p>
            <a:pPr lvl="1"/>
            <a:r>
              <a:rPr lang="ko-KR" altLang="en-US" dirty="0"/>
              <a:t>클래스에서 연산자 메서드를 정의하여 해당 객체에 대해 연산자를 통한 연산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연산자의 동작을 임의로 정의하는 기능을 연산자 오버로딩이라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78CE920-0344-4E11-9A12-F7A91910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32518"/>
              </p:ext>
            </p:extLst>
          </p:nvPr>
        </p:nvGraphicFramePr>
        <p:xfrm>
          <a:off x="250079" y="2634961"/>
          <a:ext cx="864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9655866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2411842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9479445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54371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8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__eq__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__ne__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5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lt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gt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__le__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ge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__add__, __</a:t>
                      </a:r>
                      <a:r>
                        <a:rPr lang="en-US" altLang="ko-KR" dirty="0" err="1"/>
                        <a:t>radd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__sub__, __</a:t>
                      </a:r>
                      <a:r>
                        <a:rPr lang="en-US" altLang="ko-KR" dirty="0" err="1"/>
                        <a:t>rsub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mul</a:t>
                      </a:r>
                      <a:r>
                        <a:rPr lang="en-US" altLang="ko-KR" dirty="0"/>
                        <a:t>__, __</a:t>
                      </a:r>
                      <a:r>
                        <a:rPr lang="en-US" altLang="ko-KR" dirty="0" err="1"/>
                        <a:t>rmul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__div__, __</a:t>
                      </a:r>
                      <a:r>
                        <a:rPr lang="en-US" altLang="ko-KR" dirty="0" err="1"/>
                        <a:t>rdiv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5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__mod__, __</a:t>
                      </a:r>
                      <a:r>
                        <a:rPr lang="en-US" altLang="ko-KR" dirty="0" err="1"/>
                        <a:t>rmod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truediv</a:t>
                      </a:r>
                      <a:r>
                        <a:rPr lang="en-US" altLang="ko-KR" dirty="0"/>
                        <a:t>__, __</a:t>
                      </a:r>
                      <a:r>
                        <a:rPr lang="en-US" altLang="ko-KR" dirty="0" err="1"/>
                        <a:t>rtruediv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0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__pow__, __</a:t>
                      </a:r>
                      <a:r>
                        <a:rPr lang="en-US" altLang="ko-KR" dirty="0" err="1"/>
                        <a:t>rpow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floordiv</a:t>
                      </a:r>
                      <a:r>
                        <a:rPr lang="en-US" altLang="ko-KR" dirty="0"/>
                        <a:t>__, __</a:t>
                      </a:r>
                      <a:r>
                        <a:rPr lang="en-US" altLang="ko-KR" dirty="0" err="1"/>
                        <a:t>rfloordiv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lshift</a:t>
                      </a:r>
                      <a:r>
                        <a:rPr lang="en-US" altLang="ko-KR" dirty="0"/>
                        <a:t>__, __</a:t>
                      </a:r>
                      <a:r>
                        <a:rPr lang="en-US" altLang="ko-KR" dirty="0" err="1"/>
                        <a:t>rlshift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rshift</a:t>
                      </a:r>
                      <a:r>
                        <a:rPr lang="en-US" altLang="ko-KR" dirty="0"/>
                        <a:t>__, __</a:t>
                      </a:r>
                      <a:r>
                        <a:rPr lang="en-US" altLang="ko-KR" dirty="0" err="1"/>
                        <a:t>rrshift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8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0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연산자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메서드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Human: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name):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self.name</a:t>
            </a:r>
            <a:r>
              <a:rPr lang="en-US" altLang="ko-KR" dirty="0"/>
              <a:t> = name</a:t>
            </a:r>
          </a:p>
          <a:p>
            <a:endParaRPr lang="en-US" altLang="ko-KR" dirty="0"/>
          </a:p>
          <a:p>
            <a:r>
              <a:rPr lang="en-US" altLang="ko-KR" dirty="0"/>
              <a:t>    def __eq__(self, other):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self.name</a:t>
            </a:r>
            <a:r>
              <a:rPr lang="en-US" altLang="ko-KR" dirty="0"/>
              <a:t> == </a:t>
            </a:r>
            <a:r>
              <a:rPr lang="en-US" altLang="ko-KR" dirty="0" err="1"/>
              <a:t>other.name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hong</a:t>
            </a:r>
            <a:r>
              <a:rPr lang="en-US" altLang="ko-KR" dirty="0"/>
              <a:t> = Human("</a:t>
            </a:r>
            <a:r>
              <a:rPr lang="ko-KR" altLang="en-US" dirty="0"/>
              <a:t>홍길동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gil</a:t>
            </a:r>
            <a:r>
              <a:rPr lang="en-US" altLang="ko-KR" dirty="0"/>
              <a:t> = Human("</a:t>
            </a:r>
            <a:r>
              <a:rPr lang="ko-KR" altLang="en-US" dirty="0"/>
              <a:t>홍길동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jeon</a:t>
            </a:r>
            <a:r>
              <a:rPr lang="en-US" altLang="ko-KR" dirty="0"/>
              <a:t> = Human("</a:t>
            </a:r>
            <a:r>
              <a:rPr lang="ko-KR" altLang="en-US" dirty="0"/>
              <a:t>전우치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hong</a:t>
            </a:r>
            <a:r>
              <a:rPr lang="en-US" altLang="ko-KR" dirty="0"/>
              <a:t> == </a:t>
            </a:r>
            <a:r>
              <a:rPr lang="en-US" altLang="ko-KR" dirty="0" err="1"/>
              <a:t>gil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hong</a:t>
            </a:r>
            <a:r>
              <a:rPr lang="en-US" altLang="ko-KR" dirty="0"/>
              <a:t> == </a:t>
            </a:r>
            <a:r>
              <a:rPr lang="en-US" altLang="ko-KR" dirty="0" err="1"/>
              <a:t>jeon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6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클래스</a:t>
            </a:r>
            <a:r>
              <a:rPr lang="en-US" altLang="ko-KR" dirty="0">
                <a:latin typeface="Consolas" panose="020B0609020204030204" pitchFamily="49" charset="0"/>
              </a:rPr>
              <a:t>(Class)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/>
            <a:r>
              <a:rPr lang="ko-KR" altLang="en-US" dirty="0"/>
              <a:t>연관된 속성들과 동작들을 하나로 묶은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프로그래밍 대상을 마치 현실 세계의 사물처럼 표현하기 위한 것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/>
            <a:r>
              <a:rPr lang="ko-KR" altLang="en-US" dirty="0"/>
              <a:t>객체를 생성하기 위해 변수와 메서드를 정의하는 일종의 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클래스를 통해 객체가 생성됨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2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특수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 메서드</a:t>
            </a:r>
            <a:endParaRPr lang="en-US" altLang="ko-KR" dirty="0"/>
          </a:p>
          <a:p>
            <a:pPr lvl="1"/>
            <a:r>
              <a:rPr lang="ko-KR" altLang="en-US" dirty="0"/>
              <a:t>특정 함수에 의해 객체가 사용될 때 호출되는 메서드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BF3989-3D7E-46F4-89D9-DBF18BF5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4997"/>
              </p:ext>
            </p:extLst>
          </p:nvPr>
        </p:nvGraphicFramePr>
        <p:xfrm>
          <a:off x="919087" y="1973779"/>
          <a:ext cx="73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285958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41629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72827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__str__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str(), print()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객체에 대한 설명을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9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객체의 길이를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942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C352CF-ABDF-44CC-9EA0-8AAB1C5CB50C}"/>
              </a:ext>
            </a:extLst>
          </p:cNvPr>
          <p:cNvSpPr txBox="1"/>
          <p:nvPr/>
        </p:nvSpPr>
        <p:spPr>
          <a:xfrm>
            <a:off x="257882" y="3235567"/>
            <a:ext cx="86329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Human: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name):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self.name</a:t>
            </a:r>
            <a:r>
              <a:rPr lang="en-US" altLang="ko-KR" dirty="0"/>
              <a:t> = name</a:t>
            </a:r>
          </a:p>
          <a:p>
            <a:endParaRPr lang="en-US" altLang="ko-KR" dirty="0"/>
          </a:p>
          <a:p>
            <a:r>
              <a:rPr lang="en-US" altLang="ko-KR" dirty="0"/>
              <a:t>    def __str__(self):</a:t>
            </a:r>
          </a:p>
          <a:p>
            <a:r>
              <a:rPr lang="en-US" altLang="ko-KR" dirty="0"/>
              <a:t>        return "</a:t>
            </a:r>
            <a:r>
              <a:rPr lang="ko-KR" altLang="en-US" dirty="0"/>
              <a:t>이름</a:t>
            </a:r>
            <a:r>
              <a:rPr lang="en-US" altLang="ko-KR" dirty="0"/>
              <a:t>: %s" % </a:t>
            </a:r>
            <a:r>
              <a:rPr lang="en-US" altLang="ko-KR" dirty="0" err="1"/>
              <a:t>self.name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hong</a:t>
            </a:r>
            <a:r>
              <a:rPr lang="en-US" altLang="ko-KR" dirty="0"/>
              <a:t> = Human("</a:t>
            </a:r>
            <a:r>
              <a:rPr lang="ko-KR" altLang="en-US" dirty="0"/>
              <a:t>홍길동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hong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413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endParaRPr lang="en-US" altLang="ko-KR" dirty="0"/>
          </a:p>
          <a:p>
            <a:pPr lvl="1"/>
            <a:r>
              <a:rPr lang="ko-KR" altLang="ko-KR" dirty="0"/>
              <a:t>구현되지 않은 추상</a:t>
            </a:r>
            <a:r>
              <a:rPr lang="en-US" altLang="ko-KR" dirty="0"/>
              <a:t> </a:t>
            </a:r>
            <a:r>
              <a:rPr lang="ko-KR" altLang="ko-KR" dirty="0"/>
              <a:t>메</a:t>
            </a:r>
            <a:r>
              <a:rPr lang="ko-KR" altLang="en-US" dirty="0"/>
              <a:t>서</a:t>
            </a:r>
            <a:r>
              <a:rPr lang="ko-KR" altLang="ko-KR" dirty="0"/>
              <a:t>드를 </a:t>
            </a:r>
            <a:r>
              <a:rPr lang="ko-KR" altLang="en-US" dirty="0"/>
              <a:t>갖는 클래스</a:t>
            </a:r>
            <a:r>
              <a:rPr lang="en-US" altLang="ko-KR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ko-KR" altLang="ko-KR" dirty="0"/>
              <a:t>자식</a:t>
            </a:r>
            <a:r>
              <a:rPr lang="en-US" altLang="ko-KR" dirty="0"/>
              <a:t> </a:t>
            </a:r>
            <a:r>
              <a:rPr lang="ko-KR" altLang="ko-KR" dirty="0"/>
              <a:t>클래스에서 해당 추상 메</a:t>
            </a:r>
            <a:r>
              <a:rPr lang="ko-KR" altLang="en-US" dirty="0"/>
              <a:t>서</a:t>
            </a:r>
            <a:r>
              <a:rPr lang="ko-KR" altLang="ko-KR" dirty="0"/>
              <a:t>드를 반드시 구현하도록 강제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ko-KR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ko-KR" altLang="en-US" dirty="0"/>
              <a:t>구현하지 않으면</a:t>
            </a:r>
            <a:r>
              <a:rPr lang="en-US" altLang="ko-KR" dirty="0"/>
              <a:t> </a:t>
            </a:r>
            <a:r>
              <a:rPr lang="ko-KR" altLang="ko-KR" dirty="0"/>
              <a:t>객체를 생성할 </a:t>
            </a:r>
            <a:r>
              <a:rPr lang="ko-KR" altLang="en-US" dirty="0"/>
              <a:t>때</a:t>
            </a:r>
            <a:r>
              <a:rPr lang="ko-KR" altLang="ko-KR" dirty="0"/>
              <a:t> 에러 발생</a:t>
            </a:r>
            <a:r>
              <a:rPr lang="en-US" altLang="ko-KR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모듈과 </a:t>
            </a:r>
            <a:r>
              <a:rPr lang="en-US" altLang="ko-KR" dirty="0" err="1"/>
              <a:t>ABCMeta</a:t>
            </a:r>
            <a:r>
              <a:rPr lang="en-US" altLang="ko-KR" dirty="0"/>
              <a:t> </a:t>
            </a:r>
            <a:r>
              <a:rPr lang="ko-KR" altLang="en-US" dirty="0"/>
              <a:t>객체의 상속이 필요함</a:t>
            </a:r>
            <a:r>
              <a:rPr lang="en-US" altLang="ko-KR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@</a:t>
            </a:r>
            <a:r>
              <a:rPr lang="en-US" altLang="ko-KR" dirty="0" err="1"/>
              <a:t>abstractmethod</a:t>
            </a:r>
            <a:r>
              <a:rPr lang="en-US" altLang="ko-KR" dirty="0"/>
              <a:t> </a:t>
            </a:r>
            <a:r>
              <a:rPr lang="ko-KR" altLang="en-US" dirty="0" err="1"/>
              <a:t>데커레이터를</a:t>
            </a:r>
            <a:r>
              <a:rPr lang="ko-KR" altLang="en-US" dirty="0"/>
              <a:t> 사용해서 추상 메서드 정의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19C31-9A4D-4DC7-A83B-C60D199A43B1}"/>
              </a:ext>
            </a:extLst>
          </p:cNvPr>
          <p:cNvSpPr txBox="1"/>
          <p:nvPr/>
        </p:nvSpPr>
        <p:spPr>
          <a:xfrm>
            <a:off x="257882" y="3671277"/>
            <a:ext cx="86329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from 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ABCMeta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abstractmethod</a:t>
            </a:r>
            <a:endParaRPr lang="en-US" altLang="ko-KR" sz="2000" dirty="0"/>
          </a:p>
          <a:p>
            <a:pPr marL="0" lvl="1"/>
            <a:r>
              <a:rPr lang="en-US" altLang="ko-KR" sz="2000" dirty="0"/>
              <a:t>class </a:t>
            </a:r>
            <a:r>
              <a:rPr lang="ko-KR" altLang="en-US" sz="2000" dirty="0" err="1"/>
              <a:t>추상클래스명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metaclass</a:t>
            </a:r>
            <a:r>
              <a:rPr lang="en-US" altLang="ko-KR" sz="2000" dirty="0"/>
              <a:t>=</a:t>
            </a:r>
            <a:r>
              <a:rPr lang="en-US" altLang="ko-KR" sz="2000" dirty="0" err="1"/>
              <a:t>ABCMeta</a:t>
            </a:r>
            <a:r>
              <a:rPr lang="en-US" altLang="ko-KR" sz="2000" dirty="0"/>
              <a:t>):</a:t>
            </a:r>
          </a:p>
          <a:p>
            <a:pPr marL="0" lvl="1"/>
            <a:r>
              <a:rPr lang="en-US" altLang="ko-KR" sz="2000" dirty="0"/>
              <a:t>    @</a:t>
            </a:r>
            <a:r>
              <a:rPr lang="en-US" altLang="ko-KR" sz="2000" dirty="0" err="1"/>
              <a:t>abstractmethod</a:t>
            </a:r>
            <a:endParaRPr lang="en-US" altLang="ko-KR" sz="2000" dirty="0"/>
          </a:p>
          <a:p>
            <a:pPr marL="0" lvl="1"/>
            <a:r>
              <a:rPr lang="en-US" altLang="ko-KR" sz="2000" dirty="0"/>
              <a:t>    def </a:t>
            </a:r>
            <a:r>
              <a:rPr lang="ko-KR" altLang="en-US" sz="2000" dirty="0" err="1"/>
              <a:t>추상메소드명</a:t>
            </a:r>
            <a:r>
              <a:rPr lang="en-US" altLang="ko-KR" sz="2000" dirty="0"/>
              <a:t>(self):</a:t>
            </a:r>
          </a:p>
          <a:p>
            <a:pPr marL="0" lvl="1"/>
            <a:r>
              <a:rPr lang="en-US" altLang="ko-KR" sz="2000" dirty="0"/>
              <a:t>        pass</a:t>
            </a:r>
          </a:p>
        </p:txBody>
      </p:sp>
    </p:spTree>
    <p:extLst>
      <p:ext uri="{BB962C8B-B14F-4D97-AF65-F5344CB8AC3E}">
        <p14:creationId xmlns:p14="http://schemas.microsoft.com/office/powerpoint/2010/main" val="224270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abc</a:t>
            </a:r>
            <a:r>
              <a:rPr lang="en-US" altLang="ko-KR" dirty="0"/>
              <a:t> import </a:t>
            </a:r>
            <a:r>
              <a:rPr lang="en-US" altLang="ko-KR" dirty="0" err="1"/>
              <a:t>ABCMeta</a:t>
            </a:r>
            <a:r>
              <a:rPr lang="en-US" altLang="ko-KR" dirty="0"/>
              <a:t>, </a:t>
            </a:r>
            <a:r>
              <a:rPr lang="en-US" altLang="ko-KR" dirty="0" err="1"/>
              <a:t>abstractmethod</a:t>
            </a:r>
            <a:endParaRPr lang="en-US" altLang="ko-KR" dirty="0"/>
          </a:p>
          <a:p>
            <a:r>
              <a:rPr lang="en-US" altLang="ko-KR" dirty="0"/>
              <a:t>class Hello(</a:t>
            </a:r>
            <a:r>
              <a:rPr lang="en-US" altLang="ko-KR" dirty="0" err="1"/>
              <a:t>metaclass</a:t>
            </a:r>
            <a:r>
              <a:rPr lang="en-US" altLang="ko-KR" dirty="0"/>
              <a:t>=</a:t>
            </a:r>
            <a:r>
              <a:rPr lang="en-US" altLang="ko-KR" dirty="0" err="1"/>
              <a:t>ABCMeta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@</a:t>
            </a:r>
            <a:r>
              <a:rPr lang="en-US" altLang="ko-KR" dirty="0" err="1"/>
              <a:t>abstractmethod</a:t>
            </a:r>
            <a:endParaRPr lang="en-US" altLang="ko-KR" dirty="0"/>
          </a:p>
          <a:p>
            <a:r>
              <a:rPr lang="en-US" altLang="ko-KR" dirty="0"/>
              <a:t>    def say(self):</a:t>
            </a:r>
          </a:p>
          <a:p>
            <a:r>
              <a:rPr lang="en-US" altLang="ko-KR" dirty="0"/>
              <a:t>        pass</a:t>
            </a:r>
          </a:p>
          <a:p>
            <a:endParaRPr lang="en-US" altLang="ko-KR" dirty="0"/>
          </a:p>
          <a:p>
            <a:r>
              <a:rPr lang="en-US" altLang="ko-KR" dirty="0"/>
              <a:t>class Hi(Hello):</a:t>
            </a:r>
          </a:p>
          <a:p>
            <a:r>
              <a:rPr lang="en-US" altLang="ko-KR" dirty="0"/>
              <a:t>    def say(self):</a:t>
            </a:r>
          </a:p>
          <a:p>
            <a:r>
              <a:rPr lang="en-US" altLang="ko-KR" dirty="0"/>
              <a:t>        return "Hi"</a:t>
            </a:r>
          </a:p>
          <a:p>
            <a:endParaRPr lang="en-US" altLang="ko-KR" dirty="0"/>
          </a:p>
          <a:p>
            <a:r>
              <a:rPr lang="en-US" altLang="ko-KR" dirty="0"/>
              <a:t>h = Hi()</a:t>
            </a:r>
          </a:p>
          <a:p>
            <a:r>
              <a:rPr lang="en-US" altLang="ko-KR" dirty="0" err="1"/>
              <a:t>h.say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70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클래스의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1617396"/>
            <a:ext cx="8632900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class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:</a:t>
            </a:r>
          </a:p>
          <a:p>
            <a:pPr marL="0" lvl="1"/>
            <a:r>
              <a:rPr lang="en-US" altLang="ko-KR" sz="2000" dirty="0"/>
              <a:t>    </a:t>
            </a:r>
            <a:r>
              <a:rPr lang="ko-KR" altLang="en-US" sz="2000" dirty="0"/>
              <a:t>내용</a:t>
            </a:r>
            <a:endParaRPr lang="en-US" altLang="ko-KR" sz="2000" dirty="0"/>
          </a:p>
          <a:p>
            <a:pPr marL="0" lvl="1"/>
            <a:endParaRPr lang="en-US" altLang="ko-KR" sz="2000" dirty="0"/>
          </a:p>
          <a:p>
            <a:pPr marL="0" lvl="1"/>
            <a:r>
              <a:rPr lang="ko-KR" altLang="en-US" sz="2000" dirty="0" err="1"/>
              <a:t>변수명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077F5-5B9B-4F00-938F-ACED170F9A5A}"/>
              </a:ext>
            </a:extLst>
          </p:cNvPr>
          <p:cNvSpPr txBox="1"/>
          <p:nvPr/>
        </p:nvSpPr>
        <p:spPr>
          <a:xfrm>
            <a:off x="257882" y="3094882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Car:</a:t>
            </a:r>
          </a:p>
          <a:p>
            <a:r>
              <a:rPr lang="en-US" altLang="ko-KR" dirty="0"/>
              <a:t>    color = "blue"</a:t>
            </a:r>
          </a:p>
          <a:p>
            <a:endParaRPr lang="en-US" altLang="ko-KR" dirty="0"/>
          </a:p>
          <a:p>
            <a:r>
              <a:rPr lang="en-US" altLang="ko-KR" dirty="0" err="1"/>
              <a:t>new_car</a:t>
            </a:r>
            <a:r>
              <a:rPr lang="en-US" altLang="ko-KR" dirty="0"/>
              <a:t> = Car()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new_car.color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6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객체의 초기값을 설정하기 위한 특수한 메서드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객체가 생성될 때 호출됨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파이썬에서의</a:t>
            </a:r>
            <a:r>
              <a:rPr lang="ko-KR" altLang="en-US" dirty="0"/>
              <a:t> 생성자</a:t>
            </a:r>
            <a:endParaRPr lang="en-US" altLang="ko-KR" dirty="0"/>
          </a:p>
          <a:p>
            <a:pPr lvl="1"/>
            <a:r>
              <a:rPr lang="ko-KR" altLang="en-US" dirty="0"/>
              <a:t>특수 메서드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생성자에서 멤버를 생성함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생성자의 첫 번째 인자는 무조건 자기 자신을 의미하는 </a:t>
            </a:r>
            <a:r>
              <a:rPr lang="en-US" altLang="ko-KR" dirty="0"/>
              <a:t>'self'.</a:t>
            </a:r>
          </a:p>
          <a:p>
            <a:pPr lvl="1"/>
            <a:r>
              <a:rPr lang="ko-KR" altLang="en-US" dirty="0"/>
              <a:t>클래스 내에서 멤버를 호출할 때 </a:t>
            </a:r>
            <a:r>
              <a:rPr lang="en-US" altLang="ko-KR" dirty="0"/>
              <a:t>self.</a:t>
            </a:r>
            <a:r>
              <a:rPr lang="ko-KR" altLang="en-US" dirty="0"/>
              <a:t>멤버명의 형태로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개 이상의 생성자를 만들 수 없음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8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1617396"/>
            <a:ext cx="86329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class </a:t>
            </a:r>
            <a:r>
              <a:rPr lang="ko-KR" altLang="en-US" sz="2000" dirty="0"/>
              <a:t>클래스명</a:t>
            </a:r>
            <a:r>
              <a:rPr lang="en-US" altLang="ko-KR" sz="2000" dirty="0"/>
              <a:t>:</a:t>
            </a:r>
          </a:p>
          <a:p>
            <a:pPr marL="0" lvl="1"/>
            <a:r>
              <a:rPr lang="en-US" altLang="ko-KR" sz="2000" dirty="0"/>
              <a:t>    def</a:t>
            </a:r>
            <a:r>
              <a:rPr lang="ko-KR" altLang="en-US" sz="2000" dirty="0"/>
              <a:t>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__(self, </a:t>
            </a:r>
            <a:r>
              <a:rPr lang="ko-KR" altLang="en-US" sz="2000" dirty="0"/>
              <a:t>멤버의 초기값</a:t>
            </a:r>
            <a:r>
              <a:rPr lang="en-US" altLang="ko-KR" sz="2000" dirty="0"/>
              <a:t>):</a:t>
            </a:r>
          </a:p>
          <a:p>
            <a:pPr marL="0" lvl="1"/>
            <a:r>
              <a:rPr lang="en-US" altLang="ko-KR" sz="2000" dirty="0"/>
              <a:t>        </a:t>
            </a:r>
            <a:r>
              <a:rPr lang="ko-KR" altLang="en-US" sz="2000" dirty="0"/>
              <a:t>멤버 생성 및 초기화 코드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077F5-5B9B-4F00-938F-ACED170F9A5A}"/>
              </a:ext>
            </a:extLst>
          </p:cNvPr>
          <p:cNvSpPr txBox="1"/>
          <p:nvPr/>
        </p:nvSpPr>
        <p:spPr>
          <a:xfrm>
            <a:off x="257882" y="2785395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Car: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color):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self.color</a:t>
            </a:r>
            <a:r>
              <a:rPr lang="en-US" altLang="ko-KR" dirty="0"/>
              <a:t> = color</a:t>
            </a:r>
          </a:p>
          <a:p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print_color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self.color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new_car</a:t>
            </a:r>
            <a:r>
              <a:rPr lang="en-US" altLang="ko-KR" dirty="0"/>
              <a:t> = Car("Blue")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new_car.color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new_car.print_color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Car.print_color</a:t>
            </a:r>
            <a:r>
              <a:rPr lang="en-US" altLang="ko-KR" dirty="0"/>
              <a:t>(</a:t>
            </a:r>
            <a:r>
              <a:rPr lang="en-US" altLang="ko-KR" dirty="0" err="1"/>
              <a:t>new_car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758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1A812-3609-4D4E-B8A5-CF5115D7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생성자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CCD6B-096D-4AD5-8D09-68EEE105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296A4-C402-4B5E-B4EC-E47BA48522BB}"/>
              </a:ext>
            </a:extLst>
          </p:cNvPr>
          <p:cNvSpPr/>
          <p:nvPr/>
        </p:nvSpPr>
        <p:spPr>
          <a:xfrm>
            <a:off x="221944" y="1105005"/>
            <a:ext cx="8788891" cy="35086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FourCal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4078F2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setdata</a:t>
            </a:r>
            <a:r>
              <a:rPr lang="en-US" altLang="ko-KR" sz="1400" kern="0" dirty="0">
                <a:solidFill>
                  <a:srgbClr val="383A42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first</a:t>
            </a:r>
            <a:r>
              <a:rPr lang="en-US" altLang="ko-KR" sz="1400" kern="0" dirty="0">
                <a:solidFill>
                  <a:srgbClr val="383A42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second</a:t>
            </a:r>
            <a:r>
              <a:rPr lang="en-US" altLang="ko-KR" sz="1400" kern="0" dirty="0">
                <a:solidFill>
                  <a:srgbClr val="383A42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: 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 err="1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.first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first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 err="1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.second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second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FourCal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               		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객체 생성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a.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setdata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            		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첫 번째 호출 방법 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FourCal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FourCal.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setdata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(b, 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6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   		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두 번째 호출 방법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b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생략 불가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a.first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a.second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b.first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b.second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</p:txBody>
      </p:sp>
      <p:pic>
        <p:nvPicPr>
          <p:cNvPr id="6" name="그림 5" descr="https://wikidocs.net/images/page/12392/setdata.png">
            <a:extLst>
              <a:ext uri="{FF2B5EF4-FFF2-40B4-BE49-F238E27FC236}">
                <a16:creationId xmlns:a16="http://schemas.microsoft.com/office/drawing/2014/main" id="{60C58081-E1E4-47CC-A295-18276AF71F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90" y="4714829"/>
            <a:ext cx="5243945" cy="17041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18BA06-39DF-4C4E-AB39-1DF25E0DE560}"/>
              </a:ext>
            </a:extLst>
          </p:cNvPr>
          <p:cNvSpPr/>
          <p:nvPr/>
        </p:nvSpPr>
        <p:spPr>
          <a:xfrm>
            <a:off x="4350056" y="13716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spcBef>
                <a:spcPts val="200"/>
              </a:spcBef>
              <a:spcAft>
                <a:spcPts val="200"/>
              </a:spcAft>
            </a:pPr>
            <a:r>
              <a:rPr lang="ko-KR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※ </a:t>
            </a:r>
            <a:r>
              <a:rPr lang="en-US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self</a:t>
            </a:r>
            <a:r>
              <a:rPr lang="ko-KR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변수는 객체명을 받는 용도이며</a:t>
            </a:r>
            <a:r>
              <a:rPr lang="en-US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생략 불가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5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F4F4-7BDC-4A8F-83E6-06DCE3CB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2B0A-5E72-475F-9C82-57C0F7CC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ko-KR" altLang="ko-KR" sz="2300" dirty="0"/>
              <a:t>문법</a:t>
            </a:r>
            <a:endParaRPr lang="en-US" altLang="ko-KR" sz="2300" dirty="0"/>
          </a:p>
          <a:p>
            <a:pPr lvl="1"/>
            <a:endParaRPr lang="en-US" altLang="ko-KR" sz="2300" dirty="0"/>
          </a:p>
          <a:p>
            <a:pPr lvl="1"/>
            <a:endParaRPr lang="en-US" altLang="ko-KR" sz="2300" dirty="0"/>
          </a:p>
          <a:p>
            <a:pPr lvl="1"/>
            <a:r>
              <a:rPr lang="en-US" altLang="ko-KR" sz="2300" dirty="0"/>
              <a:t>[</a:t>
            </a:r>
            <a:r>
              <a:rPr lang="ko-KR" altLang="en-US" sz="2300" dirty="0"/>
              <a:t>예</a:t>
            </a:r>
            <a:r>
              <a:rPr lang="en-US" altLang="ko-KR" sz="2300" dirty="0"/>
              <a:t>]</a:t>
            </a:r>
            <a:endParaRPr lang="ko-KR" altLang="ko-KR" sz="23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5FEDE-AF05-430D-B795-E002CEBE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63A0A-CE9D-4148-AE50-265D515CC9BC}"/>
              </a:ext>
            </a:extLst>
          </p:cNvPr>
          <p:cNvSpPr/>
          <p:nvPr/>
        </p:nvSpPr>
        <p:spPr>
          <a:xfrm>
            <a:off x="909920" y="1959645"/>
            <a:ext cx="7232594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ko-KR" altLang="ko-KR" sz="1600" dirty="0" err="1">
                <a:latin typeface="Consolas" panose="020B0609020204030204" pitchFamily="49" charset="0"/>
              </a:rPr>
              <a:t>자식클래스명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latin typeface="Consolas" panose="020B0609020204030204" pitchFamily="49" charset="0"/>
              </a:rPr>
              <a:t>부모클래스명</a:t>
            </a:r>
            <a:r>
              <a:rPr lang="en-US" altLang="ko-KR" sz="1600" dirty="0">
                <a:latin typeface="Consolas" panose="020B0609020204030204" pitchFamily="49" charset="0"/>
              </a:rPr>
              <a:t>) :</a:t>
            </a:r>
            <a:endParaRPr lang="ko-KR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A8DE0C-E822-4B60-B11D-60DCF0E71A5E}"/>
              </a:ext>
            </a:extLst>
          </p:cNvPr>
          <p:cNvSpPr/>
          <p:nvPr/>
        </p:nvSpPr>
        <p:spPr>
          <a:xfrm>
            <a:off x="909920" y="3165889"/>
            <a:ext cx="7232594" cy="29597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Car()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4078F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exclaim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"I'm a car"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Yogo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Car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pass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car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Car()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car.exclaim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        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I'm a car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yogo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Yogo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yogo.exclaim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       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I'm a car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메서드 상속됨</a:t>
            </a:r>
            <a:r>
              <a:rPr lang="en-US" altLang="ko-KR" sz="14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0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ED338-FEE6-4DA8-9CE9-6D462CE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상속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B0585-18DD-4D70-80BD-A69FFA75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770A6A-077C-474D-8CB1-EE1BDBB8B3D6}"/>
              </a:ext>
            </a:extLst>
          </p:cNvPr>
          <p:cNvSpPr/>
          <p:nvPr/>
        </p:nvSpPr>
        <p:spPr>
          <a:xfrm>
            <a:off x="221943" y="1105287"/>
            <a:ext cx="8788891" cy="46474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Person()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 err="1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.name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MDPerson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Person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 err="1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.name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"Doctor "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JDPerson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Person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 err="1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.name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", Esquire"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person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Person(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'Fudd'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doctor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MDPerson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'Fudd'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lawer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JDPerson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'Fudd'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(person.name)      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Fudd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(doctor.name)      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Doctor Fudd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(lawer.name)       </a:t>
            </a:r>
            <a:r>
              <a:rPr lang="en-US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Fudd, Esquire </a:t>
            </a:r>
            <a:r>
              <a:rPr lang="ko-KR" altLang="ko-KR" sz="1400" i="1" kern="0" dirty="0">
                <a:solidFill>
                  <a:srgbClr val="A0A1A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5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0CFE-E803-42FE-911F-94C6EAB5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DA399-90D3-4B39-802C-288E6E59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super()</a:t>
            </a:r>
            <a:endParaRPr lang="ko-KR" altLang="ko-KR" dirty="0"/>
          </a:p>
          <a:p>
            <a:pPr lvl="1"/>
            <a:r>
              <a:rPr lang="ko-KR" altLang="en-US" dirty="0"/>
              <a:t>부모클래스의 생성자 호출</a:t>
            </a: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9A0F9-6952-4687-89FE-8AE96143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9BD79-AF4D-48D9-B80B-06215FC90013}"/>
              </a:ext>
            </a:extLst>
          </p:cNvPr>
          <p:cNvSpPr/>
          <p:nvPr/>
        </p:nvSpPr>
        <p:spPr>
          <a:xfrm>
            <a:off x="679268" y="2014444"/>
            <a:ext cx="8064137" cy="35240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Person()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 err="1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.name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class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EmailPerson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Person</a:t>
            </a:r>
            <a:r>
              <a:rPr lang="en-US" altLang="ko-KR" sz="1400" kern="0" dirty="0">
                <a:solidFill>
                  <a:srgbClr val="C184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def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 err="1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kern="0" dirty="0">
                <a:solidFill>
                  <a:srgbClr val="0184BC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name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98680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email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: </a:t>
            </a:r>
            <a:r>
              <a:rPr lang="en-US" altLang="ko-KR" sz="1400" i="1" kern="0" dirty="0">
                <a:solidFill>
                  <a:schemeClr val="accent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en-US" sz="1400" i="1" kern="0" dirty="0">
                <a:solidFill>
                  <a:schemeClr val="accent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메서드 </a:t>
            </a:r>
            <a:r>
              <a:rPr lang="ko-KR" altLang="en-US" sz="1400" i="1" kern="0" dirty="0" err="1">
                <a:solidFill>
                  <a:schemeClr val="accent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오버라이딩</a:t>
            </a:r>
            <a:endParaRPr lang="ko-KR" altLang="ko-KR" sz="1400" i="1" kern="100" dirty="0">
              <a:solidFill>
                <a:schemeClr val="accent3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0184BC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super</a:t>
            </a:r>
            <a:r>
              <a:rPr lang="en-US" altLang="ko-KR" sz="1400" kern="0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().__</a:t>
            </a:r>
            <a:r>
              <a:rPr lang="en-US" altLang="ko-KR" sz="1400" kern="0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kern="0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__(name)  </a:t>
            </a:r>
            <a:r>
              <a:rPr lang="en-US" altLang="ko-KR" sz="1400" i="1" kern="0" dirty="0">
                <a:solidFill>
                  <a:srgbClr val="A0A1A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ko-KR" altLang="ko-KR" sz="1400" i="1" kern="0" dirty="0">
                <a:solidFill>
                  <a:srgbClr val="A0A1A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부모클래스의</a:t>
            </a:r>
            <a:r>
              <a:rPr lang="en-US" altLang="ko-KR" sz="1400" i="1" kern="0" dirty="0">
                <a:solidFill>
                  <a:srgbClr val="A0A1A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__</a:t>
            </a:r>
            <a:r>
              <a:rPr lang="en-US" altLang="ko-KR" sz="1400" i="1" kern="0" dirty="0" err="1">
                <a:solidFill>
                  <a:srgbClr val="A0A1A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init</a:t>
            </a:r>
            <a:r>
              <a:rPr lang="en-US" altLang="ko-KR" sz="1400" i="1" kern="0" dirty="0">
                <a:solidFill>
                  <a:srgbClr val="A0A1A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__() </a:t>
            </a:r>
            <a:r>
              <a:rPr lang="ko-KR" altLang="ko-KR" sz="1400" i="1" kern="0" dirty="0">
                <a:solidFill>
                  <a:srgbClr val="A0A1A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호출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 err="1">
                <a:solidFill>
                  <a:srgbClr val="E4564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self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.email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email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bob </a:t>
            </a:r>
            <a:r>
              <a:rPr lang="en-US" altLang="ko-KR" sz="1400" kern="0" dirty="0">
                <a:solidFill>
                  <a:srgbClr val="383A4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EmailPerson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＇</a:t>
            </a:r>
            <a:r>
              <a:rPr lang="ko-KR" altLang="en-US" sz="1400" kern="0" dirty="0" err="1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박길동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400" kern="0" dirty="0">
                <a:solidFill>
                  <a:srgbClr val="50A14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'bob@frapples.com'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(bob.name)  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0" dirty="0">
                <a:solidFill>
                  <a:srgbClr val="A626A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bob.email</a:t>
            </a:r>
            <a:r>
              <a:rPr lang="en-US" altLang="ko-KR" sz="1400" kern="0" dirty="0">
                <a:solidFill>
                  <a:srgbClr val="33333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C8719-BAFD-472C-9E47-64893A4BD093}"/>
              </a:ext>
            </a:extLst>
          </p:cNvPr>
          <p:cNvSpPr/>
          <p:nvPr/>
        </p:nvSpPr>
        <p:spPr>
          <a:xfrm>
            <a:off x="4438834" y="59825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spcBef>
                <a:spcPts val="200"/>
              </a:spcBef>
              <a:spcAft>
                <a:spcPts val="200"/>
              </a:spcAft>
            </a:pPr>
            <a:r>
              <a:rPr lang="ko-KR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※ </a:t>
            </a:r>
            <a:r>
              <a:rPr lang="ko-KR" altLang="en-US" sz="1400" kern="1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파이썬은</a:t>
            </a:r>
            <a:r>
              <a:rPr lang="ko-KR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다중 상속을 지원한다</a:t>
            </a:r>
            <a:r>
              <a:rPr lang="en-US" altLang="ko-KR" sz="14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</a:t>
            </a:r>
            <a:endParaRPr lang="ko-KR" altLang="ko-KR" sz="1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3866</TotalTime>
  <Words>1834</Words>
  <Application>Microsoft Office PowerPoint</Application>
  <PresentationFormat>화면 슬라이드 쇼(4:3)</PresentationFormat>
  <Paragraphs>364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Python Basic 2020. 6</vt:lpstr>
      <vt:lpstr>클래스(Class)</vt:lpstr>
      <vt:lpstr>클래스의 생성</vt:lpstr>
      <vt:lpstr>생성자</vt:lpstr>
      <vt:lpstr>생성자</vt:lpstr>
      <vt:lpstr>생성자</vt:lpstr>
      <vt:lpstr>상속</vt:lpstr>
      <vt:lpstr>상속</vt:lpstr>
      <vt:lpstr>상속</vt:lpstr>
      <vt:lpstr>getter, setter</vt:lpstr>
      <vt:lpstr>getter, setter</vt:lpstr>
      <vt:lpstr>getter, setter</vt:lpstr>
      <vt:lpstr>getter, setter</vt:lpstr>
      <vt:lpstr>getter, setter</vt:lpstr>
      <vt:lpstr>클래스 메서드</vt:lpstr>
      <vt:lpstr>정적 메서드</vt:lpstr>
      <vt:lpstr>클래스 메서드와 정적 메서드의 차이</vt:lpstr>
      <vt:lpstr>연산자 메서드</vt:lpstr>
      <vt:lpstr>연산자 메서드</vt:lpstr>
      <vt:lpstr>특수 메서드</vt:lpstr>
      <vt:lpstr>추상 클래스</vt:lpstr>
      <vt:lpstr>추상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정 병준</dc:creator>
  <cp:lastModifiedBy>정 병준</cp:lastModifiedBy>
  <cp:revision>441</cp:revision>
  <dcterms:created xsi:type="dcterms:W3CDTF">2018-01-25T23:54:02Z</dcterms:created>
  <dcterms:modified xsi:type="dcterms:W3CDTF">2020-06-02T09:04:27Z</dcterms:modified>
</cp:coreProperties>
</file>