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9"/>
  </p:notesMasterIdLst>
  <p:sldIdLst>
    <p:sldId id="406" r:id="rId2"/>
    <p:sldId id="407" r:id="rId3"/>
    <p:sldId id="411" r:id="rId4"/>
    <p:sldId id="412" r:id="rId5"/>
    <p:sldId id="413" r:id="rId6"/>
    <p:sldId id="409" r:id="rId7"/>
    <p:sldId id="414" r:id="rId8"/>
    <p:sldId id="415" r:id="rId9"/>
    <p:sldId id="416" r:id="rId10"/>
    <p:sldId id="417" r:id="rId11"/>
    <p:sldId id="419" r:id="rId12"/>
    <p:sldId id="420" r:id="rId13"/>
    <p:sldId id="422" r:id="rId14"/>
    <p:sldId id="423" r:id="rId15"/>
    <p:sldId id="424" r:id="rId16"/>
    <p:sldId id="425" r:id="rId17"/>
    <p:sldId id="42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C97"/>
    <a:srgbClr val="85D8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138C-3FEC-4A28-85E2-CDDA5FF2CD47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7188-DAF5-4D4B-BB86-BFA8A1C463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BD267-46D0-4232-9EEA-8DEE56D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17468"/>
            <a:ext cx="7772400" cy="1454740"/>
          </a:xfrm>
        </p:spPr>
        <p:txBody>
          <a:bodyPr/>
          <a:lstStyle/>
          <a:p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Python Basic</a:t>
            </a:r>
            <a:b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2020. 6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E0F807-75DE-4A3A-92AB-8E822B6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calendar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calendar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calendar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calendar.calendar</a:t>
            </a:r>
            <a:r>
              <a:rPr lang="en-US" altLang="ko-KR" dirty="0"/>
              <a:t>(2019))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calendar.month</a:t>
            </a:r>
            <a:r>
              <a:rPr lang="en-US" altLang="ko-KR" dirty="0"/>
              <a:t>(2019, 7))</a:t>
            </a:r>
          </a:p>
          <a:p>
            <a:r>
              <a:rPr lang="en-US" altLang="ko-KR" dirty="0" err="1"/>
              <a:t>calendar.prcal</a:t>
            </a:r>
            <a:r>
              <a:rPr lang="en-US" altLang="ko-KR" dirty="0"/>
              <a:t>(2019)</a:t>
            </a:r>
          </a:p>
          <a:p>
            <a:r>
              <a:rPr lang="en-US" altLang="ko-KR" dirty="0" err="1"/>
              <a:t>calendar.prmonth</a:t>
            </a:r>
            <a:r>
              <a:rPr lang="en-US" altLang="ko-KR" dirty="0"/>
              <a:t>(2019, 7)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BAF8B-0143-43A8-8673-C899472C8DDB}"/>
              </a:ext>
            </a:extLst>
          </p:cNvPr>
          <p:cNvSpPr txBox="1"/>
          <p:nvPr/>
        </p:nvSpPr>
        <p:spPr>
          <a:xfrm>
            <a:off x="255550" y="3531602"/>
            <a:ext cx="86329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calendar</a:t>
            </a:r>
          </a:p>
          <a:p>
            <a:endParaRPr lang="en-US" altLang="ko-KR" dirty="0"/>
          </a:p>
          <a:p>
            <a:r>
              <a:rPr lang="en-US" altLang="ko-KR" dirty="0"/>
              <a:t>year = int(input("</a:t>
            </a:r>
            <a:r>
              <a:rPr lang="ko-KR" altLang="en-US" dirty="0"/>
              <a:t>년도를 입력하세요</a:t>
            </a:r>
            <a:r>
              <a:rPr lang="en-US" altLang="ko-KR" dirty="0"/>
              <a:t>:"))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윤년입니다</a:t>
            </a:r>
            <a:r>
              <a:rPr lang="en-US" altLang="ko-KR" dirty="0"/>
              <a:t>." if </a:t>
            </a:r>
            <a:r>
              <a:rPr lang="en-US" altLang="ko-KR" dirty="0" err="1"/>
              <a:t>calendar.isleap</a:t>
            </a:r>
            <a:r>
              <a:rPr lang="en-US" altLang="ko-KR" dirty="0"/>
              <a:t>(year) else "</a:t>
            </a:r>
            <a:r>
              <a:rPr lang="ko-KR" altLang="en-US" dirty="0"/>
              <a:t>평년입니다</a:t>
            </a:r>
            <a:r>
              <a:rPr lang="en-US" altLang="ko-KR" dirty="0"/>
              <a:t>.")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FD7AC-2290-4C62-91F8-8B4C9125BFB3}"/>
              </a:ext>
            </a:extLst>
          </p:cNvPr>
          <p:cNvSpPr txBox="1"/>
          <p:nvPr/>
        </p:nvSpPr>
        <p:spPr>
          <a:xfrm>
            <a:off x="255550" y="4884526"/>
            <a:ext cx="86329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calendar</a:t>
            </a:r>
          </a:p>
          <a:p>
            <a:endParaRPr lang="en-US" altLang="ko-KR" dirty="0"/>
          </a:p>
          <a:p>
            <a:r>
              <a:rPr lang="en-US" altLang="ko-KR" dirty="0"/>
              <a:t>weekdays = ["</a:t>
            </a:r>
            <a:r>
              <a:rPr lang="ko-KR" altLang="en-US" dirty="0"/>
              <a:t>월</a:t>
            </a:r>
            <a:r>
              <a:rPr lang="en-US" altLang="ko-KR" dirty="0"/>
              <a:t>", "</a:t>
            </a:r>
            <a:r>
              <a:rPr lang="ko-KR" altLang="en-US" dirty="0"/>
              <a:t>화</a:t>
            </a:r>
            <a:r>
              <a:rPr lang="en-US" altLang="ko-KR" dirty="0"/>
              <a:t>", "</a:t>
            </a:r>
            <a:r>
              <a:rPr lang="ko-KR" altLang="en-US" dirty="0"/>
              <a:t>수</a:t>
            </a:r>
            <a:r>
              <a:rPr lang="en-US" altLang="ko-KR" dirty="0"/>
              <a:t>", "</a:t>
            </a:r>
            <a:r>
              <a:rPr lang="ko-KR" altLang="en-US" dirty="0"/>
              <a:t>목</a:t>
            </a:r>
            <a:r>
              <a:rPr lang="en-US" altLang="ko-KR" dirty="0"/>
              <a:t>", "</a:t>
            </a:r>
            <a:r>
              <a:rPr lang="ko-KR" altLang="en-US" dirty="0"/>
              <a:t>금</a:t>
            </a:r>
            <a:r>
              <a:rPr lang="en-US" altLang="ko-KR" dirty="0"/>
              <a:t>", "</a:t>
            </a:r>
            <a:r>
              <a:rPr lang="ko-KR" altLang="en-US" dirty="0"/>
              <a:t>토</a:t>
            </a:r>
            <a:r>
              <a:rPr lang="en-US" altLang="ko-KR" dirty="0"/>
              <a:t>", "</a:t>
            </a:r>
            <a:r>
              <a:rPr lang="ko-KR" altLang="en-US" dirty="0"/>
              <a:t>일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day = </a:t>
            </a:r>
            <a:r>
              <a:rPr lang="en-US" altLang="ko-KR" dirty="0" err="1"/>
              <a:t>calendar.weekday</a:t>
            </a:r>
            <a:r>
              <a:rPr lang="en-US" altLang="ko-KR" dirty="0"/>
              <a:t>(2019, 7, 12)</a:t>
            </a:r>
          </a:p>
          <a:p>
            <a:r>
              <a:rPr lang="en-US" altLang="ko-KR" dirty="0"/>
              <a:t>print(weekdays[day])</a:t>
            </a:r>
          </a:p>
        </p:txBody>
      </p:sp>
    </p:spTree>
    <p:extLst>
      <p:ext uri="{BB962C8B-B14F-4D97-AF65-F5344CB8AC3E}">
        <p14:creationId xmlns:p14="http://schemas.microsoft.com/office/powerpoint/2010/main" val="172580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random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E5781-0364-4987-B148-DB9319D0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94933"/>
              </p:ext>
            </p:extLst>
          </p:nvPr>
        </p:nvGraphicFramePr>
        <p:xfrm>
          <a:off x="252000" y="1593947"/>
          <a:ext cx="864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576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이상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미만의 실수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uniform(begin,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end)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begin </a:t>
                      </a:r>
                      <a:r>
                        <a:rPr lang="ko-KR" altLang="en-US" dirty="0"/>
                        <a:t>이상 </a:t>
                      </a:r>
                      <a:r>
                        <a:rPr lang="en-US" altLang="ko-KR" dirty="0"/>
                        <a:t>end </a:t>
                      </a:r>
                      <a:r>
                        <a:rPr lang="ko-KR" altLang="en-US" dirty="0"/>
                        <a:t>미만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혹은 이하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임의의 실수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4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randrange</a:t>
                      </a:r>
                      <a:r>
                        <a:rPr lang="en-US" altLang="ko-KR" dirty="0"/>
                        <a:t>(begin, end)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begin </a:t>
                      </a:r>
                      <a:r>
                        <a:rPr lang="ko-KR" altLang="en-US" dirty="0"/>
                        <a:t>이상 </a:t>
                      </a:r>
                      <a:r>
                        <a:rPr lang="en-US" altLang="ko-KR" dirty="0"/>
                        <a:t>end </a:t>
                      </a:r>
                      <a:r>
                        <a:rPr lang="ko-KR" altLang="en-US" dirty="0"/>
                        <a:t>미만의 임의의 정수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randint</a:t>
                      </a:r>
                      <a:r>
                        <a:rPr lang="en-US" altLang="ko-KR" dirty="0"/>
                        <a:t>(begin, end)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begin </a:t>
                      </a:r>
                      <a:r>
                        <a:rPr lang="ko-KR" altLang="en-US" dirty="0"/>
                        <a:t>이상 </a:t>
                      </a:r>
                      <a:r>
                        <a:rPr lang="en-US" altLang="ko-KR" dirty="0"/>
                        <a:t>end </a:t>
                      </a:r>
                      <a:r>
                        <a:rPr lang="ko-KR" altLang="en-US" dirty="0"/>
                        <a:t>이하의 임의의 정수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choice(collection)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컬렉션의 임의의 요소를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sample(collection, 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컬렉션의 임의의 요소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개를 리스트로 묶어서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shuffle(collection)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컬렉션의 요소의 순서를 무작위로 섞음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24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random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menu = ["</a:t>
            </a:r>
            <a:r>
              <a:rPr lang="ko-KR" altLang="en-US" dirty="0"/>
              <a:t>김밥</a:t>
            </a:r>
            <a:r>
              <a:rPr lang="en-US" altLang="ko-KR" dirty="0"/>
              <a:t>", "</a:t>
            </a:r>
            <a:r>
              <a:rPr lang="ko-KR" altLang="en-US" dirty="0"/>
              <a:t>라면</a:t>
            </a:r>
            <a:r>
              <a:rPr lang="en-US" altLang="ko-KR" dirty="0"/>
              <a:t>", "</a:t>
            </a:r>
            <a:r>
              <a:rPr lang="ko-KR" altLang="en-US" dirty="0"/>
              <a:t>떡볶이</a:t>
            </a:r>
            <a:r>
              <a:rPr lang="en-US" altLang="ko-KR" dirty="0"/>
              <a:t>", "</a:t>
            </a:r>
            <a:r>
              <a:rPr lang="ko-KR" altLang="en-US" dirty="0"/>
              <a:t>순대</a:t>
            </a:r>
            <a:r>
              <a:rPr lang="en-US" altLang="ko-KR" dirty="0"/>
              <a:t>", "</a:t>
            </a:r>
            <a:r>
              <a:rPr lang="ko-KR" altLang="en-US" dirty="0"/>
              <a:t>튀김</a:t>
            </a:r>
            <a:r>
              <a:rPr lang="en-US" altLang="ko-KR" dirty="0"/>
              <a:t>", "</a:t>
            </a:r>
            <a:r>
              <a:rPr lang="ko-KR" altLang="en-US" dirty="0"/>
              <a:t>만두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오늘 뭐 먹지</a:t>
            </a:r>
            <a:r>
              <a:rPr lang="en-US" altLang="ko-KR" dirty="0"/>
              <a:t>?", </a:t>
            </a:r>
            <a:r>
              <a:rPr lang="en-US" altLang="ko-KR" dirty="0" err="1"/>
              <a:t>random.choice</a:t>
            </a:r>
            <a:r>
              <a:rPr lang="en-US" altLang="ko-KR" dirty="0"/>
              <a:t>(menu))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BAF8B-0143-43A8-8673-C899472C8DDB}"/>
              </a:ext>
            </a:extLst>
          </p:cNvPr>
          <p:cNvSpPr txBox="1"/>
          <p:nvPr/>
        </p:nvSpPr>
        <p:spPr>
          <a:xfrm>
            <a:off x="255550" y="2968895"/>
            <a:ext cx="86329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lotto = </a:t>
            </a:r>
            <a:r>
              <a:rPr lang="en-US" altLang="ko-KR" dirty="0" err="1"/>
              <a:t>random.sample</a:t>
            </a:r>
            <a:r>
              <a:rPr lang="en-US" altLang="ko-KR" dirty="0"/>
              <a:t>(range(1, 46), 6)</a:t>
            </a:r>
          </a:p>
          <a:p>
            <a:r>
              <a:rPr lang="en-US" altLang="ko-KR" dirty="0" err="1"/>
              <a:t>lotto.sort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당첨 번호</a:t>
            </a:r>
            <a:r>
              <a:rPr lang="en-US" altLang="ko-KR" dirty="0"/>
              <a:t>:", lotto)</a:t>
            </a:r>
          </a:p>
        </p:txBody>
      </p:sp>
    </p:spTree>
    <p:extLst>
      <p:ext uri="{BB962C8B-B14F-4D97-AF65-F5344CB8AC3E}">
        <p14:creationId xmlns:p14="http://schemas.microsoft.com/office/powerpoint/2010/main" val="13271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decimal</a:t>
            </a:r>
            <a:r>
              <a:rPr lang="ko-KR" altLang="en-US" dirty="0">
                <a:latin typeface="Consolas" panose="020B0609020204030204" pitchFamily="49" charset="0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Decimal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/>
              <a:t>실수의 오차를 없애는 클래스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문자열 또는 </a:t>
            </a:r>
            <a:r>
              <a:rPr lang="ko-KR" altLang="en-US" dirty="0" err="1"/>
              <a:t>튜플을</a:t>
            </a:r>
            <a:r>
              <a:rPr lang="ko-KR" altLang="en-US" dirty="0"/>
              <a:t> 전달받아 </a:t>
            </a:r>
            <a:r>
              <a:rPr lang="en-US" altLang="ko-KR" dirty="0"/>
              <a:t>Decimal </a:t>
            </a:r>
            <a:r>
              <a:rPr lang="ko-KR" altLang="en-US" dirty="0"/>
              <a:t>객체로 리턴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Decimal </a:t>
            </a:r>
            <a:r>
              <a:rPr lang="ko-KR" altLang="en-US" dirty="0"/>
              <a:t>객체는 실수형과 연산할 수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22D17-AD48-471A-A4CA-E5A6906BDEEE}"/>
              </a:ext>
            </a:extLst>
          </p:cNvPr>
          <p:cNvSpPr txBox="1"/>
          <p:nvPr/>
        </p:nvSpPr>
        <p:spPr>
          <a:xfrm>
            <a:off x="257882" y="2686926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decimal</a:t>
            </a:r>
          </a:p>
          <a:p>
            <a:endParaRPr lang="en-US" altLang="ko-KR" dirty="0"/>
          </a:p>
          <a:p>
            <a:r>
              <a:rPr lang="en-US" altLang="ko-KR" dirty="0"/>
              <a:t>print(0.1 + 0.2)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("0.1") + </a:t>
            </a:r>
            <a:r>
              <a:rPr lang="en-US" altLang="ko-KR" dirty="0" err="1"/>
              <a:t>decimal.Decimal</a:t>
            </a:r>
            <a:r>
              <a:rPr lang="en-US" altLang="ko-KR" dirty="0"/>
              <a:t>("0.2"))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(123))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("3.14"))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("</a:t>
            </a:r>
            <a:r>
              <a:rPr lang="en-US" altLang="ko-KR" dirty="0" err="1"/>
              <a:t>3.14e3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((0,</a:t>
            </a:r>
            <a:r>
              <a:rPr lang="ko-KR" altLang="en-US" dirty="0"/>
              <a:t> </a:t>
            </a:r>
            <a:r>
              <a:rPr lang="en-US" altLang="ko-KR" dirty="0"/>
              <a:t>(3,</a:t>
            </a:r>
            <a:r>
              <a:rPr lang="ko-KR" altLang="en-US" dirty="0"/>
              <a:t> </a:t>
            </a:r>
            <a:r>
              <a:rPr lang="en-US" altLang="ko-KR" dirty="0"/>
              <a:t>1, 4), -2)))	# (</a:t>
            </a:r>
            <a:r>
              <a:rPr lang="ko-KR" altLang="en-US" dirty="0"/>
              <a:t>부호</a:t>
            </a:r>
            <a:r>
              <a:rPr lang="en-US" altLang="ko-KR" dirty="0"/>
              <a:t>, (</a:t>
            </a:r>
            <a:r>
              <a:rPr lang="ko-KR" altLang="en-US" dirty="0"/>
              <a:t>표현할 숫자</a:t>
            </a:r>
            <a:r>
              <a:rPr lang="en-US" altLang="ko-KR" dirty="0"/>
              <a:t>), </a:t>
            </a:r>
            <a:r>
              <a:rPr lang="ko-KR" altLang="en-US" dirty="0"/>
              <a:t>자리 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("-infinity"))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("-0"))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decimal.Decimal</a:t>
            </a:r>
            <a:r>
              <a:rPr lang="en-US" altLang="ko-KR" dirty="0"/>
              <a:t>("nan"))</a:t>
            </a:r>
          </a:p>
        </p:txBody>
      </p:sp>
    </p:spTree>
    <p:extLst>
      <p:ext uri="{BB962C8B-B14F-4D97-AF65-F5344CB8AC3E}">
        <p14:creationId xmlns:p14="http://schemas.microsoft.com/office/powerpoint/2010/main" val="419297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decimal</a:t>
            </a:r>
            <a:r>
              <a:rPr lang="ko-KR" altLang="en-US" dirty="0">
                <a:latin typeface="Consolas" panose="020B0609020204030204" pitchFamily="49" charset="0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표기 방식 변경</a:t>
            </a:r>
            <a:endParaRPr lang="en-US" altLang="ko-KR" dirty="0"/>
          </a:p>
          <a:p>
            <a:pPr lvl="1"/>
            <a:r>
              <a:rPr lang="en-US" altLang="ko-KR" dirty="0" err="1"/>
              <a:t>setcontext</a:t>
            </a:r>
            <a:r>
              <a:rPr lang="en-US" altLang="ko-KR" dirty="0"/>
              <a:t>() </a:t>
            </a:r>
            <a:r>
              <a:rPr lang="ko-KR" altLang="en-US" dirty="0"/>
              <a:t>함수를 이용해 표기 방법을 바꿀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A47560C-482F-444D-9BEF-9B443309599E}"/>
              </a:ext>
            </a:extLst>
          </p:cNvPr>
          <p:cNvGraphicFramePr>
            <a:graphicFrameLocks noGrp="1"/>
          </p:cNvGraphicFramePr>
          <p:nvPr/>
        </p:nvGraphicFramePr>
        <p:xfrm>
          <a:off x="252000" y="1973775"/>
          <a:ext cx="86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576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BasicContext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유효 </a:t>
                      </a:r>
                      <a:r>
                        <a:rPr lang="ko-KR" altLang="en-US" dirty="0" err="1"/>
                        <a:t>자리수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9, </a:t>
                      </a:r>
                      <a:r>
                        <a:rPr lang="en-US" altLang="ko-KR" dirty="0" err="1"/>
                        <a:t>ROUND_HALF_UP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ExtendedContext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유효 </a:t>
                      </a:r>
                      <a:r>
                        <a:rPr lang="ko-KR" altLang="en-US" dirty="0" err="1"/>
                        <a:t>자리수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9, </a:t>
                      </a:r>
                      <a:r>
                        <a:rPr lang="en-US" altLang="ko-KR" dirty="0" err="1"/>
                        <a:t>ROUND_HALF_EVEN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4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DefaultContext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유효 </a:t>
                      </a:r>
                      <a:r>
                        <a:rPr lang="ko-KR" altLang="en-US" dirty="0" err="1"/>
                        <a:t>자리수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28, </a:t>
                      </a:r>
                      <a:r>
                        <a:rPr lang="en-US" altLang="ko-KR" dirty="0" err="1"/>
                        <a:t>ROUND_HALF_EVEN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6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84DCE5-3381-4580-ABB4-7B238292247D}"/>
              </a:ext>
            </a:extLst>
          </p:cNvPr>
          <p:cNvSpPr txBox="1"/>
          <p:nvPr/>
        </p:nvSpPr>
        <p:spPr>
          <a:xfrm>
            <a:off x="257882" y="3601329"/>
            <a:ext cx="86329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decimal</a:t>
            </a:r>
          </a:p>
          <a:p>
            <a:endParaRPr lang="en-US" altLang="ko-KR" dirty="0"/>
          </a:p>
          <a:p>
            <a:r>
              <a:rPr lang="en-US" altLang="ko-KR" dirty="0"/>
              <a:t>a = </a:t>
            </a:r>
            <a:r>
              <a:rPr lang="en-US" altLang="ko-KR" dirty="0" err="1"/>
              <a:t>decimal.Decimal</a:t>
            </a:r>
            <a:r>
              <a:rPr lang="en-US" altLang="ko-KR" dirty="0"/>
              <a:t>("1111111111")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decimal.Decimal</a:t>
            </a:r>
            <a:r>
              <a:rPr lang="en-US" altLang="ko-KR" dirty="0"/>
              <a:t>("1111111111")</a:t>
            </a:r>
          </a:p>
          <a:p>
            <a:r>
              <a:rPr lang="en-US" altLang="ko-KR" dirty="0" err="1"/>
              <a:t>decimal.setcontext</a:t>
            </a:r>
            <a:r>
              <a:rPr lang="en-US" altLang="ko-KR" dirty="0"/>
              <a:t>(</a:t>
            </a:r>
            <a:r>
              <a:rPr lang="en-US" altLang="ko-KR" dirty="0" err="1"/>
              <a:t>decimal.BasicContext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print(a * b)</a:t>
            </a:r>
          </a:p>
          <a:p>
            <a:endParaRPr lang="en-US" altLang="ko-KR" dirty="0"/>
          </a:p>
          <a:p>
            <a:r>
              <a:rPr lang="en-US" altLang="ko-KR" dirty="0" err="1"/>
              <a:t>decimal.setcontext</a:t>
            </a:r>
            <a:r>
              <a:rPr lang="en-US" altLang="ko-KR" dirty="0"/>
              <a:t>(</a:t>
            </a:r>
            <a:r>
              <a:rPr lang="en-US" altLang="ko-KR" dirty="0" err="1"/>
              <a:t>decimal.DefaultContext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print(a * b)</a:t>
            </a:r>
          </a:p>
        </p:txBody>
      </p:sp>
    </p:spTree>
    <p:extLst>
      <p:ext uri="{BB962C8B-B14F-4D97-AF65-F5344CB8AC3E}">
        <p14:creationId xmlns:p14="http://schemas.microsoft.com/office/powerpoint/2010/main" val="101093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fractions</a:t>
            </a:r>
            <a:r>
              <a:rPr lang="ko-KR" altLang="en-US" dirty="0">
                <a:latin typeface="Consolas" panose="020B0609020204030204" pitchFamily="49" charset="0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Fraction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/>
              <a:t>분수를 표현하는 클래스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분자</a:t>
            </a:r>
            <a:r>
              <a:rPr lang="en-US" altLang="ko-KR" dirty="0"/>
              <a:t>, </a:t>
            </a:r>
            <a:r>
              <a:rPr lang="ko-KR" altLang="en-US" dirty="0"/>
              <a:t>분모를 전달받아 </a:t>
            </a:r>
            <a:r>
              <a:rPr lang="en-US" altLang="ko-KR" dirty="0"/>
              <a:t>Fraction </a:t>
            </a:r>
            <a:r>
              <a:rPr lang="ko-KR" altLang="en-US" dirty="0"/>
              <a:t>객체로 리턴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실수와 연산 시 실수형으로 변환됨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22D17-AD48-471A-A4CA-E5A6906BDEEE}"/>
              </a:ext>
            </a:extLst>
          </p:cNvPr>
          <p:cNvSpPr txBox="1"/>
          <p:nvPr/>
        </p:nvSpPr>
        <p:spPr>
          <a:xfrm>
            <a:off x="257882" y="2686926"/>
            <a:ext cx="86329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dirty="0"/>
              <a:t>import fractions</a:t>
            </a:r>
          </a:p>
          <a:p>
            <a:endParaRPr lang="fr-FR" altLang="ko-KR" dirty="0"/>
          </a:p>
          <a:p>
            <a:r>
              <a:rPr lang="fr-FR" altLang="ko-KR" dirty="0"/>
              <a:t>a = fractions.Fraction(3, 10)</a:t>
            </a:r>
          </a:p>
          <a:p>
            <a:r>
              <a:rPr lang="fr-FR" altLang="ko-KR" dirty="0"/>
              <a:t>b = fractions.Fraction(-2, 20)</a:t>
            </a:r>
          </a:p>
          <a:p>
            <a:r>
              <a:rPr lang="fr-FR" altLang="ko-KR" dirty="0"/>
              <a:t>print(a)</a:t>
            </a:r>
          </a:p>
          <a:p>
            <a:r>
              <a:rPr lang="fr-FR" altLang="ko-KR" dirty="0"/>
              <a:t>print(b)</a:t>
            </a:r>
          </a:p>
          <a:p>
            <a:r>
              <a:rPr lang="fr-FR" altLang="ko-KR" dirty="0"/>
              <a:t>print(a + b)</a:t>
            </a:r>
          </a:p>
          <a:p>
            <a:r>
              <a:rPr lang="fr-FR" altLang="ko-KR" dirty="0"/>
              <a:t>print(a + 1)</a:t>
            </a:r>
          </a:p>
          <a:p>
            <a:r>
              <a:rPr lang="fr-FR" altLang="ko-KR" dirty="0"/>
              <a:t>print(b - .2)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107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array</a:t>
            </a:r>
            <a:r>
              <a:rPr lang="ko-KR" altLang="en-US" dirty="0">
                <a:latin typeface="Consolas" panose="020B0609020204030204" pitchFamily="49" charset="0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다른 언어의 전통적인 배열을 구현하는 클래스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자료형과 초기값을 전달받아 </a:t>
            </a:r>
            <a:r>
              <a:rPr lang="en-US" altLang="ko-KR" dirty="0"/>
              <a:t>array </a:t>
            </a:r>
            <a:r>
              <a:rPr lang="ko-KR" altLang="en-US" dirty="0"/>
              <a:t>객체로 리턴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대량의 자료를 메모리 낭비 없이 저장하고 고속으로 액세스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F095D-1025-4BD5-92F3-070EFE7E4329}"/>
              </a:ext>
            </a:extLst>
          </p:cNvPr>
          <p:cNvSpPr txBox="1"/>
          <p:nvPr/>
        </p:nvSpPr>
        <p:spPr>
          <a:xfrm>
            <a:off x="257882" y="2686926"/>
            <a:ext cx="86329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 = </a:t>
            </a:r>
            <a:r>
              <a:rPr lang="en-US" altLang="ko-KR" dirty="0" err="1"/>
              <a:t>array.array</a:t>
            </a:r>
            <a:r>
              <a:rPr lang="en-US" altLang="ko-KR" dirty="0"/>
              <a:t>("</a:t>
            </a:r>
            <a:r>
              <a:rPr lang="en-US" altLang="ko-KR" dirty="0" err="1"/>
              <a:t>i</a:t>
            </a:r>
            <a:r>
              <a:rPr lang="en-US" altLang="ko-KR" dirty="0"/>
              <a:t>", [</a:t>
            </a:r>
            <a:r>
              <a:rPr lang="en-US" altLang="ko-KR" dirty="0" err="1"/>
              <a:t>i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range(90) if </a:t>
            </a:r>
            <a:r>
              <a:rPr lang="en-US" altLang="ko-KR" dirty="0" err="1"/>
              <a:t>i</a:t>
            </a:r>
            <a:r>
              <a:rPr lang="en-US" altLang="ko-KR" dirty="0"/>
              <a:t> % 11 == 0])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arr</a:t>
            </a:r>
            <a:r>
              <a:rPr lang="en-US" altLang="ko-KR" dirty="0"/>
              <a:t>[7])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arr</a:t>
            </a:r>
            <a:r>
              <a:rPr lang="en-US" altLang="ko-KR" dirty="0"/>
              <a:t>[3:6])</a:t>
            </a:r>
          </a:p>
          <a:p>
            <a:endParaRPr lang="en-US" altLang="ko-KR" dirty="0"/>
          </a:p>
          <a:p>
            <a:r>
              <a:rPr lang="en-US" altLang="ko-KR" dirty="0" err="1"/>
              <a:t>arr.append</a:t>
            </a:r>
            <a:r>
              <a:rPr lang="en-US" altLang="ko-KR" dirty="0"/>
              <a:t>(99)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arr.insert</a:t>
            </a:r>
            <a:r>
              <a:rPr lang="en-US" altLang="ko-KR" dirty="0"/>
              <a:t>(3, 123)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arr.remove</a:t>
            </a:r>
            <a:r>
              <a:rPr lang="en-US" altLang="ko-KR" dirty="0"/>
              <a:t>(123)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del </a:t>
            </a:r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70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array</a:t>
            </a:r>
            <a:r>
              <a:rPr lang="ko-KR" altLang="en-US" dirty="0">
                <a:latin typeface="Consolas" panose="020B0609020204030204" pitchFamily="49" charset="0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자료형 코드</a:t>
            </a:r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객체를 생성할 때 자료형을 지정하기 위해 전달하는 코드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소문자는 부호 있는 타입</a:t>
            </a:r>
            <a:r>
              <a:rPr lang="en-US" altLang="ko-KR" dirty="0"/>
              <a:t>, </a:t>
            </a:r>
            <a:r>
              <a:rPr lang="ko-KR" altLang="en-US" dirty="0"/>
              <a:t>대문자는 부호 없는 타입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DF5867-1A76-411D-9EF4-F2D53AE0D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6308"/>
              </p:ext>
            </p:extLst>
          </p:nvPr>
        </p:nvGraphicFramePr>
        <p:xfrm>
          <a:off x="252000" y="2325472"/>
          <a:ext cx="864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741874183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byte</a:t>
                      </a:r>
                      <a:r>
                        <a:rPr lang="ko-KR" altLang="en-US" dirty="0"/>
                        <a:t>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h, 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byte</a:t>
                      </a:r>
                      <a:r>
                        <a:rPr lang="ko-KR" altLang="en-US" dirty="0"/>
                        <a:t>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, 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byte</a:t>
                      </a:r>
                      <a:r>
                        <a:rPr lang="ko-KR" altLang="en-US" dirty="0"/>
                        <a:t>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l, 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byte </a:t>
                      </a:r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q, 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 long, __</a:t>
                      </a:r>
                      <a:r>
                        <a:rPr lang="en-US" altLang="ko-KR" dirty="0" err="1"/>
                        <a:t>int64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byte </a:t>
                      </a:r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8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byte </a:t>
                      </a:r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byte </a:t>
                      </a:r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3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모듈</a:t>
            </a:r>
            <a:r>
              <a:rPr lang="en-US" altLang="ko-KR" dirty="0">
                <a:latin typeface="Consolas" panose="020B0609020204030204" pitchFamily="49" charset="0"/>
              </a:rPr>
              <a:t>(Module)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주요 기능들을 묶어서 파이썬 코드로 작성한 스크립트 파일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표준 모듈</a:t>
            </a:r>
            <a:endParaRPr lang="en-US" altLang="ko-KR" dirty="0"/>
          </a:p>
          <a:p>
            <a:pPr lvl="1"/>
            <a:r>
              <a:rPr lang="ko-KR" altLang="en-US" dirty="0"/>
              <a:t>자주 사용하는 기능을 미리 작성한 스크립트 파일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파이썬 설치 시 같이 설치됨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표준 라이브러리</a:t>
            </a:r>
            <a:endParaRPr lang="en-US" altLang="ko-KR" dirty="0"/>
          </a:p>
          <a:p>
            <a:pPr lvl="1"/>
            <a:r>
              <a:rPr lang="ko-KR" altLang="en-US" dirty="0"/>
              <a:t>표준 모듈의 집합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모듈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import </a:t>
            </a:r>
            <a:r>
              <a:rPr lang="ko-KR" altLang="en-US" dirty="0" err="1"/>
              <a:t>모듈명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ko-KR" altLang="en-US" dirty="0" err="1"/>
              <a:t>모듈명</a:t>
            </a:r>
            <a:r>
              <a:rPr lang="en-US" altLang="ko-KR" dirty="0"/>
              <a:t>.</a:t>
            </a:r>
            <a:r>
              <a:rPr lang="ko-KR" altLang="en-US" dirty="0" err="1"/>
              <a:t>변수명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함수명</a:t>
            </a:r>
            <a:r>
              <a:rPr lang="en-US" altLang="ko-KR" dirty="0"/>
              <a:t>)'</a:t>
            </a:r>
            <a:r>
              <a:rPr lang="ko-KR" altLang="en-US" dirty="0"/>
              <a:t>의 형태로 사용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 import math; print(</a:t>
            </a:r>
            <a:r>
              <a:rPr lang="en-US" altLang="ko-KR" dirty="0" err="1"/>
              <a:t>math.pi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from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 err="1"/>
              <a:t>변수명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함수명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해당 모듈에서 특정 함수만 가져와서 사용하는 경우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</a:t>
            </a:r>
            <a:r>
              <a:rPr lang="ko-KR" altLang="en-US" dirty="0"/>
              <a:t> </a:t>
            </a:r>
            <a:r>
              <a:rPr lang="en-US" altLang="ko-KR" dirty="0"/>
              <a:t>from math import pi; print(pi)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as </a:t>
            </a:r>
            <a:r>
              <a:rPr lang="ko-KR" altLang="en-US" dirty="0"/>
              <a:t>별칭</a:t>
            </a:r>
            <a:endParaRPr lang="en-US" altLang="ko-KR" dirty="0"/>
          </a:p>
          <a:p>
            <a:pPr lvl="1"/>
            <a:r>
              <a:rPr lang="ko-KR" altLang="en-US" dirty="0" err="1"/>
              <a:t>모듈명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함수명에 별칭을 지정하여 사용하는 경우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ex)</a:t>
            </a:r>
            <a:r>
              <a:rPr lang="ko-KR" altLang="en-US" dirty="0"/>
              <a:t>  </a:t>
            </a:r>
            <a:r>
              <a:rPr lang="en-US" altLang="ko-KR" dirty="0"/>
              <a:t>import math as m; print(</a:t>
            </a:r>
            <a:r>
              <a:rPr lang="en-US" altLang="ko-KR" dirty="0" err="1"/>
              <a:t>m.pi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ex2</a:t>
            </a:r>
            <a:r>
              <a:rPr lang="en-US" altLang="ko-KR" dirty="0"/>
              <a:t>) from math import pi as p; print(p)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8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math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math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E5781-0364-4987-B148-DB9319D0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50352"/>
              </p:ext>
            </p:extLst>
          </p:nvPr>
        </p:nvGraphicFramePr>
        <p:xfrm>
          <a:off x="252000" y="1593947"/>
          <a:ext cx="86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9333635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29033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원주율 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자연 대수 상수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무한대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숫자가 아닌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93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7DFA11-BAB7-40FC-9A9D-ECFF81109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86519"/>
              </p:ext>
            </p:extLst>
          </p:nvPr>
        </p:nvGraphicFramePr>
        <p:xfrm>
          <a:off x="252000" y="2833022"/>
          <a:ext cx="86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9333635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29033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sqrt(x)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pow(x, 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소수점 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floor(x)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소수점 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fabs(x)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실수형 절대값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trunc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소수점 이하 버림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1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자연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log(x, base)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</a:t>
                      </a:r>
                      <a:r>
                        <a:rPr lang="ko-KR" altLang="en-US" dirty="0"/>
                        <a:t>에 대한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5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log10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에 대한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의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gcd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r>
                        <a:rPr lang="ko-KR" altLang="en-US" dirty="0"/>
                        <a:t>의 최대공약수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2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time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time </a:t>
            </a:r>
            <a:r>
              <a:rPr lang="ko-KR" altLang="en-US" dirty="0"/>
              <a:t>모듈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datetime</a:t>
            </a:r>
            <a:r>
              <a:rPr lang="ko-KR" altLang="en-US" dirty="0"/>
              <a:t> 모듈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E5781-0364-4987-B148-DB9319D0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4754"/>
              </p:ext>
            </p:extLst>
          </p:nvPr>
        </p:nvGraphicFramePr>
        <p:xfrm>
          <a:off x="252000" y="1593947"/>
          <a:ext cx="864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9333635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29033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에폭</a:t>
                      </a:r>
                      <a:r>
                        <a:rPr lang="en-US" altLang="ko-KR" dirty="0"/>
                        <a:t>(Epoch) 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ctime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localtime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 시간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struct_time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gmtime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UTC 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struct_time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mktime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struct_time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객체를 </a:t>
                      </a:r>
                      <a:r>
                        <a:rPr lang="ko-KR" altLang="en-US" dirty="0" err="1"/>
                        <a:t>에폭</a:t>
                      </a:r>
                      <a:r>
                        <a:rPr lang="ko-KR" altLang="en-US" dirty="0"/>
                        <a:t> 시간으로 변환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프로그램을 숫자 초만큼 멈춤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430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84BBBAF-1BEE-47EA-AFD3-A4412A67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79254"/>
              </p:ext>
            </p:extLst>
          </p:nvPr>
        </p:nvGraphicFramePr>
        <p:xfrm>
          <a:off x="252000" y="4200325"/>
          <a:ext cx="864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99333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now(), today()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8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time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time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time.time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time.ctime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time.localtime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time.gmtime</a:t>
            </a:r>
            <a:r>
              <a:rPr lang="en-US" altLang="ko-KR" dirty="0"/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5F272-F062-4015-82F0-8AB7E47602E7}"/>
              </a:ext>
            </a:extLst>
          </p:cNvPr>
          <p:cNvSpPr txBox="1"/>
          <p:nvPr/>
        </p:nvSpPr>
        <p:spPr>
          <a:xfrm>
            <a:off x="255550" y="3525217"/>
            <a:ext cx="8632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time</a:t>
            </a:r>
          </a:p>
          <a:p>
            <a:r>
              <a:rPr lang="en-US" altLang="ko-KR" dirty="0"/>
              <a:t>import datetime</a:t>
            </a:r>
          </a:p>
          <a:p>
            <a:endParaRPr lang="en-US" altLang="ko-KR" dirty="0"/>
          </a:p>
          <a:p>
            <a:r>
              <a:rPr lang="en-US" altLang="ko-KR" dirty="0" err="1"/>
              <a:t>lt</a:t>
            </a:r>
            <a:r>
              <a:rPr lang="en-US" altLang="ko-KR" dirty="0"/>
              <a:t> = </a:t>
            </a:r>
            <a:r>
              <a:rPr lang="en-US" altLang="ko-KR" dirty="0" err="1"/>
              <a:t>time.localtime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print("%d</a:t>
            </a:r>
            <a:r>
              <a:rPr lang="ko-KR" altLang="en-US" dirty="0"/>
              <a:t>년 </a:t>
            </a:r>
            <a:r>
              <a:rPr lang="en-US" altLang="ko-KR" dirty="0"/>
              <a:t>%d</a:t>
            </a:r>
            <a:r>
              <a:rPr lang="ko-KR" altLang="en-US" dirty="0"/>
              <a:t>월 </a:t>
            </a:r>
            <a:r>
              <a:rPr lang="en-US" altLang="ko-KR" dirty="0"/>
              <a:t>%d</a:t>
            </a:r>
            <a:r>
              <a:rPr lang="ko-KR" altLang="en-US" dirty="0"/>
              <a:t>일 </a:t>
            </a:r>
            <a:r>
              <a:rPr lang="en-US" altLang="ko-KR" dirty="0"/>
              <a:t>%d</a:t>
            </a:r>
            <a:r>
              <a:rPr lang="ko-KR" altLang="en-US" dirty="0"/>
              <a:t>시 </a:t>
            </a:r>
            <a:r>
              <a:rPr lang="en-US" altLang="ko-KR" dirty="0"/>
              <a:t>%d</a:t>
            </a:r>
            <a:r>
              <a:rPr lang="ko-KR" altLang="en-US" dirty="0"/>
              <a:t>분 </a:t>
            </a:r>
            <a:r>
              <a:rPr lang="en-US" altLang="ko-KR" dirty="0"/>
              <a:t>%d</a:t>
            </a:r>
            <a:r>
              <a:rPr lang="ko-KR" altLang="en-US" dirty="0"/>
              <a:t>초</a:t>
            </a:r>
            <a:r>
              <a:rPr lang="en-US" altLang="ko-KR" dirty="0"/>
              <a:t>" \</a:t>
            </a:r>
          </a:p>
          <a:p>
            <a:r>
              <a:rPr lang="en-US" altLang="ko-KR" dirty="0"/>
              <a:t>% (</a:t>
            </a:r>
            <a:r>
              <a:rPr lang="en-US" altLang="ko-KR" dirty="0" err="1"/>
              <a:t>lt.tm_year</a:t>
            </a:r>
            <a:r>
              <a:rPr lang="en-US" altLang="ko-KR" dirty="0"/>
              <a:t>, </a:t>
            </a:r>
            <a:r>
              <a:rPr lang="en-US" altLang="ko-KR" dirty="0" err="1"/>
              <a:t>lt.tm_mon</a:t>
            </a:r>
            <a:r>
              <a:rPr lang="en-US" altLang="ko-KR" dirty="0"/>
              <a:t>, </a:t>
            </a:r>
            <a:r>
              <a:rPr lang="en-US" altLang="ko-KR" dirty="0" err="1"/>
              <a:t>lt.tm_mday</a:t>
            </a:r>
            <a:r>
              <a:rPr lang="en-US" altLang="ko-KR" dirty="0"/>
              <a:t>, </a:t>
            </a:r>
            <a:r>
              <a:rPr lang="en-US" altLang="ko-KR" dirty="0" err="1"/>
              <a:t>lt.tm_hour</a:t>
            </a:r>
            <a:r>
              <a:rPr lang="en-US" altLang="ko-KR" dirty="0"/>
              <a:t>, </a:t>
            </a:r>
            <a:r>
              <a:rPr lang="en-US" altLang="ko-KR" dirty="0" err="1"/>
              <a:t>lt.tm_min</a:t>
            </a:r>
            <a:r>
              <a:rPr lang="en-US" altLang="ko-KR" dirty="0"/>
              <a:t>, </a:t>
            </a:r>
            <a:r>
              <a:rPr lang="en-US" altLang="ko-KR" dirty="0" err="1"/>
              <a:t>lt.tm_sec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 err="1"/>
              <a:t>nw</a:t>
            </a:r>
            <a:r>
              <a:rPr lang="en-US" altLang="ko-KR" dirty="0"/>
              <a:t> = </a:t>
            </a:r>
            <a:r>
              <a:rPr lang="en-US" altLang="ko-KR" dirty="0" err="1"/>
              <a:t>datetime.datetime.now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print("%d</a:t>
            </a:r>
            <a:r>
              <a:rPr lang="ko-KR" altLang="en-US" dirty="0"/>
              <a:t>년 </a:t>
            </a:r>
            <a:r>
              <a:rPr lang="en-US" altLang="ko-KR" dirty="0"/>
              <a:t>%d</a:t>
            </a:r>
            <a:r>
              <a:rPr lang="ko-KR" altLang="en-US" dirty="0"/>
              <a:t>월 </a:t>
            </a:r>
            <a:r>
              <a:rPr lang="en-US" altLang="ko-KR" dirty="0"/>
              <a:t>%d</a:t>
            </a:r>
            <a:r>
              <a:rPr lang="ko-KR" altLang="en-US" dirty="0"/>
              <a:t>일 </a:t>
            </a:r>
            <a:r>
              <a:rPr lang="en-US" altLang="ko-KR" dirty="0"/>
              <a:t>%d</a:t>
            </a:r>
            <a:r>
              <a:rPr lang="ko-KR" altLang="en-US" dirty="0"/>
              <a:t>시 </a:t>
            </a:r>
            <a:r>
              <a:rPr lang="en-US" altLang="ko-KR" dirty="0"/>
              <a:t>%d</a:t>
            </a:r>
            <a:r>
              <a:rPr lang="ko-KR" altLang="en-US" dirty="0"/>
              <a:t>분 </a:t>
            </a:r>
            <a:r>
              <a:rPr lang="en-US" altLang="ko-KR" dirty="0"/>
              <a:t>%d</a:t>
            </a:r>
            <a:r>
              <a:rPr lang="ko-KR" altLang="en-US" dirty="0"/>
              <a:t>초</a:t>
            </a:r>
            <a:r>
              <a:rPr lang="en-US" altLang="ko-KR" dirty="0"/>
              <a:t>" \</a:t>
            </a:r>
          </a:p>
          <a:p>
            <a:r>
              <a:rPr lang="en-US" altLang="ko-KR" dirty="0"/>
              <a:t>% (</a:t>
            </a:r>
            <a:r>
              <a:rPr lang="en-US" altLang="ko-KR" dirty="0" err="1"/>
              <a:t>nw.year</a:t>
            </a:r>
            <a:r>
              <a:rPr lang="en-US" altLang="ko-KR" dirty="0"/>
              <a:t>, </a:t>
            </a:r>
            <a:r>
              <a:rPr lang="en-US" altLang="ko-KR" dirty="0" err="1"/>
              <a:t>nw.month</a:t>
            </a:r>
            <a:r>
              <a:rPr lang="en-US" altLang="ko-KR" dirty="0"/>
              <a:t>, </a:t>
            </a:r>
            <a:r>
              <a:rPr lang="en-US" altLang="ko-KR" dirty="0" err="1"/>
              <a:t>nw.day</a:t>
            </a:r>
            <a:r>
              <a:rPr lang="en-US" altLang="ko-KR" dirty="0"/>
              <a:t>, </a:t>
            </a:r>
            <a:r>
              <a:rPr lang="en-US" altLang="ko-KR" dirty="0" err="1"/>
              <a:t>nw.hour</a:t>
            </a:r>
            <a:r>
              <a:rPr lang="en-US" altLang="ko-KR" dirty="0"/>
              <a:t>, </a:t>
            </a:r>
            <a:r>
              <a:rPr lang="en-US" altLang="ko-KR" dirty="0" err="1"/>
              <a:t>nw.minute</a:t>
            </a:r>
            <a:r>
              <a:rPr lang="en-US" altLang="ko-KR" dirty="0"/>
              <a:t>, </a:t>
            </a:r>
            <a:r>
              <a:rPr lang="en-US" altLang="ko-KR" dirty="0" err="1"/>
              <a:t>nw.second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4572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time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time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func1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list = []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range(100000):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return list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func2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list = [</a:t>
            </a:r>
            <a:r>
              <a:rPr lang="en-US" altLang="ko-KR" dirty="0" err="1"/>
              <a:t>i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range(100000)]</a:t>
            </a:r>
          </a:p>
          <a:p>
            <a:r>
              <a:rPr lang="en-US" altLang="ko-KR" dirty="0"/>
              <a:t>    return list</a:t>
            </a:r>
          </a:p>
          <a:p>
            <a:endParaRPr lang="en-US" altLang="ko-KR" dirty="0"/>
          </a:p>
          <a:p>
            <a:r>
              <a:rPr lang="en-US" altLang="ko-KR" dirty="0"/>
              <a:t>start = </a:t>
            </a:r>
            <a:r>
              <a:rPr lang="en-US" altLang="ko-KR" dirty="0" err="1"/>
              <a:t>time.time</a:t>
            </a:r>
            <a:r>
              <a:rPr lang="en-US" altLang="ko-KR" dirty="0"/>
              <a:t>(); </a:t>
            </a:r>
            <a:r>
              <a:rPr lang="en-US" altLang="ko-KR" dirty="0" err="1"/>
              <a:t>func1</a:t>
            </a:r>
            <a:r>
              <a:rPr lang="en-US" altLang="ko-KR" dirty="0"/>
              <a:t>(); end = </a:t>
            </a:r>
            <a:r>
              <a:rPr lang="en-US" altLang="ko-KR" dirty="0" err="1"/>
              <a:t>time.time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func1</a:t>
            </a:r>
            <a:r>
              <a:rPr lang="en-US" altLang="ko-KR" dirty="0"/>
              <a:t> performance time:", end - start, "s")</a:t>
            </a:r>
          </a:p>
          <a:p>
            <a:endParaRPr lang="en-US" altLang="ko-KR" dirty="0"/>
          </a:p>
          <a:p>
            <a:r>
              <a:rPr lang="en-US" altLang="ko-KR" dirty="0"/>
              <a:t>start = </a:t>
            </a:r>
            <a:r>
              <a:rPr lang="en-US" altLang="ko-KR" dirty="0" err="1"/>
              <a:t>time.time</a:t>
            </a:r>
            <a:r>
              <a:rPr lang="en-US" altLang="ko-KR" dirty="0"/>
              <a:t>(); </a:t>
            </a:r>
            <a:r>
              <a:rPr lang="en-US" altLang="ko-KR" dirty="0" err="1"/>
              <a:t>func2</a:t>
            </a:r>
            <a:r>
              <a:rPr lang="en-US" altLang="ko-KR" dirty="0"/>
              <a:t>(); end = </a:t>
            </a:r>
            <a:r>
              <a:rPr lang="en-US" altLang="ko-KR" dirty="0" err="1"/>
              <a:t>time.time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func2</a:t>
            </a:r>
            <a:r>
              <a:rPr lang="en-US" altLang="ko-KR" dirty="0"/>
              <a:t> performance time:", end - start, "s")</a:t>
            </a:r>
          </a:p>
        </p:txBody>
      </p:sp>
    </p:spTree>
    <p:extLst>
      <p:ext uri="{BB962C8B-B14F-4D97-AF65-F5344CB8AC3E}">
        <p14:creationId xmlns:p14="http://schemas.microsoft.com/office/powerpoint/2010/main" val="115633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time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time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print("Countdown!!!")</a:t>
            </a:r>
          </a:p>
          <a:p>
            <a:r>
              <a:rPr lang="en-US" altLang="ko-KR" dirty="0" err="1"/>
              <a:t>time.sleep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4):</a:t>
            </a:r>
          </a:p>
          <a:p>
            <a:r>
              <a:rPr lang="en-US" altLang="ko-KR" dirty="0"/>
              <a:t>    print(4 -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time.sleep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print("The End!")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2E546-07E8-4059-B1B8-E25931B648EC}"/>
              </a:ext>
            </a:extLst>
          </p:cNvPr>
          <p:cNvSpPr txBox="1"/>
          <p:nvPr/>
        </p:nvSpPr>
        <p:spPr>
          <a:xfrm>
            <a:off x="255550" y="4080235"/>
            <a:ext cx="86329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for c in "Python is fun . . .":</a:t>
            </a:r>
          </a:p>
          <a:p>
            <a:r>
              <a:rPr lang="en-US" altLang="ko-KR" dirty="0"/>
              <a:t>    print(c, end="")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time.sleep</a:t>
            </a:r>
            <a:r>
              <a:rPr lang="en-US" altLang="ko-KR" dirty="0"/>
              <a:t>(0.4)</a:t>
            </a:r>
          </a:p>
        </p:txBody>
      </p:sp>
    </p:spTree>
    <p:extLst>
      <p:ext uri="{BB962C8B-B14F-4D97-AF65-F5344CB8AC3E}">
        <p14:creationId xmlns:p14="http://schemas.microsoft.com/office/powerpoint/2010/main" val="359266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calendar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calendar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E5781-0364-4987-B148-DB9319D0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28507"/>
              </p:ext>
            </p:extLst>
          </p:nvPr>
        </p:nvGraphicFramePr>
        <p:xfrm>
          <a:off x="252000" y="1593947"/>
          <a:ext cx="86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576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calendar(</a:t>
                      </a:r>
                      <a:r>
                        <a:rPr lang="ko-KR" altLang="en-US" dirty="0"/>
                        <a:t>년도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전달받은 년도의 달력을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prcal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년도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전달받은 년도의 달력을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4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month(</a:t>
                      </a:r>
                      <a:r>
                        <a:rPr lang="ko-KR" altLang="en-US" dirty="0"/>
                        <a:t>년도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전달받은 년도의 해당 월의 달력을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prmonth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년도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전달받은 년도의 해당 월의 달력을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isleap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년도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전달받은 년도가 윤년인지 여부를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weekday(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전달받은 날의 요일을 출력</a:t>
                      </a:r>
                      <a:r>
                        <a:rPr lang="en-US" altLang="ko-KR" dirty="0"/>
                        <a:t>(0-6 ~ 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7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</TotalTime>
  <Words>1476</Words>
  <Application>Microsoft Office PowerPoint</Application>
  <PresentationFormat>화면 슬라이드 쇼(4:3)</PresentationFormat>
  <Paragraphs>321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에스코어 드림 9 Black</vt:lpstr>
      <vt:lpstr>Arial</vt:lpstr>
      <vt:lpstr>Calibri</vt:lpstr>
      <vt:lpstr>Calibri Light</vt:lpstr>
      <vt:lpstr>Consolas</vt:lpstr>
      <vt:lpstr>Elephant</vt:lpstr>
      <vt:lpstr>Office 테마</vt:lpstr>
      <vt:lpstr>Python Basic 2020. 6</vt:lpstr>
      <vt:lpstr>모듈(Module)</vt:lpstr>
      <vt:lpstr>모듈 사용법</vt:lpstr>
      <vt:lpstr>math 모듈</vt:lpstr>
      <vt:lpstr>time 모듈</vt:lpstr>
      <vt:lpstr>time 모듈</vt:lpstr>
      <vt:lpstr>time 모듈</vt:lpstr>
      <vt:lpstr>time 모듈</vt:lpstr>
      <vt:lpstr>calendar 모듈</vt:lpstr>
      <vt:lpstr>calendar 모듈</vt:lpstr>
      <vt:lpstr>random 모듈</vt:lpstr>
      <vt:lpstr>random 모듈</vt:lpstr>
      <vt:lpstr>decimal 모듈</vt:lpstr>
      <vt:lpstr>decimal 모듈</vt:lpstr>
      <vt:lpstr>fractions 모듈</vt:lpstr>
      <vt:lpstr>array 모듈</vt:lpstr>
      <vt:lpstr>array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</dc:title>
  <dc:creator>정 병준</dc:creator>
  <cp:lastModifiedBy>정 병준</cp:lastModifiedBy>
  <cp:revision>449</cp:revision>
  <dcterms:created xsi:type="dcterms:W3CDTF">2018-01-25T23:54:02Z</dcterms:created>
  <dcterms:modified xsi:type="dcterms:W3CDTF">2020-06-04T03:52:11Z</dcterms:modified>
</cp:coreProperties>
</file>