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799" r:id="rId2"/>
    <p:sldMasterId id="2147483797" r:id="rId3"/>
    <p:sldMasterId id="2147483656" r:id="rId4"/>
    <p:sldMasterId id="2147483658" r:id="rId5"/>
    <p:sldMasterId id="2147483660" r:id="rId6"/>
    <p:sldMasterId id="2147483662" r:id="rId7"/>
    <p:sldMasterId id="2147483801" r:id="rId8"/>
    <p:sldMasterId id="2147483650" r:id="rId9"/>
  </p:sldMasterIdLst>
  <p:notesMasterIdLst>
    <p:notesMasterId r:id="rId35"/>
  </p:notesMasterIdLst>
  <p:handoutMasterIdLst>
    <p:handoutMasterId r:id="rId36"/>
  </p:handoutMasterIdLst>
  <p:sldIdLst>
    <p:sldId id="259" r:id="rId10"/>
    <p:sldId id="272" r:id="rId11"/>
    <p:sldId id="265" r:id="rId12"/>
    <p:sldId id="279" r:id="rId13"/>
    <p:sldId id="305" r:id="rId14"/>
    <p:sldId id="289" r:id="rId15"/>
    <p:sldId id="296" r:id="rId16"/>
    <p:sldId id="300" r:id="rId17"/>
    <p:sldId id="291" r:id="rId18"/>
    <p:sldId id="303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2" r:id="rId28"/>
    <p:sldId id="293" r:id="rId29"/>
    <p:sldId id="306" r:id="rId30"/>
    <p:sldId id="307" r:id="rId31"/>
    <p:sldId id="290" r:id="rId32"/>
    <p:sldId id="304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8"/>
    <a:srgbClr val="FF3F3F"/>
    <a:srgbClr val="CF3E3E"/>
    <a:srgbClr val="4D4D4D"/>
    <a:srgbClr val="F8F8F8"/>
    <a:srgbClr val="9B9B9B"/>
    <a:srgbClr val="F5F5F5"/>
    <a:srgbClr val="222222"/>
    <a:srgbClr val="FAFAFA"/>
    <a:srgbClr val="15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862" autoAdjust="0"/>
  </p:normalViewPr>
  <p:slideViewPr>
    <p:cSldViewPr snapToGrid="0">
      <p:cViewPr>
        <p:scale>
          <a:sx n="100" d="100"/>
          <a:sy n="100" d="100"/>
        </p:scale>
        <p:origin x="1338" y="804"/>
      </p:cViewPr>
      <p:guideLst>
        <p:guide orient="horz" pos="1593"/>
        <p:guide pos="301"/>
        <p:guide orient="horz" pos="323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-42"/>
    </p:cViewPr>
  </p:notesTextViewPr>
  <p:notesViewPr>
    <p:cSldViewPr snapToGrid="0">
      <p:cViewPr varScale="1">
        <p:scale>
          <a:sx n="88" d="100"/>
          <a:sy n="88" d="100"/>
        </p:scale>
        <p:origin x="27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5279-3414-48C3-99F4-A12FCF5A874D}" type="datetimeFigureOut">
              <a:rPr lang="ko-KR" altLang="en-US" smtClean="0">
                <a:latin typeface="Pretendard Variable SemiBold" pitchFamily="2" charset="-127"/>
                <a:ea typeface="Pretendard Variable SemiBold" pitchFamily="2" charset="-127"/>
              </a:rPr>
              <a:t>2024-05-24</a:t>
            </a:fld>
            <a:endParaRPr lang="ko-KR" altLang="en-US"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16F5-15C7-47FE-8527-7AB8EDA829DA}" type="slidenum">
              <a:rPr lang="ko-KR" altLang="en-US" smtClean="0">
                <a:latin typeface="Pretendard Variable SemiBold" pitchFamily="2" charset="-127"/>
                <a:ea typeface="Pretendard Variable SemiBold" pitchFamily="2" charset="-127"/>
              </a:rPr>
              <a:t>‹#›</a:t>
            </a:fld>
            <a:endParaRPr lang="ko-KR" altLang="en-US"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56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02B78324-F686-4725-A81C-C49350C659A5}" type="datetimeFigureOut">
              <a:rPr lang="ko-KR" altLang="en-US" smtClean="0"/>
              <a:pPr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C729B273-D154-4BC7-B7E7-7A560893BD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 Variable SemiBold" pitchFamily="2" charset="-127"/>
        <a:ea typeface="Pretendard Variable Semi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 Variable SemiBold" pitchFamily="2" charset="-127"/>
        <a:ea typeface="Pretendard Variable Semi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 Variable SemiBold" pitchFamily="2" charset="-127"/>
        <a:ea typeface="Pretendard Variable Semi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 Variable SemiBold" pitchFamily="2" charset="-127"/>
        <a:ea typeface="Pretendard Variable Semi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 Variable SemiBold" pitchFamily="2" charset="-127"/>
        <a:ea typeface="Pretendard Variable Semi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안녕하세요 기술본부 연계플랫폼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팀 조유진 책임입니다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 완료보고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3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 권한은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개로 분류되어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가장 상위의 관리자인 시스템 매니저는 모든 시스템을 관리할 수 있고 시스템 담당자가 사용하게 될 권한입니다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어드바이저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권한은 모든 부서와 모든 프로젝트를 조회만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권한은 모든 프로젝트를 관리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권한은 소속된 부서의 프로젝트와 소속된 부서의 담당자가 속한 프로젝트를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디벨로퍼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권한은 소속된 프로젝트만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예를 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등록하는 기능은 사용하지 않고 조회하여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본부장님께서는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어드바이저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권한이 적합하고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모든 프로젝트를 관리할 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있어야하는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그룹장님께서는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권한이 적합합니다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그리고 소속된 부서의 프로젝트를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팀장님께서는 매니저 권한이 적합하고 본인이 속한 프로젝트를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팀원들은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디벨로퍼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권한이 적합합니다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 메뉴의 간단한 설명과 사용자 별로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갖게될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메뉴 권한에 대한 설명입니다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시스템의 메뉴는 프로젝트 조회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그리고 시스템 관리의 사용자관리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공통코드 관리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목록 관리로 구성되어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6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첫번째로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조회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조회 메뉴에서는 프로젝트 목록 조회와 프로젝트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삭제가 가능하고 프로젝트 별로 담당자를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완료 상태인 프로젝트의 산출물 파일을 다운로드 받을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조회 메뉴에서 시스템매니저와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프로젝트를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매니저는 소속된 부서와 소속된 부서의 사용자가 속한 프로젝트를 관리할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디벨로퍼는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사용자가 소속된 프로젝트만 관리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어드바이저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프로젝트를 조회만 가능하고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 등 관리는 할 수 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두번째로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검수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검수 메뉴에서는 검수요청 상태인 프로젝트를 조회할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별로 검수할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상세 화면에서는 이전의 반려했던 프로젝트 라면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이전의 반려했던 사유를 확인할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파일을 등록하지 않은 사유 목록 확인 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등록된 산출물을 조회하거나 산출물을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zip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파일로 다운로드 받아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등록된 산출물들을 확인하여 반려 또는 검수완료를 선택하여 검수상태를 변경할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검수 메뉴는 시스템매니저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사용자만 권한을 가지고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이전의 프로젝트 조회 메뉴와 같이 시스템매니저와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프로젝트의 검수 관리가 가능하고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사용자는 소속된 부서와 소속된 부서의 사용자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속한 프로젝트만 검수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3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세번째로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등록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등록 메뉴에서는 등록된 산출물을 조회하고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산출물을 등록할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산출물은 파일이나 텍스트를 등록할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폴더일 경우 파일이나 텍스트를 등록할 수 있지만 등록하지 못할 경우 사유를 작성할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산출물을 표준화된 조건에 맞게 등록했을 경우 검수 요청을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파일이나 텍스트는 조회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등록된 산출물은 수정할 수 없으며 삭제 후 재등록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하여야합니다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이전의 메뉴들과 같이 시스템매니저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프로젝트의 산출물을 관리할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사용자는 소속된 부서와 소속된 부서의 사용작가 속한 프로젝트의 산출물을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디벨로퍼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소속된 프로젝트의 산출물을 관리 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어드바이저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프로젝트의 산출물을 조회할 수 있지만 등록 또는 삭제는 불가능합니다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4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시스템관리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시스템 관리 메뉴는 시스템매니저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사용자만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 메뉴에서는 사용자의 정보를 조회하고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시스템매니저와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모든 사용자를 관리할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사용자는 소속된 부서의 사용자를 관리할 수 있고 매니저 권한의 사용자보다 높은 권한의 사용자는 조회만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63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공통코드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관리는 시스템매니저만 관리 할 수 있는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공통코드와 공통코드 그룹 목록을 조회하고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부서 명이나 프로젝트 상태와 같은 코드를 관리하는 메뉴입니다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7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목록 관리 메뉴에서는 시스템매니저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매니저 권한의 사용자만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표준화된 산출물 목록을 조회하고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폴더를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등록한 산출물 폴더의 필수 여부인 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선택 폴더를 설정할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등록한 폴더를 기준으로 산출물을 등록하게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기존의 등록된 산출물 목록을 수정할 경우 검수요청 상태의 프로젝트는 자동 반려될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4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시스템에서 서비스하는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보고 순서는 추진배경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구성도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사용자권한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서비스내용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시연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Q&amp;A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순으로 진행할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37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를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제공하고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에서는 프로젝트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삭제하여 관리하고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관리자가 프로젝트 별로 산출물을 검수하여 프로젝트의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검수상태를 관리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할수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있는 서비스를 제공합니다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에서는 산출물의 표준화된 목록을 관리하고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산출물을 조회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삭제하여 관리 할 수 있는 서비스를 제공합니다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에서는 사용자와 공통코드를 관리할 수 있는 서비스를 제공합니다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6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볼 수 있는 시간주기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KMS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기준으로 표준화한 산출물 목록입니다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목록은 단계별로 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선택으로 구분하여 구성하였습니다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추후 변경될 경우 협의 후 산출물 목록관리 메뉴에서 변경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7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등록하고 검수할 수 있는 업무 프로세스입니다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첫번째로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정보를 입력하고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담당자를 설정하고 담당 부서명을 선택하여 프로젝트를 등록합니다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등록 시 사용자가 소속된 부서가 자동으로 선택되고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디벨로퍼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권한의 사용자는 본인이 소속된 프로젝트만 관리할 수 있어 자동으로 담당자 설정 시 사용자 본인은 자동으로 선택됩니다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두번째로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등록한 프로젝트를 선택하여 산출물을 등록합니다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미 검수 또는 반려상태이고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사용자의 권한에 맞는 프로젝트를 선택할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목록 중에 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선택 폴더가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필수 폴더는 파일 또는 텍스트를 등록하여 반드시 산출물이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등록되어야하는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폴더입니다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폴더는 파일 또는 텍스트를 등록하거나 등록하지 못할 경우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요청 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미등록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사유라도 입력하여야 하는 폴더입니다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선택 폴더는 등록하거나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등록하지않아도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무관한 폴더입니다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세번째로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목록 조건의 충족할 경우 검수 요청을 진행합니다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요청 시 시스템매니저와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소속팀의 매니저와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속한 담당자에게 프로젝트 검수상태 변경 메일이 발송되고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요청하는 시점에 산출물을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다운로드할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수 있도록 미리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zip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파일을 생성합니다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네번째로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시스템매니저나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또는 매니저권한의 사용자가 검수 메뉴에서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검수요청된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프로젝트를 확인합니다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 상세 화면에서 이전의 반려되었다면 반려사유를 확인하고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파일 사유 목록과 등록된 산출물을 조회하거나 산출물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zip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파일을 다운로드 받아 등록된 산출물을 확인하여 검수를 진행합니다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검수는 반려와 검수완료로 검수상태를 변경할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반려할 경우 반려사유를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입력해야하고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반려된 프로젝트는 검수 요청을 다시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진행해야합니다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검수상태가 변경되면 검수요청과 마찬가지로 시스템매니저와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디렉터와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소속팀의 매니저와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속한 담당자에게 프로젝트 검수상태 변경 메일이 발송됩니다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검수완료 상태의 프로젝트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일경우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프로젝트 조회 메뉴의 프로젝트 목록 또는 프로젝트 상세 화면에서 산출물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zip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파일을 다운로드 받을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다운받은 산출물 파일은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KMS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 등록하거나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CSSM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팀에게 인수인계를 함으로써 프로젝트 별로 표준화된 산출물 등록 및 검수가 완료됩니다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업무 프로세스에 따라 시연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2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질문 받도록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86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이상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 완료보고를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감사합니다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0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추진하게된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배경 및 목적입니다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기존에는 산출물이 표준화되어 관리되고 있지 않아 필수적으로 관리되어야 하는 산출물이 누락되는 경우가 발생하고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현재 등록하고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KMS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에서 산출물을 관리하도록 규정되어 있지만 명확한 표준이 존재하지 않아 필수적으로 등록되어야 하는 산출물이나 산출물을 등록하지 못한 사유와 같은 관리 체계가 부족하여 산출물의 표준화와 관리를 위하여 산출물 관리 시스템의 구축을 추진하게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종료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CSSM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팀에 업무를 인계할 경우 표준화된 산출물을 전달하기 위한 목적도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3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산출물의 표준화와 관리를 위해 구축한 기능을 설명하겠습니다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첫번째로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목록을 표준화하였습니다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준필수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선택으로 분류하여 산출물 목록을 표준화하는 기능을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두번째로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별로 검수하여 관리할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표준화된 산출물 목록에 맞게 등록되었는지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프로젝트별로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미검수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검수요청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반려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검수완료로 검수상태를 변경하여 관리할 수 있도록 기능을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세번째로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검수완료된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프로젝트의 산출물을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zip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파일로 다운로드 받을 수 있는 기능을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해당 파일을 다운받아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CSSM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팀에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인수인계할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공통코드와 같은 관리하기 위한 기능을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9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시스템의 구조와 구성도에 대해 설명하겠습니다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5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MSA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구조로 구축되었습니다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MSA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MicroService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Architecture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의 약자로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작고 독립적인 서비스들의 집합으로 구성된 애플리케이션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마이크로서비스는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완전히 독립적으로 배포가 가능하고 서비스 간에 독립성으로 인해 확장성과 유연성이 높습니다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타 시스템이 구축될 경우에도 서비스를 재사용하여 구축 가능하고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지속적인 추가 기능 확장과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클라우드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환경을 고려하여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MSA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구조로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관리 시스템의 구성도입니다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현재 산출물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UI,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로 각각의 독립적인 서비스인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MSA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구조로 구축하였습니다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프로젝트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에서는 프로젝트를 관리 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공통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는 공통코드와 사용자 정보를 관리합니다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산출물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는 산출물을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관리할수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각각의 독립적인 서비스가 가능하여 새로운 다른 시스템을 구축할 경우 프로젝트 관리가 필요하거나 공통코드 또는 사용자 정보를 관리하는 기능이 요구될 때 재사용과 확장이 가능하도록 각각의 기능 별로 구축하게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</a:b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각각의 서비스 간 독립성을 유지하며 지속적인 추가 기능 확장과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클라우드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 환경을 고려한 구조입니다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사용자 권한에 대한 설명입니다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Pretendard Variable SemiBold" pitchFamily="2" charset="-127"/>
                <a:ea typeface="Pretendard Variable SemiBold" pitchFamily="2" charset="-127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Pretendard Variable SemiBold" pitchFamily="2" charset="-127"/>
              <a:ea typeface="Pretendard Variable SemiBold" pitchFamily="2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9B273-D154-4BC7-B7E7-7A560893BDC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2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/>
          </p:nvPr>
        </p:nvGraphicFramePr>
        <p:xfrm>
          <a:off x="552450" y="904876"/>
          <a:ext cx="110871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19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1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57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75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63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9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01625E2-1B89-C741-977A-F7B33A89B863}"/>
              </a:ext>
            </a:extLst>
          </p:cNvPr>
          <p:cNvSpPr/>
          <p:nvPr userDrawn="1"/>
        </p:nvSpPr>
        <p:spPr>
          <a:xfrm>
            <a:off x="0" y="2942742"/>
            <a:ext cx="12192000" cy="276755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2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3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7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521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 userDrawn="1">
            <p:extLst/>
          </p:nvPr>
        </p:nvGraphicFramePr>
        <p:xfrm>
          <a:off x="552450" y="904876"/>
          <a:ext cx="110871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2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915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</a:endParaRPr>
                    </a:p>
                  </a:txBody>
                  <a:tcPr marL="88945" marR="88945" marT="44473" marB="44473" anchor="b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81" y="-28339"/>
            <a:ext cx="12292761" cy="691467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41876" y="6441394"/>
            <a:ext cx="285526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Copyright </a:t>
            </a:r>
            <a:r>
              <a:rPr lang="en-US" altLang="ko-KR" sz="85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© </a:t>
            </a:r>
            <a:r>
              <a:rPr lang="en-US" altLang="ko-KR" sz="85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2024 </a:t>
            </a:r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INZENT Co., Ltd. All rights reserved</a:t>
            </a:r>
            <a:r>
              <a:rPr lang="en-US" altLang="ko-KR" sz="85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.</a:t>
            </a:r>
            <a:endParaRPr lang="en-US" altLang="ko-KR" sz="85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8" y="250169"/>
            <a:ext cx="1186788" cy="1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"/>
            <a:ext cx="12192000" cy="68863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893733" y="1317757"/>
            <a:ext cx="2404534" cy="3731418"/>
            <a:chOff x="3369733" y="1317757"/>
            <a:chExt cx="2404534" cy="3731418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xmlns="" id="{17147013-951A-824B-8B1E-E2A3E55535D6}"/>
                </a:ext>
              </a:extLst>
            </p:cNvPr>
            <p:cNvSpPr/>
            <p:nvPr userDrawn="1"/>
          </p:nvSpPr>
          <p:spPr>
            <a:xfrm>
              <a:off x="3369737" y="1317757"/>
              <a:ext cx="2404530" cy="3731418"/>
            </a:xfrm>
            <a:prstGeom prst="roundRect">
              <a:avLst>
                <a:gd name="adj" fmla="val 6119"/>
              </a:avLst>
            </a:prstGeom>
            <a:solidFill>
              <a:schemeClr val="bg1"/>
            </a:solidFill>
            <a:ln>
              <a:noFill/>
            </a:ln>
            <a:effectLst>
              <a:outerShdw blurRad="596900" dist="393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00"/>
                </a:spcAft>
                <a:buClr>
                  <a:srgbClr val="4091CF"/>
                </a:buClr>
              </a:pPr>
              <a:endParaRPr lang="x-none" altLang="en-US" sz="1200" spc="-20">
                <a:solidFill>
                  <a:schemeClr val="tx2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10" name="양쪽 모서리가 둥근 사각형 9">
              <a:extLst>
                <a:ext uri="{FF2B5EF4-FFF2-40B4-BE49-F238E27FC236}">
                  <a16:creationId xmlns:a16="http://schemas.microsoft.com/office/drawing/2014/main" xmlns="" id="{3C4055A1-0626-9B4D-BADA-D9437DB5F2D5}"/>
                </a:ext>
              </a:extLst>
            </p:cNvPr>
            <p:cNvSpPr/>
            <p:nvPr userDrawn="1"/>
          </p:nvSpPr>
          <p:spPr>
            <a:xfrm rot="10800000">
              <a:off x="3369733" y="4130062"/>
              <a:ext cx="2404529" cy="919113"/>
            </a:xfrm>
            <a:prstGeom prst="round2SameRect">
              <a:avLst>
                <a:gd name="adj1" fmla="val 15238"/>
                <a:gd name="adj2" fmla="val 0"/>
              </a:avLst>
            </a:prstGeom>
            <a:solidFill>
              <a:srgbClr val="E2313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00"/>
                </a:spcAft>
                <a:buClr>
                  <a:srgbClr val="4091CF"/>
                </a:buClr>
              </a:pPr>
              <a:endParaRPr lang="x-none" altLang="en-US" sz="1200" spc="-20">
                <a:solidFill>
                  <a:schemeClr val="tx2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A32C15C8-0147-604F-9CD6-790D25FBC628}"/>
                </a:ext>
              </a:extLst>
            </p:cNvPr>
            <p:cNvSpPr/>
            <p:nvPr userDrawn="1"/>
          </p:nvSpPr>
          <p:spPr>
            <a:xfrm>
              <a:off x="4058171" y="2298203"/>
              <a:ext cx="1027657" cy="1027656"/>
            </a:xfrm>
            <a:prstGeom prst="ellipse">
              <a:avLst/>
            </a:prstGeom>
            <a:solidFill>
              <a:srgbClr val="E23137"/>
            </a:solidFill>
            <a:ln>
              <a:noFill/>
            </a:ln>
            <a:effectLst>
              <a:innerShdw blurRad="342900" dist="4699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>
                <a:latin typeface="Pretendard Variable SemiBold" pitchFamily="2" charset="-127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241876" y="6441394"/>
            <a:ext cx="285526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Copyright </a:t>
            </a:r>
            <a:r>
              <a:rPr lang="en-US" altLang="ko-KR" sz="85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© </a:t>
            </a:r>
            <a:r>
              <a:rPr lang="en-US" altLang="ko-KR" sz="85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2024 </a:t>
            </a:r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INZENT Co., Ltd. All rights reserved</a:t>
            </a:r>
            <a:r>
              <a:rPr lang="en-US" altLang="ko-KR" sz="85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.</a:t>
            </a:r>
            <a:endParaRPr lang="en-US" altLang="ko-KR" sz="85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27604" y="2737127"/>
            <a:ext cx="12219607" cy="215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="" xmlns:a16="http://schemas.microsoft.com/office/drawing/2014/main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1969" y="2738978"/>
            <a:ext cx="2014483" cy="0"/>
          </a:xfrm>
          <a:prstGeom prst="line">
            <a:avLst/>
          </a:prstGeom>
          <a:ln w="76200" cap="rnd">
            <a:solidFill>
              <a:srgbClr val="E2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CE93-F8F9-DE4B-B92E-FF3C9B85A604}"/>
              </a:ext>
            </a:extLst>
          </p:cNvPr>
          <p:cNvSpPr txBox="1"/>
          <p:nvPr userDrawn="1"/>
        </p:nvSpPr>
        <p:spPr>
          <a:xfrm>
            <a:off x="805156" y="2029604"/>
            <a:ext cx="923705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tx1">
                    <a:lumMod val="75000"/>
                    <a:lumOff val="25000"/>
                  </a:schemeClr>
                </a:solidFill>
                <a:latin typeface="Campton Medium" panose="020B0004020102020203" pitchFamily="34" charset="0"/>
                <a:ea typeface="Pretendard Variable SemiBold" pitchFamily="2" charset="-127"/>
              </a:rPr>
              <a:t>Contents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41876" y="6441394"/>
            <a:ext cx="285526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Copyright </a:t>
            </a:r>
            <a:r>
              <a:rPr lang="en-US" altLang="ko-KR" sz="85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© </a:t>
            </a:r>
            <a:r>
              <a:rPr lang="en-US" altLang="ko-KR" sz="85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2024 </a:t>
            </a:r>
            <a:r>
              <a:rPr lang="en-US" altLang="ko-KR" sz="85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INZENT Co., Ltd. All rights reserved</a:t>
            </a:r>
            <a:r>
              <a:rPr lang="en-US" altLang="ko-KR" sz="850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+mn-cs"/>
              </a:rPr>
              <a:t>.</a:t>
            </a:r>
            <a:endParaRPr lang="en-US" altLang="ko-KR" sz="85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0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509594" y="888184"/>
            <a:ext cx="11172825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509594" y="6574609"/>
            <a:ext cx="11172825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4928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0601326" y="559724"/>
            <a:ext cx="1081094" cy="179926"/>
            <a:chOff x="5331" y="1777"/>
            <a:chExt cx="1412" cy="235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1" y="1777"/>
              <a:ext cx="141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933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39 w 184"/>
                <a:gd name="T3" fmla="*/ 0 h 118"/>
                <a:gd name="T4" fmla="*/ 0 w 184"/>
                <a:gd name="T5" fmla="*/ 0 h 118"/>
                <a:gd name="T6" fmla="*/ 0 w 184"/>
                <a:gd name="T7" fmla="*/ 25 h 118"/>
                <a:gd name="T8" fmla="*/ 110 w 184"/>
                <a:gd name="T9" fmla="*/ 25 h 118"/>
                <a:gd name="T10" fmla="*/ 0 w 184"/>
                <a:gd name="T11" fmla="*/ 118 h 118"/>
                <a:gd name="T12" fmla="*/ 45 w 184"/>
                <a:gd name="T13" fmla="*/ 118 h 118"/>
                <a:gd name="T14" fmla="*/ 184 w 184"/>
                <a:gd name="T15" fmla="*/ 118 h 118"/>
                <a:gd name="T16" fmla="*/ 184 w 184"/>
                <a:gd name="T17" fmla="*/ 93 h 118"/>
                <a:gd name="T18" fmla="*/ 74 w 184"/>
                <a:gd name="T19" fmla="*/ 93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39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0" y="25"/>
                  </a:lnTo>
                  <a:lnTo>
                    <a:pt x="0" y="118"/>
                  </a:lnTo>
                  <a:lnTo>
                    <a:pt x="45" y="118"/>
                  </a:lnTo>
                  <a:lnTo>
                    <a:pt x="184" y="118"/>
                  </a:lnTo>
                  <a:lnTo>
                    <a:pt x="184" y="93"/>
                  </a:lnTo>
                  <a:lnTo>
                    <a:pt x="74" y="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560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10 w 184"/>
                <a:gd name="T3" fmla="*/ 0 h 118"/>
                <a:gd name="T4" fmla="*/ 74 w 184"/>
                <a:gd name="T5" fmla="*/ 0 h 118"/>
                <a:gd name="T6" fmla="*/ 0 w 184"/>
                <a:gd name="T7" fmla="*/ 0 h 118"/>
                <a:gd name="T8" fmla="*/ 0 w 184"/>
                <a:gd name="T9" fmla="*/ 25 h 118"/>
                <a:gd name="T10" fmla="*/ 74 w 184"/>
                <a:gd name="T11" fmla="*/ 25 h 118"/>
                <a:gd name="T12" fmla="*/ 74 w 184"/>
                <a:gd name="T13" fmla="*/ 118 h 118"/>
                <a:gd name="T14" fmla="*/ 110 w 184"/>
                <a:gd name="T15" fmla="*/ 118 h 118"/>
                <a:gd name="T16" fmla="*/ 110 w 184"/>
                <a:gd name="T17" fmla="*/ 25 h 118"/>
                <a:gd name="T18" fmla="*/ 184 w 184"/>
                <a:gd name="T19" fmla="*/ 25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10" y="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4" y="25"/>
                  </a:lnTo>
                  <a:lnTo>
                    <a:pt x="74" y="118"/>
                  </a:lnTo>
                  <a:lnTo>
                    <a:pt x="110" y="118"/>
                  </a:lnTo>
                  <a:lnTo>
                    <a:pt x="110" y="25"/>
                  </a:lnTo>
                  <a:lnTo>
                    <a:pt x="184" y="2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339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712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5638" y="1835"/>
              <a:ext cx="37" cy="118"/>
            </a:xfrm>
            <a:prstGeom prst="rect">
              <a:avLst/>
            </a:pr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154" y="1835"/>
              <a:ext cx="148" cy="118"/>
            </a:xfrm>
            <a:custGeom>
              <a:avLst/>
              <a:gdLst>
                <a:gd name="T0" fmla="*/ 148 w 148"/>
                <a:gd name="T1" fmla="*/ 24 h 118"/>
                <a:gd name="T2" fmla="*/ 148 w 148"/>
                <a:gd name="T3" fmla="*/ 0 h 118"/>
                <a:gd name="T4" fmla="*/ 37 w 148"/>
                <a:gd name="T5" fmla="*/ 0 h 118"/>
                <a:gd name="T6" fmla="*/ 0 w 148"/>
                <a:gd name="T7" fmla="*/ 0 h 118"/>
                <a:gd name="T8" fmla="*/ 0 w 148"/>
                <a:gd name="T9" fmla="*/ 24 h 118"/>
                <a:gd name="T10" fmla="*/ 0 w 148"/>
                <a:gd name="T11" fmla="*/ 48 h 118"/>
                <a:gd name="T12" fmla="*/ 0 w 148"/>
                <a:gd name="T13" fmla="*/ 70 h 118"/>
                <a:gd name="T14" fmla="*/ 0 w 148"/>
                <a:gd name="T15" fmla="*/ 94 h 118"/>
                <a:gd name="T16" fmla="*/ 0 w 148"/>
                <a:gd name="T17" fmla="*/ 118 h 118"/>
                <a:gd name="T18" fmla="*/ 37 w 148"/>
                <a:gd name="T19" fmla="*/ 118 h 118"/>
                <a:gd name="T20" fmla="*/ 148 w 148"/>
                <a:gd name="T21" fmla="*/ 118 h 118"/>
                <a:gd name="T22" fmla="*/ 148 w 148"/>
                <a:gd name="T23" fmla="*/ 94 h 118"/>
                <a:gd name="T24" fmla="*/ 37 w 148"/>
                <a:gd name="T25" fmla="*/ 94 h 118"/>
                <a:gd name="T26" fmla="*/ 37 w 148"/>
                <a:gd name="T27" fmla="*/ 70 h 118"/>
                <a:gd name="T28" fmla="*/ 129 w 148"/>
                <a:gd name="T29" fmla="*/ 70 h 118"/>
                <a:gd name="T30" fmla="*/ 129 w 148"/>
                <a:gd name="T31" fmla="*/ 48 h 118"/>
                <a:gd name="T32" fmla="*/ 37 w 148"/>
                <a:gd name="T33" fmla="*/ 48 h 118"/>
                <a:gd name="T34" fmla="*/ 37 w 148"/>
                <a:gd name="T35" fmla="*/ 24 h 118"/>
                <a:gd name="T36" fmla="*/ 148 w 148"/>
                <a:gd name="T3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18">
                  <a:moveTo>
                    <a:pt x="148" y="24"/>
                  </a:moveTo>
                  <a:lnTo>
                    <a:pt x="148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0"/>
                  </a:lnTo>
                  <a:lnTo>
                    <a:pt x="0" y="94"/>
                  </a:lnTo>
                  <a:lnTo>
                    <a:pt x="0" y="118"/>
                  </a:lnTo>
                  <a:lnTo>
                    <a:pt x="37" y="118"/>
                  </a:lnTo>
                  <a:lnTo>
                    <a:pt x="148" y="118"/>
                  </a:lnTo>
                  <a:lnTo>
                    <a:pt x="148" y="94"/>
                  </a:lnTo>
                  <a:lnTo>
                    <a:pt x="37" y="94"/>
                  </a:lnTo>
                  <a:lnTo>
                    <a:pt x="37" y="70"/>
                  </a:lnTo>
                  <a:lnTo>
                    <a:pt x="129" y="70"/>
                  </a:lnTo>
                  <a:lnTo>
                    <a:pt x="129" y="48"/>
                  </a:lnTo>
                  <a:lnTo>
                    <a:pt x="37" y="48"/>
                  </a:lnTo>
                  <a:lnTo>
                    <a:pt x="37" y="24"/>
                  </a:lnTo>
                  <a:lnTo>
                    <a:pt x="148" y="24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448" y="1776"/>
              <a:ext cx="116" cy="235"/>
            </a:xfrm>
            <a:custGeom>
              <a:avLst/>
              <a:gdLst>
                <a:gd name="T0" fmla="*/ 0 w 183"/>
                <a:gd name="T1" fmla="*/ 366 h 366"/>
                <a:gd name="T2" fmla="*/ 183 w 183"/>
                <a:gd name="T3" fmla="*/ 183 h 366"/>
                <a:gd name="T4" fmla="*/ 0 w 183"/>
                <a:gd name="T5" fmla="*/ 0 h 366"/>
                <a:gd name="T6" fmla="*/ 0 w 183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366">
                  <a:moveTo>
                    <a:pt x="0" y="366"/>
                  </a:moveTo>
                  <a:cubicBezTo>
                    <a:pt x="101" y="366"/>
                    <a:pt x="183" y="284"/>
                    <a:pt x="183" y="183"/>
                  </a:cubicBezTo>
                  <a:cubicBezTo>
                    <a:pt x="183" y="82"/>
                    <a:pt x="101" y="0"/>
                    <a:pt x="0" y="0"/>
                  </a:cubicBezTo>
                  <a:lnTo>
                    <a:pt x="0" y="366"/>
                  </a:lnTo>
                  <a:close/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331" y="1776"/>
              <a:ext cx="117" cy="235"/>
            </a:xfrm>
            <a:custGeom>
              <a:avLst/>
              <a:gdLst>
                <a:gd name="T0" fmla="*/ 183 w 183"/>
                <a:gd name="T1" fmla="*/ 366 h 366"/>
                <a:gd name="T2" fmla="*/ 0 w 183"/>
                <a:gd name="T3" fmla="*/ 183 h 366"/>
                <a:gd name="T4" fmla="*/ 183 w 183"/>
                <a:gd name="T5" fmla="*/ 0 h 366"/>
                <a:gd name="T6" fmla="*/ 91 w 183"/>
                <a:gd name="T7" fmla="*/ 183 h 366"/>
                <a:gd name="T8" fmla="*/ 183 w 183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66">
                  <a:moveTo>
                    <a:pt x="183" y="366"/>
                  </a:moveTo>
                  <a:cubicBezTo>
                    <a:pt x="82" y="366"/>
                    <a:pt x="0" y="284"/>
                    <a:pt x="0" y="183"/>
                  </a:cubicBezTo>
                  <a:cubicBezTo>
                    <a:pt x="0" y="82"/>
                    <a:pt x="82" y="0"/>
                    <a:pt x="183" y="0"/>
                  </a:cubicBezTo>
                  <a:cubicBezTo>
                    <a:pt x="128" y="40"/>
                    <a:pt x="91" y="107"/>
                    <a:pt x="91" y="183"/>
                  </a:cubicBezTo>
                  <a:cubicBezTo>
                    <a:pt x="91" y="259"/>
                    <a:pt x="128" y="326"/>
                    <a:pt x="183" y="366"/>
                  </a:cubicBezTo>
                  <a:close/>
                </a:path>
              </a:pathLst>
            </a:custGeom>
            <a:solidFill>
              <a:srgbClr val="E23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6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93EA86B-4106-4C4D-955E-C3B5385B4370}"/>
              </a:ext>
            </a:extLst>
          </p:cNvPr>
          <p:cNvSpPr/>
          <p:nvPr userDrawn="1"/>
        </p:nvSpPr>
        <p:spPr>
          <a:xfrm>
            <a:off x="3840480" y="-1"/>
            <a:ext cx="8351520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B73AC174-0BFA-A947-892F-46035A9DEB70}"/>
              </a:ext>
            </a:extLst>
          </p:cNvPr>
          <p:cNvSpPr/>
          <p:nvPr userDrawn="1"/>
        </p:nvSpPr>
        <p:spPr>
          <a:xfrm rot="5400000">
            <a:off x="-1325879" y="1325884"/>
            <a:ext cx="6858000" cy="4206239"/>
          </a:xfrm>
          <a:prstGeom prst="roundRect">
            <a:avLst>
              <a:gd name="adj" fmla="val 62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509594" y="888184"/>
            <a:ext cx="11172825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509594" y="6574609"/>
            <a:ext cx="11172825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4928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0601326" y="559724"/>
            <a:ext cx="1081094" cy="179926"/>
            <a:chOff x="5331" y="1777"/>
            <a:chExt cx="1412" cy="235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1" y="1777"/>
              <a:ext cx="141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933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39 w 184"/>
                <a:gd name="T3" fmla="*/ 0 h 118"/>
                <a:gd name="T4" fmla="*/ 0 w 184"/>
                <a:gd name="T5" fmla="*/ 0 h 118"/>
                <a:gd name="T6" fmla="*/ 0 w 184"/>
                <a:gd name="T7" fmla="*/ 25 h 118"/>
                <a:gd name="T8" fmla="*/ 110 w 184"/>
                <a:gd name="T9" fmla="*/ 25 h 118"/>
                <a:gd name="T10" fmla="*/ 0 w 184"/>
                <a:gd name="T11" fmla="*/ 118 h 118"/>
                <a:gd name="T12" fmla="*/ 45 w 184"/>
                <a:gd name="T13" fmla="*/ 118 h 118"/>
                <a:gd name="T14" fmla="*/ 184 w 184"/>
                <a:gd name="T15" fmla="*/ 118 h 118"/>
                <a:gd name="T16" fmla="*/ 184 w 184"/>
                <a:gd name="T17" fmla="*/ 93 h 118"/>
                <a:gd name="T18" fmla="*/ 74 w 184"/>
                <a:gd name="T19" fmla="*/ 93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39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0" y="25"/>
                  </a:lnTo>
                  <a:lnTo>
                    <a:pt x="0" y="118"/>
                  </a:lnTo>
                  <a:lnTo>
                    <a:pt x="45" y="118"/>
                  </a:lnTo>
                  <a:lnTo>
                    <a:pt x="184" y="118"/>
                  </a:lnTo>
                  <a:lnTo>
                    <a:pt x="184" y="93"/>
                  </a:lnTo>
                  <a:lnTo>
                    <a:pt x="74" y="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560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10 w 184"/>
                <a:gd name="T3" fmla="*/ 0 h 118"/>
                <a:gd name="T4" fmla="*/ 74 w 184"/>
                <a:gd name="T5" fmla="*/ 0 h 118"/>
                <a:gd name="T6" fmla="*/ 0 w 184"/>
                <a:gd name="T7" fmla="*/ 0 h 118"/>
                <a:gd name="T8" fmla="*/ 0 w 184"/>
                <a:gd name="T9" fmla="*/ 25 h 118"/>
                <a:gd name="T10" fmla="*/ 74 w 184"/>
                <a:gd name="T11" fmla="*/ 25 h 118"/>
                <a:gd name="T12" fmla="*/ 74 w 184"/>
                <a:gd name="T13" fmla="*/ 118 h 118"/>
                <a:gd name="T14" fmla="*/ 110 w 184"/>
                <a:gd name="T15" fmla="*/ 118 h 118"/>
                <a:gd name="T16" fmla="*/ 110 w 184"/>
                <a:gd name="T17" fmla="*/ 25 h 118"/>
                <a:gd name="T18" fmla="*/ 184 w 184"/>
                <a:gd name="T19" fmla="*/ 25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10" y="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4" y="25"/>
                  </a:lnTo>
                  <a:lnTo>
                    <a:pt x="74" y="118"/>
                  </a:lnTo>
                  <a:lnTo>
                    <a:pt x="110" y="118"/>
                  </a:lnTo>
                  <a:lnTo>
                    <a:pt x="110" y="25"/>
                  </a:lnTo>
                  <a:lnTo>
                    <a:pt x="184" y="2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6339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5712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638" y="1835"/>
              <a:ext cx="37" cy="118"/>
            </a:xfrm>
            <a:prstGeom prst="rect">
              <a:avLst/>
            </a:pr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6154" y="1835"/>
              <a:ext cx="148" cy="118"/>
            </a:xfrm>
            <a:custGeom>
              <a:avLst/>
              <a:gdLst>
                <a:gd name="T0" fmla="*/ 148 w 148"/>
                <a:gd name="T1" fmla="*/ 24 h 118"/>
                <a:gd name="T2" fmla="*/ 148 w 148"/>
                <a:gd name="T3" fmla="*/ 0 h 118"/>
                <a:gd name="T4" fmla="*/ 37 w 148"/>
                <a:gd name="T5" fmla="*/ 0 h 118"/>
                <a:gd name="T6" fmla="*/ 0 w 148"/>
                <a:gd name="T7" fmla="*/ 0 h 118"/>
                <a:gd name="T8" fmla="*/ 0 w 148"/>
                <a:gd name="T9" fmla="*/ 24 h 118"/>
                <a:gd name="T10" fmla="*/ 0 w 148"/>
                <a:gd name="T11" fmla="*/ 48 h 118"/>
                <a:gd name="T12" fmla="*/ 0 w 148"/>
                <a:gd name="T13" fmla="*/ 70 h 118"/>
                <a:gd name="T14" fmla="*/ 0 w 148"/>
                <a:gd name="T15" fmla="*/ 94 h 118"/>
                <a:gd name="T16" fmla="*/ 0 w 148"/>
                <a:gd name="T17" fmla="*/ 118 h 118"/>
                <a:gd name="T18" fmla="*/ 37 w 148"/>
                <a:gd name="T19" fmla="*/ 118 h 118"/>
                <a:gd name="T20" fmla="*/ 148 w 148"/>
                <a:gd name="T21" fmla="*/ 118 h 118"/>
                <a:gd name="T22" fmla="*/ 148 w 148"/>
                <a:gd name="T23" fmla="*/ 94 h 118"/>
                <a:gd name="T24" fmla="*/ 37 w 148"/>
                <a:gd name="T25" fmla="*/ 94 h 118"/>
                <a:gd name="T26" fmla="*/ 37 w 148"/>
                <a:gd name="T27" fmla="*/ 70 h 118"/>
                <a:gd name="T28" fmla="*/ 129 w 148"/>
                <a:gd name="T29" fmla="*/ 70 h 118"/>
                <a:gd name="T30" fmla="*/ 129 w 148"/>
                <a:gd name="T31" fmla="*/ 48 h 118"/>
                <a:gd name="T32" fmla="*/ 37 w 148"/>
                <a:gd name="T33" fmla="*/ 48 h 118"/>
                <a:gd name="T34" fmla="*/ 37 w 148"/>
                <a:gd name="T35" fmla="*/ 24 h 118"/>
                <a:gd name="T36" fmla="*/ 148 w 148"/>
                <a:gd name="T3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18">
                  <a:moveTo>
                    <a:pt x="148" y="24"/>
                  </a:moveTo>
                  <a:lnTo>
                    <a:pt x="148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0"/>
                  </a:lnTo>
                  <a:lnTo>
                    <a:pt x="0" y="94"/>
                  </a:lnTo>
                  <a:lnTo>
                    <a:pt x="0" y="118"/>
                  </a:lnTo>
                  <a:lnTo>
                    <a:pt x="37" y="118"/>
                  </a:lnTo>
                  <a:lnTo>
                    <a:pt x="148" y="118"/>
                  </a:lnTo>
                  <a:lnTo>
                    <a:pt x="148" y="94"/>
                  </a:lnTo>
                  <a:lnTo>
                    <a:pt x="37" y="94"/>
                  </a:lnTo>
                  <a:lnTo>
                    <a:pt x="37" y="70"/>
                  </a:lnTo>
                  <a:lnTo>
                    <a:pt x="129" y="70"/>
                  </a:lnTo>
                  <a:lnTo>
                    <a:pt x="129" y="48"/>
                  </a:lnTo>
                  <a:lnTo>
                    <a:pt x="37" y="48"/>
                  </a:lnTo>
                  <a:lnTo>
                    <a:pt x="37" y="24"/>
                  </a:lnTo>
                  <a:lnTo>
                    <a:pt x="148" y="24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5448" y="1776"/>
              <a:ext cx="116" cy="235"/>
            </a:xfrm>
            <a:custGeom>
              <a:avLst/>
              <a:gdLst>
                <a:gd name="T0" fmla="*/ 0 w 183"/>
                <a:gd name="T1" fmla="*/ 366 h 366"/>
                <a:gd name="T2" fmla="*/ 183 w 183"/>
                <a:gd name="T3" fmla="*/ 183 h 366"/>
                <a:gd name="T4" fmla="*/ 0 w 183"/>
                <a:gd name="T5" fmla="*/ 0 h 366"/>
                <a:gd name="T6" fmla="*/ 0 w 183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366">
                  <a:moveTo>
                    <a:pt x="0" y="366"/>
                  </a:moveTo>
                  <a:cubicBezTo>
                    <a:pt x="101" y="366"/>
                    <a:pt x="183" y="284"/>
                    <a:pt x="183" y="183"/>
                  </a:cubicBezTo>
                  <a:cubicBezTo>
                    <a:pt x="183" y="82"/>
                    <a:pt x="101" y="0"/>
                    <a:pt x="0" y="0"/>
                  </a:cubicBezTo>
                  <a:lnTo>
                    <a:pt x="0" y="366"/>
                  </a:lnTo>
                  <a:close/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5331" y="1776"/>
              <a:ext cx="117" cy="235"/>
            </a:xfrm>
            <a:custGeom>
              <a:avLst/>
              <a:gdLst>
                <a:gd name="T0" fmla="*/ 183 w 183"/>
                <a:gd name="T1" fmla="*/ 366 h 366"/>
                <a:gd name="T2" fmla="*/ 0 w 183"/>
                <a:gd name="T3" fmla="*/ 183 h 366"/>
                <a:gd name="T4" fmla="*/ 183 w 183"/>
                <a:gd name="T5" fmla="*/ 0 h 366"/>
                <a:gd name="T6" fmla="*/ 91 w 183"/>
                <a:gd name="T7" fmla="*/ 183 h 366"/>
                <a:gd name="T8" fmla="*/ 183 w 183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66">
                  <a:moveTo>
                    <a:pt x="183" y="366"/>
                  </a:moveTo>
                  <a:cubicBezTo>
                    <a:pt x="82" y="366"/>
                    <a:pt x="0" y="284"/>
                    <a:pt x="0" y="183"/>
                  </a:cubicBezTo>
                  <a:cubicBezTo>
                    <a:pt x="0" y="82"/>
                    <a:pt x="82" y="0"/>
                    <a:pt x="183" y="0"/>
                  </a:cubicBezTo>
                  <a:cubicBezTo>
                    <a:pt x="128" y="40"/>
                    <a:pt x="91" y="107"/>
                    <a:pt x="91" y="183"/>
                  </a:cubicBezTo>
                  <a:cubicBezTo>
                    <a:pt x="91" y="259"/>
                    <a:pt x="128" y="326"/>
                    <a:pt x="183" y="366"/>
                  </a:cubicBezTo>
                  <a:close/>
                </a:path>
              </a:pathLst>
            </a:custGeom>
            <a:solidFill>
              <a:srgbClr val="E23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28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68BC87C-57C8-0D4A-92F3-3AFFEF746111}"/>
              </a:ext>
            </a:extLst>
          </p:cNvPr>
          <p:cNvSpPr/>
          <p:nvPr userDrawn="1"/>
        </p:nvSpPr>
        <p:spPr>
          <a:xfrm>
            <a:off x="0" y="763873"/>
            <a:ext cx="12192000" cy="609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="" xmlns:a16="http://schemas.microsoft.com/office/drawing/2014/main" id="{CD77A02C-88F0-734D-A392-B44A11CC403A}"/>
              </a:ext>
            </a:extLst>
          </p:cNvPr>
          <p:cNvSpPr/>
          <p:nvPr userDrawn="1"/>
        </p:nvSpPr>
        <p:spPr>
          <a:xfrm>
            <a:off x="0" y="10"/>
            <a:ext cx="12192000" cy="2984269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509594" y="888184"/>
            <a:ext cx="11172825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509594" y="6574609"/>
            <a:ext cx="11172825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4928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10601326" y="559724"/>
            <a:ext cx="1081094" cy="179926"/>
            <a:chOff x="5331" y="1777"/>
            <a:chExt cx="1412" cy="235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1" y="1777"/>
              <a:ext cx="141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5933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39 w 184"/>
                <a:gd name="T3" fmla="*/ 0 h 118"/>
                <a:gd name="T4" fmla="*/ 0 w 184"/>
                <a:gd name="T5" fmla="*/ 0 h 118"/>
                <a:gd name="T6" fmla="*/ 0 w 184"/>
                <a:gd name="T7" fmla="*/ 25 h 118"/>
                <a:gd name="T8" fmla="*/ 110 w 184"/>
                <a:gd name="T9" fmla="*/ 25 h 118"/>
                <a:gd name="T10" fmla="*/ 0 w 184"/>
                <a:gd name="T11" fmla="*/ 118 h 118"/>
                <a:gd name="T12" fmla="*/ 45 w 184"/>
                <a:gd name="T13" fmla="*/ 118 h 118"/>
                <a:gd name="T14" fmla="*/ 184 w 184"/>
                <a:gd name="T15" fmla="*/ 118 h 118"/>
                <a:gd name="T16" fmla="*/ 184 w 184"/>
                <a:gd name="T17" fmla="*/ 93 h 118"/>
                <a:gd name="T18" fmla="*/ 74 w 184"/>
                <a:gd name="T19" fmla="*/ 93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39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0" y="25"/>
                  </a:lnTo>
                  <a:lnTo>
                    <a:pt x="0" y="118"/>
                  </a:lnTo>
                  <a:lnTo>
                    <a:pt x="45" y="118"/>
                  </a:lnTo>
                  <a:lnTo>
                    <a:pt x="184" y="118"/>
                  </a:lnTo>
                  <a:lnTo>
                    <a:pt x="184" y="93"/>
                  </a:lnTo>
                  <a:lnTo>
                    <a:pt x="74" y="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6560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10 w 184"/>
                <a:gd name="T3" fmla="*/ 0 h 118"/>
                <a:gd name="T4" fmla="*/ 74 w 184"/>
                <a:gd name="T5" fmla="*/ 0 h 118"/>
                <a:gd name="T6" fmla="*/ 0 w 184"/>
                <a:gd name="T7" fmla="*/ 0 h 118"/>
                <a:gd name="T8" fmla="*/ 0 w 184"/>
                <a:gd name="T9" fmla="*/ 25 h 118"/>
                <a:gd name="T10" fmla="*/ 74 w 184"/>
                <a:gd name="T11" fmla="*/ 25 h 118"/>
                <a:gd name="T12" fmla="*/ 74 w 184"/>
                <a:gd name="T13" fmla="*/ 118 h 118"/>
                <a:gd name="T14" fmla="*/ 110 w 184"/>
                <a:gd name="T15" fmla="*/ 118 h 118"/>
                <a:gd name="T16" fmla="*/ 110 w 184"/>
                <a:gd name="T17" fmla="*/ 25 h 118"/>
                <a:gd name="T18" fmla="*/ 184 w 184"/>
                <a:gd name="T19" fmla="*/ 25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10" y="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4" y="25"/>
                  </a:lnTo>
                  <a:lnTo>
                    <a:pt x="74" y="118"/>
                  </a:lnTo>
                  <a:lnTo>
                    <a:pt x="110" y="118"/>
                  </a:lnTo>
                  <a:lnTo>
                    <a:pt x="110" y="25"/>
                  </a:lnTo>
                  <a:lnTo>
                    <a:pt x="184" y="2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6339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5712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638" y="1835"/>
              <a:ext cx="37" cy="118"/>
            </a:xfrm>
            <a:prstGeom prst="rect">
              <a:avLst/>
            </a:pr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6154" y="1835"/>
              <a:ext cx="148" cy="118"/>
            </a:xfrm>
            <a:custGeom>
              <a:avLst/>
              <a:gdLst>
                <a:gd name="T0" fmla="*/ 148 w 148"/>
                <a:gd name="T1" fmla="*/ 24 h 118"/>
                <a:gd name="T2" fmla="*/ 148 w 148"/>
                <a:gd name="T3" fmla="*/ 0 h 118"/>
                <a:gd name="T4" fmla="*/ 37 w 148"/>
                <a:gd name="T5" fmla="*/ 0 h 118"/>
                <a:gd name="T6" fmla="*/ 0 w 148"/>
                <a:gd name="T7" fmla="*/ 0 h 118"/>
                <a:gd name="T8" fmla="*/ 0 w 148"/>
                <a:gd name="T9" fmla="*/ 24 h 118"/>
                <a:gd name="T10" fmla="*/ 0 w 148"/>
                <a:gd name="T11" fmla="*/ 48 h 118"/>
                <a:gd name="T12" fmla="*/ 0 w 148"/>
                <a:gd name="T13" fmla="*/ 70 h 118"/>
                <a:gd name="T14" fmla="*/ 0 w 148"/>
                <a:gd name="T15" fmla="*/ 94 h 118"/>
                <a:gd name="T16" fmla="*/ 0 w 148"/>
                <a:gd name="T17" fmla="*/ 118 h 118"/>
                <a:gd name="T18" fmla="*/ 37 w 148"/>
                <a:gd name="T19" fmla="*/ 118 h 118"/>
                <a:gd name="T20" fmla="*/ 148 w 148"/>
                <a:gd name="T21" fmla="*/ 118 h 118"/>
                <a:gd name="T22" fmla="*/ 148 w 148"/>
                <a:gd name="T23" fmla="*/ 94 h 118"/>
                <a:gd name="T24" fmla="*/ 37 w 148"/>
                <a:gd name="T25" fmla="*/ 94 h 118"/>
                <a:gd name="T26" fmla="*/ 37 w 148"/>
                <a:gd name="T27" fmla="*/ 70 h 118"/>
                <a:gd name="T28" fmla="*/ 129 w 148"/>
                <a:gd name="T29" fmla="*/ 70 h 118"/>
                <a:gd name="T30" fmla="*/ 129 w 148"/>
                <a:gd name="T31" fmla="*/ 48 h 118"/>
                <a:gd name="T32" fmla="*/ 37 w 148"/>
                <a:gd name="T33" fmla="*/ 48 h 118"/>
                <a:gd name="T34" fmla="*/ 37 w 148"/>
                <a:gd name="T35" fmla="*/ 24 h 118"/>
                <a:gd name="T36" fmla="*/ 148 w 148"/>
                <a:gd name="T3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18">
                  <a:moveTo>
                    <a:pt x="148" y="24"/>
                  </a:moveTo>
                  <a:lnTo>
                    <a:pt x="148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0"/>
                  </a:lnTo>
                  <a:lnTo>
                    <a:pt x="0" y="94"/>
                  </a:lnTo>
                  <a:lnTo>
                    <a:pt x="0" y="118"/>
                  </a:lnTo>
                  <a:lnTo>
                    <a:pt x="37" y="118"/>
                  </a:lnTo>
                  <a:lnTo>
                    <a:pt x="148" y="118"/>
                  </a:lnTo>
                  <a:lnTo>
                    <a:pt x="148" y="94"/>
                  </a:lnTo>
                  <a:lnTo>
                    <a:pt x="37" y="94"/>
                  </a:lnTo>
                  <a:lnTo>
                    <a:pt x="37" y="70"/>
                  </a:lnTo>
                  <a:lnTo>
                    <a:pt x="129" y="70"/>
                  </a:lnTo>
                  <a:lnTo>
                    <a:pt x="129" y="48"/>
                  </a:lnTo>
                  <a:lnTo>
                    <a:pt x="37" y="48"/>
                  </a:lnTo>
                  <a:lnTo>
                    <a:pt x="37" y="24"/>
                  </a:lnTo>
                  <a:lnTo>
                    <a:pt x="148" y="24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5448" y="1776"/>
              <a:ext cx="116" cy="235"/>
            </a:xfrm>
            <a:custGeom>
              <a:avLst/>
              <a:gdLst>
                <a:gd name="T0" fmla="*/ 0 w 183"/>
                <a:gd name="T1" fmla="*/ 366 h 366"/>
                <a:gd name="T2" fmla="*/ 183 w 183"/>
                <a:gd name="T3" fmla="*/ 183 h 366"/>
                <a:gd name="T4" fmla="*/ 0 w 183"/>
                <a:gd name="T5" fmla="*/ 0 h 366"/>
                <a:gd name="T6" fmla="*/ 0 w 183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366">
                  <a:moveTo>
                    <a:pt x="0" y="366"/>
                  </a:moveTo>
                  <a:cubicBezTo>
                    <a:pt x="101" y="366"/>
                    <a:pt x="183" y="284"/>
                    <a:pt x="183" y="183"/>
                  </a:cubicBezTo>
                  <a:cubicBezTo>
                    <a:pt x="183" y="82"/>
                    <a:pt x="101" y="0"/>
                    <a:pt x="0" y="0"/>
                  </a:cubicBezTo>
                  <a:lnTo>
                    <a:pt x="0" y="366"/>
                  </a:lnTo>
                  <a:close/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5331" y="1776"/>
              <a:ext cx="117" cy="235"/>
            </a:xfrm>
            <a:custGeom>
              <a:avLst/>
              <a:gdLst>
                <a:gd name="T0" fmla="*/ 183 w 183"/>
                <a:gd name="T1" fmla="*/ 366 h 366"/>
                <a:gd name="T2" fmla="*/ 0 w 183"/>
                <a:gd name="T3" fmla="*/ 183 h 366"/>
                <a:gd name="T4" fmla="*/ 183 w 183"/>
                <a:gd name="T5" fmla="*/ 0 h 366"/>
                <a:gd name="T6" fmla="*/ 91 w 183"/>
                <a:gd name="T7" fmla="*/ 183 h 366"/>
                <a:gd name="T8" fmla="*/ 183 w 183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66">
                  <a:moveTo>
                    <a:pt x="183" y="366"/>
                  </a:moveTo>
                  <a:cubicBezTo>
                    <a:pt x="82" y="366"/>
                    <a:pt x="0" y="284"/>
                    <a:pt x="0" y="183"/>
                  </a:cubicBezTo>
                  <a:cubicBezTo>
                    <a:pt x="0" y="82"/>
                    <a:pt x="82" y="0"/>
                    <a:pt x="183" y="0"/>
                  </a:cubicBezTo>
                  <a:cubicBezTo>
                    <a:pt x="128" y="40"/>
                    <a:pt x="91" y="107"/>
                    <a:pt x="91" y="183"/>
                  </a:cubicBezTo>
                  <a:cubicBezTo>
                    <a:pt x="91" y="259"/>
                    <a:pt x="128" y="326"/>
                    <a:pt x="183" y="366"/>
                  </a:cubicBezTo>
                  <a:close/>
                </a:path>
              </a:pathLst>
            </a:custGeom>
            <a:solidFill>
              <a:srgbClr val="E23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92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D76F15C-409A-9E4B-AAA2-5146005621B6}"/>
              </a:ext>
            </a:extLst>
          </p:cNvPr>
          <p:cNvSpPr/>
          <p:nvPr userDrawn="1"/>
        </p:nvSpPr>
        <p:spPr>
          <a:xfrm>
            <a:off x="0" y="763873"/>
            <a:ext cx="12192000" cy="6094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09E61E9D-EB70-4D49-AB2F-190B6A3616EF}"/>
              </a:ext>
            </a:extLst>
          </p:cNvPr>
          <p:cNvSpPr/>
          <p:nvPr userDrawn="1"/>
        </p:nvSpPr>
        <p:spPr>
          <a:xfrm>
            <a:off x="0" y="1"/>
            <a:ext cx="12192000" cy="5702530"/>
          </a:xfrm>
          <a:prstGeom prst="roundRect">
            <a:avLst>
              <a:gd name="adj" fmla="val 5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>
              <a:latin typeface="Pretendard Variable SemiBold" pitchFamily="2" charset="-127"/>
            </a:endParaRPr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509594" y="888184"/>
            <a:ext cx="11172825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509594" y="6574609"/>
            <a:ext cx="11172825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14460" y="64928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10601326" y="559724"/>
            <a:ext cx="1081094" cy="179926"/>
            <a:chOff x="5331" y="1777"/>
            <a:chExt cx="1412" cy="235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1" y="1777"/>
              <a:ext cx="141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5933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39 w 184"/>
                <a:gd name="T3" fmla="*/ 0 h 118"/>
                <a:gd name="T4" fmla="*/ 0 w 184"/>
                <a:gd name="T5" fmla="*/ 0 h 118"/>
                <a:gd name="T6" fmla="*/ 0 w 184"/>
                <a:gd name="T7" fmla="*/ 25 h 118"/>
                <a:gd name="T8" fmla="*/ 110 w 184"/>
                <a:gd name="T9" fmla="*/ 25 h 118"/>
                <a:gd name="T10" fmla="*/ 0 w 184"/>
                <a:gd name="T11" fmla="*/ 118 h 118"/>
                <a:gd name="T12" fmla="*/ 45 w 184"/>
                <a:gd name="T13" fmla="*/ 118 h 118"/>
                <a:gd name="T14" fmla="*/ 184 w 184"/>
                <a:gd name="T15" fmla="*/ 118 h 118"/>
                <a:gd name="T16" fmla="*/ 184 w 184"/>
                <a:gd name="T17" fmla="*/ 93 h 118"/>
                <a:gd name="T18" fmla="*/ 74 w 184"/>
                <a:gd name="T19" fmla="*/ 93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39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10" y="25"/>
                  </a:lnTo>
                  <a:lnTo>
                    <a:pt x="0" y="118"/>
                  </a:lnTo>
                  <a:lnTo>
                    <a:pt x="45" y="118"/>
                  </a:lnTo>
                  <a:lnTo>
                    <a:pt x="184" y="118"/>
                  </a:lnTo>
                  <a:lnTo>
                    <a:pt x="184" y="93"/>
                  </a:lnTo>
                  <a:lnTo>
                    <a:pt x="74" y="9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6560" y="1835"/>
              <a:ext cx="184" cy="118"/>
            </a:xfrm>
            <a:custGeom>
              <a:avLst/>
              <a:gdLst>
                <a:gd name="T0" fmla="*/ 184 w 184"/>
                <a:gd name="T1" fmla="*/ 0 h 118"/>
                <a:gd name="T2" fmla="*/ 110 w 184"/>
                <a:gd name="T3" fmla="*/ 0 h 118"/>
                <a:gd name="T4" fmla="*/ 74 w 184"/>
                <a:gd name="T5" fmla="*/ 0 h 118"/>
                <a:gd name="T6" fmla="*/ 0 w 184"/>
                <a:gd name="T7" fmla="*/ 0 h 118"/>
                <a:gd name="T8" fmla="*/ 0 w 184"/>
                <a:gd name="T9" fmla="*/ 25 h 118"/>
                <a:gd name="T10" fmla="*/ 74 w 184"/>
                <a:gd name="T11" fmla="*/ 25 h 118"/>
                <a:gd name="T12" fmla="*/ 74 w 184"/>
                <a:gd name="T13" fmla="*/ 118 h 118"/>
                <a:gd name="T14" fmla="*/ 110 w 184"/>
                <a:gd name="T15" fmla="*/ 118 h 118"/>
                <a:gd name="T16" fmla="*/ 110 w 184"/>
                <a:gd name="T17" fmla="*/ 25 h 118"/>
                <a:gd name="T18" fmla="*/ 184 w 184"/>
                <a:gd name="T19" fmla="*/ 25 h 118"/>
                <a:gd name="T20" fmla="*/ 184 w 184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18">
                  <a:moveTo>
                    <a:pt x="184" y="0"/>
                  </a:moveTo>
                  <a:lnTo>
                    <a:pt x="110" y="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74" y="25"/>
                  </a:lnTo>
                  <a:lnTo>
                    <a:pt x="74" y="118"/>
                  </a:lnTo>
                  <a:lnTo>
                    <a:pt x="110" y="118"/>
                  </a:lnTo>
                  <a:lnTo>
                    <a:pt x="110" y="25"/>
                  </a:lnTo>
                  <a:lnTo>
                    <a:pt x="184" y="2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6339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5712" y="1835"/>
              <a:ext cx="184" cy="118"/>
            </a:xfrm>
            <a:custGeom>
              <a:avLst/>
              <a:gdLst>
                <a:gd name="T0" fmla="*/ 147 w 184"/>
                <a:gd name="T1" fmla="*/ 0 h 118"/>
                <a:gd name="T2" fmla="*/ 147 w 184"/>
                <a:gd name="T3" fmla="*/ 34 h 118"/>
                <a:gd name="T4" fmla="*/ 36 w 184"/>
                <a:gd name="T5" fmla="*/ 0 h 118"/>
                <a:gd name="T6" fmla="*/ 0 w 184"/>
                <a:gd name="T7" fmla="*/ 0 h 118"/>
                <a:gd name="T8" fmla="*/ 0 w 184"/>
                <a:gd name="T9" fmla="*/ 118 h 118"/>
                <a:gd name="T10" fmla="*/ 36 w 184"/>
                <a:gd name="T11" fmla="*/ 118 h 118"/>
                <a:gd name="T12" fmla="*/ 36 w 184"/>
                <a:gd name="T13" fmla="*/ 25 h 118"/>
                <a:gd name="T14" fmla="*/ 147 w 184"/>
                <a:gd name="T15" fmla="*/ 59 h 118"/>
                <a:gd name="T16" fmla="*/ 147 w 184"/>
                <a:gd name="T17" fmla="*/ 118 h 118"/>
                <a:gd name="T18" fmla="*/ 184 w 184"/>
                <a:gd name="T19" fmla="*/ 118 h 118"/>
                <a:gd name="T20" fmla="*/ 184 w 184"/>
                <a:gd name="T21" fmla="*/ 0 h 118"/>
                <a:gd name="T22" fmla="*/ 147 w 184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8">
                  <a:moveTo>
                    <a:pt x="147" y="0"/>
                  </a:moveTo>
                  <a:lnTo>
                    <a:pt x="147" y="3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36" y="118"/>
                  </a:lnTo>
                  <a:lnTo>
                    <a:pt x="36" y="25"/>
                  </a:lnTo>
                  <a:lnTo>
                    <a:pt x="147" y="59"/>
                  </a:lnTo>
                  <a:lnTo>
                    <a:pt x="147" y="118"/>
                  </a:lnTo>
                  <a:lnTo>
                    <a:pt x="184" y="118"/>
                  </a:lnTo>
                  <a:lnTo>
                    <a:pt x="184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638" y="1835"/>
              <a:ext cx="37" cy="118"/>
            </a:xfrm>
            <a:prstGeom prst="rect">
              <a:avLst/>
            </a:pr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6154" y="1835"/>
              <a:ext cx="148" cy="118"/>
            </a:xfrm>
            <a:custGeom>
              <a:avLst/>
              <a:gdLst>
                <a:gd name="T0" fmla="*/ 148 w 148"/>
                <a:gd name="T1" fmla="*/ 24 h 118"/>
                <a:gd name="T2" fmla="*/ 148 w 148"/>
                <a:gd name="T3" fmla="*/ 0 h 118"/>
                <a:gd name="T4" fmla="*/ 37 w 148"/>
                <a:gd name="T5" fmla="*/ 0 h 118"/>
                <a:gd name="T6" fmla="*/ 0 w 148"/>
                <a:gd name="T7" fmla="*/ 0 h 118"/>
                <a:gd name="T8" fmla="*/ 0 w 148"/>
                <a:gd name="T9" fmla="*/ 24 h 118"/>
                <a:gd name="T10" fmla="*/ 0 w 148"/>
                <a:gd name="T11" fmla="*/ 48 h 118"/>
                <a:gd name="T12" fmla="*/ 0 w 148"/>
                <a:gd name="T13" fmla="*/ 70 h 118"/>
                <a:gd name="T14" fmla="*/ 0 w 148"/>
                <a:gd name="T15" fmla="*/ 94 h 118"/>
                <a:gd name="T16" fmla="*/ 0 w 148"/>
                <a:gd name="T17" fmla="*/ 118 h 118"/>
                <a:gd name="T18" fmla="*/ 37 w 148"/>
                <a:gd name="T19" fmla="*/ 118 h 118"/>
                <a:gd name="T20" fmla="*/ 148 w 148"/>
                <a:gd name="T21" fmla="*/ 118 h 118"/>
                <a:gd name="T22" fmla="*/ 148 w 148"/>
                <a:gd name="T23" fmla="*/ 94 h 118"/>
                <a:gd name="T24" fmla="*/ 37 w 148"/>
                <a:gd name="T25" fmla="*/ 94 h 118"/>
                <a:gd name="T26" fmla="*/ 37 w 148"/>
                <a:gd name="T27" fmla="*/ 70 h 118"/>
                <a:gd name="T28" fmla="*/ 129 w 148"/>
                <a:gd name="T29" fmla="*/ 70 h 118"/>
                <a:gd name="T30" fmla="*/ 129 w 148"/>
                <a:gd name="T31" fmla="*/ 48 h 118"/>
                <a:gd name="T32" fmla="*/ 37 w 148"/>
                <a:gd name="T33" fmla="*/ 48 h 118"/>
                <a:gd name="T34" fmla="*/ 37 w 148"/>
                <a:gd name="T35" fmla="*/ 24 h 118"/>
                <a:gd name="T36" fmla="*/ 148 w 148"/>
                <a:gd name="T3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18">
                  <a:moveTo>
                    <a:pt x="148" y="24"/>
                  </a:moveTo>
                  <a:lnTo>
                    <a:pt x="148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0" y="70"/>
                  </a:lnTo>
                  <a:lnTo>
                    <a:pt x="0" y="94"/>
                  </a:lnTo>
                  <a:lnTo>
                    <a:pt x="0" y="118"/>
                  </a:lnTo>
                  <a:lnTo>
                    <a:pt x="37" y="118"/>
                  </a:lnTo>
                  <a:lnTo>
                    <a:pt x="148" y="118"/>
                  </a:lnTo>
                  <a:lnTo>
                    <a:pt x="148" y="94"/>
                  </a:lnTo>
                  <a:lnTo>
                    <a:pt x="37" y="94"/>
                  </a:lnTo>
                  <a:lnTo>
                    <a:pt x="37" y="70"/>
                  </a:lnTo>
                  <a:lnTo>
                    <a:pt x="129" y="70"/>
                  </a:lnTo>
                  <a:lnTo>
                    <a:pt x="129" y="48"/>
                  </a:lnTo>
                  <a:lnTo>
                    <a:pt x="37" y="48"/>
                  </a:lnTo>
                  <a:lnTo>
                    <a:pt x="37" y="24"/>
                  </a:lnTo>
                  <a:lnTo>
                    <a:pt x="148" y="24"/>
                  </a:lnTo>
                  <a:close/>
                </a:path>
              </a:pathLst>
            </a:custGeom>
            <a:solidFill>
              <a:srgbClr val="1A1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5448" y="1776"/>
              <a:ext cx="116" cy="235"/>
            </a:xfrm>
            <a:custGeom>
              <a:avLst/>
              <a:gdLst>
                <a:gd name="T0" fmla="*/ 0 w 183"/>
                <a:gd name="T1" fmla="*/ 366 h 366"/>
                <a:gd name="T2" fmla="*/ 183 w 183"/>
                <a:gd name="T3" fmla="*/ 183 h 366"/>
                <a:gd name="T4" fmla="*/ 0 w 183"/>
                <a:gd name="T5" fmla="*/ 0 h 366"/>
                <a:gd name="T6" fmla="*/ 0 w 183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366">
                  <a:moveTo>
                    <a:pt x="0" y="366"/>
                  </a:moveTo>
                  <a:cubicBezTo>
                    <a:pt x="101" y="366"/>
                    <a:pt x="183" y="284"/>
                    <a:pt x="183" y="183"/>
                  </a:cubicBezTo>
                  <a:cubicBezTo>
                    <a:pt x="183" y="82"/>
                    <a:pt x="101" y="0"/>
                    <a:pt x="0" y="0"/>
                  </a:cubicBezTo>
                  <a:lnTo>
                    <a:pt x="0" y="366"/>
                  </a:lnTo>
                  <a:close/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5331" y="1776"/>
              <a:ext cx="117" cy="235"/>
            </a:xfrm>
            <a:custGeom>
              <a:avLst/>
              <a:gdLst>
                <a:gd name="T0" fmla="*/ 183 w 183"/>
                <a:gd name="T1" fmla="*/ 366 h 366"/>
                <a:gd name="T2" fmla="*/ 0 w 183"/>
                <a:gd name="T3" fmla="*/ 183 h 366"/>
                <a:gd name="T4" fmla="*/ 183 w 183"/>
                <a:gd name="T5" fmla="*/ 0 h 366"/>
                <a:gd name="T6" fmla="*/ 91 w 183"/>
                <a:gd name="T7" fmla="*/ 183 h 366"/>
                <a:gd name="T8" fmla="*/ 183 w 183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66">
                  <a:moveTo>
                    <a:pt x="183" y="366"/>
                  </a:moveTo>
                  <a:cubicBezTo>
                    <a:pt x="82" y="366"/>
                    <a:pt x="0" y="284"/>
                    <a:pt x="0" y="183"/>
                  </a:cubicBezTo>
                  <a:cubicBezTo>
                    <a:pt x="0" y="82"/>
                    <a:pt x="82" y="0"/>
                    <a:pt x="183" y="0"/>
                  </a:cubicBezTo>
                  <a:cubicBezTo>
                    <a:pt x="128" y="40"/>
                    <a:pt x="91" y="107"/>
                    <a:pt x="91" y="183"/>
                  </a:cubicBezTo>
                  <a:cubicBezTo>
                    <a:pt x="91" y="259"/>
                    <a:pt x="128" y="326"/>
                    <a:pt x="183" y="366"/>
                  </a:cubicBezTo>
                  <a:close/>
                </a:path>
              </a:pathLst>
            </a:custGeom>
            <a:solidFill>
              <a:srgbClr val="E23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2667002" y="-2667000"/>
            <a:ext cx="6858002" cy="12192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Variable" pitchFamily="2" charset="-127"/>
              <a:ea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1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5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6433310" y="2609850"/>
            <a:ext cx="6227569" cy="3504774"/>
            <a:chOff x="6074643" y="3313720"/>
            <a:chExt cx="4976875" cy="2800904"/>
          </a:xfrm>
        </p:grpSpPr>
        <p:sp>
          <p:nvSpPr>
            <p:cNvPr id="53" name="타원 52"/>
            <p:cNvSpPr/>
            <p:nvPr userDrawn="1"/>
          </p:nvSpPr>
          <p:spPr>
            <a:xfrm>
              <a:off x="6074643" y="3313720"/>
              <a:ext cx="2800904" cy="2800904"/>
            </a:xfrm>
            <a:prstGeom prst="ellipse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8250614" y="3313720"/>
              <a:ext cx="2800904" cy="2800904"/>
            </a:xfrm>
            <a:prstGeom prst="ellipse">
              <a:avLst/>
            </a:prstGeom>
            <a:noFill/>
            <a:ln cap="rnd">
              <a:solidFill>
                <a:srgbClr val="FFFFFF">
                  <a:alpha val="50000"/>
                </a:srgb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 userDrawn="1"/>
        </p:nvGrpSpPr>
        <p:grpSpPr>
          <a:xfrm>
            <a:off x="693534" y="893397"/>
            <a:ext cx="5145741" cy="1562311"/>
            <a:chOff x="790019" y="1008571"/>
            <a:chExt cx="5145741" cy="1562311"/>
          </a:xfrm>
        </p:grpSpPr>
        <p:grpSp>
          <p:nvGrpSpPr>
            <p:cNvPr id="56" name="그룹 55"/>
            <p:cNvGrpSpPr/>
            <p:nvPr/>
          </p:nvGrpSpPr>
          <p:grpSpPr>
            <a:xfrm>
              <a:off x="790019" y="1008571"/>
              <a:ext cx="3498851" cy="838201"/>
              <a:chOff x="4348163" y="887413"/>
              <a:chExt cx="3498851" cy="838201"/>
            </a:xfrm>
            <a:solidFill>
              <a:schemeClr val="bg1"/>
            </a:solidFill>
          </p:grpSpPr>
          <p:sp>
            <p:nvSpPr>
              <p:cNvPr id="58" name="Rectangle 5"/>
              <p:cNvSpPr>
                <a:spLocks noChangeArrowheads="1"/>
              </p:cNvSpPr>
              <p:nvPr/>
            </p:nvSpPr>
            <p:spPr bwMode="auto">
              <a:xfrm>
                <a:off x="4348163" y="900113"/>
                <a:ext cx="46038" cy="284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4427538" y="900113"/>
                <a:ext cx="242888" cy="284163"/>
              </a:xfrm>
              <a:custGeom>
                <a:avLst/>
                <a:gdLst>
                  <a:gd name="T0" fmla="*/ 153 w 153"/>
                  <a:gd name="T1" fmla="*/ 26 h 179"/>
                  <a:gd name="T2" fmla="*/ 91 w 153"/>
                  <a:gd name="T3" fmla="*/ 26 h 179"/>
                  <a:gd name="T4" fmla="*/ 91 w 153"/>
                  <a:gd name="T5" fmla="*/ 179 h 179"/>
                  <a:gd name="T6" fmla="*/ 62 w 153"/>
                  <a:gd name="T7" fmla="*/ 179 h 179"/>
                  <a:gd name="T8" fmla="*/ 62 w 153"/>
                  <a:gd name="T9" fmla="*/ 26 h 179"/>
                  <a:gd name="T10" fmla="*/ 0 w 153"/>
                  <a:gd name="T11" fmla="*/ 26 h 179"/>
                  <a:gd name="T12" fmla="*/ 0 w 153"/>
                  <a:gd name="T13" fmla="*/ 0 h 179"/>
                  <a:gd name="T14" fmla="*/ 153 w 153"/>
                  <a:gd name="T15" fmla="*/ 0 h 179"/>
                  <a:gd name="T16" fmla="*/ 153 w 153"/>
                  <a:gd name="T17" fmla="*/ 2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" h="179">
                    <a:moveTo>
                      <a:pt x="153" y="26"/>
                    </a:moveTo>
                    <a:lnTo>
                      <a:pt x="91" y="26"/>
                    </a:lnTo>
                    <a:lnTo>
                      <a:pt x="91" y="179"/>
                    </a:lnTo>
                    <a:lnTo>
                      <a:pt x="62" y="179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53" y="0"/>
                    </a:lnTo>
                    <a:lnTo>
                      <a:pt x="15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7"/>
              <p:cNvSpPr>
                <a:spLocks noEditPoints="1"/>
              </p:cNvSpPr>
              <p:nvPr/>
            </p:nvSpPr>
            <p:spPr bwMode="auto">
              <a:xfrm>
                <a:off x="4810126" y="900113"/>
                <a:ext cx="215900" cy="284163"/>
              </a:xfrm>
              <a:custGeom>
                <a:avLst/>
                <a:gdLst>
                  <a:gd name="T0" fmla="*/ 85 w 85"/>
                  <a:gd name="T1" fmla="*/ 38 h 111"/>
                  <a:gd name="T2" fmla="*/ 38 w 85"/>
                  <a:gd name="T3" fmla="*/ 78 h 111"/>
                  <a:gd name="T4" fmla="*/ 17 w 85"/>
                  <a:gd name="T5" fmla="*/ 78 h 111"/>
                  <a:gd name="T6" fmla="*/ 17 w 85"/>
                  <a:gd name="T7" fmla="*/ 111 h 111"/>
                  <a:gd name="T8" fmla="*/ 0 w 85"/>
                  <a:gd name="T9" fmla="*/ 111 h 111"/>
                  <a:gd name="T10" fmla="*/ 0 w 85"/>
                  <a:gd name="T11" fmla="*/ 0 h 111"/>
                  <a:gd name="T12" fmla="*/ 41 w 85"/>
                  <a:gd name="T13" fmla="*/ 0 h 111"/>
                  <a:gd name="T14" fmla="*/ 85 w 85"/>
                  <a:gd name="T15" fmla="*/ 38 h 111"/>
                  <a:gd name="T16" fmla="*/ 67 w 85"/>
                  <a:gd name="T17" fmla="*/ 38 h 111"/>
                  <a:gd name="T18" fmla="*/ 40 w 85"/>
                  <a:gd name="T19" fmla="*/ 16 h 111"/>
                  <a:gd name="T20" fmla="*/ 17 w 85"/>
                  <a:gd name="T21" fmla="*/ 16 h 111"/>
                  <a:gd name="T22" fmla="*/ 17 w 85"/>
                  <a:gd name="T23" fmla="*/ 61 h 111"/>
                  <a:gd name="T24" fmla="*/ 40 w 85"/>
                  <a:gd name="T25" fmla="*/ 61 h 111"/>
                  <a:gd name="T26" fmla="*/ 67 w 85"/>
                  <a:gd name="T27" fmla="*/ 3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111">
                    <a:moveTo>
                      <a:pt x="85" y="38"/>
                    </a:moveTo>
                    <a:cubicBezTo>
                      <a:pt x="85" y="62"/>
                      <a:pt x="66" y="78"/>
                      <a:pt x="38" y="78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7" y="0"/>
                      <a:pt x="85" y="15"/>
                      <a:pt x="85" y="38"/>
                    </a:cubicBezTo>
                    <a:close/>
                    <a:moveTo>
                      <a:pt x="67" y="38"/>
                    </a:moveTo>
                    <a:cubicBezTo>
                      <a:pt x="67" y="25"/>
                      <a:pt x="56" y="16"/>
                      <a:pt x="40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56" y="61"/>
                      <a:pt x="67" y="52"/>
                      <a:pt x="6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5056188" y="887413"/>
                <a:ext cx="42863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5140326" y="982663"/>
                <a:ext cx="206375" cy="206375"/>
              </a:xfrm>
              <a:custGeom>
                <a:avLst/>
                <a:gdLst>
                  <a:gd name="T0" fmla="*/ 81 w 81"/>
                  <a:gd name="T1" fmla="*/ 2 h 81"/>
                  <a:gd name="T2" fmla="*/ 81 w 81"/>
                  <a:gd name="T3" fmla="*/ 79 h 81"/>
                  <a:gd name="T4" fmla="*/ 64 w 81"/>
                  <a:gd name="T5" fmla="*/ 79 h 81"/>
                  <a:gd name="T6" fmla="*/ 64 w 81"/>
                  <a:gd name="T7" fmla="*/ 73 h 81"/>
                  <a:gd name="T8" fmla="*/ 39 w 81"/>
                  <a:gd name="T9" fmla="*/ 81 h 81"/>
                  <a:gd name="T10" fmla="*/ 0 w 81"/>
                  <a:gd name="T11" fmla="*/ 41 h 81"/>
                  <a:gd name="T12" fmla="*/ 39 w 81"/>
                  <a:gd name="T13" fmla="*/ 0 h 81"/>
                  <a:gd name="T14" fmla="*/ 64 w 81"/>
                  <a:gd name="T15" fmla="*/ 8 h 81"/>
                  <a:gd name="T16" fmla="*/ 64 w 81"/>
                  <a:gd name="T17" fmla="*/ 2 h 81"/>
                  <a:gd name="T18" fmla="*/ 81 w 81"/>
                  <a:gd name="T19" fmla="*/ 2 h 81"/>
                  <a:gd name="T20" fmla="*/ 64 w 81"/>
                  <a:gd name="T21" fmla="*/ 55 h 81"/>
                  <a:gd name="T22" fmla="*/ 64 w 81"/>
                  <a:gd name="T23" fmla="*/ 27 h 81"/>
                  <a:gd name="T24" fmla="*/ 42 w 81"/>
                  <a:gd name="T25" fmla="*/ 16 h 81"/>
                  <a:gd name="T26" fmla="*/ 17 w 81"/>
                  <a:gd name="T27" fmla="*/ 41 h 81"/>
                  <a:gd name="T28" fmla="*/ 42 w 81"/>
                  <a:gd name="T29" fmla="*/ 66 h 81"/>
                  <a:gd name="T30" fmla="*/ 64 w 81"/>
                  <a:gd name="T31" fmla="*/ 5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81">
                    <a:moveTo>
                      <a:pt x="81" y="2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57" y="78"/>
                      <a:pt x="49" y="81"/>
                      <a:pt x="39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49" y="0"/>
                      <a:pt x="57" y="3"/>
                      <a:pt x="64" y="8"/>
                    </a:cubicBezTo>
                    <a:cubicBezTo>
                      <a:pt x="64" y="2"/>
                      <a:pt x="64" y="2"/>
                      <a:pt x="64" y="2"/>
                    </a:cubicBezTo>
                    <a:lnTo>
                      <a:pt x="81" y="2"/>
                    </a:lnTo>
                    <a:close/>
                    <a:moveTo>
                      <a:pt x="64" y="55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8" y="19"/>
                      <a:pt x="50" y="16"/>
                      <a:pt x="42" y="16"/>
                    </a:cubicBezTo>
                    <a:cubicBezTo>
                      <a:pt x="28" y="16"/>
                      <a:pt x="17" y="27"/>
                      <a:pt x="17" y="41"/>
                    </a:cubicBezTo>
                    <a:cubicBezTo>
                      <a:pt x="17" y="54"/>
                      <a:pt x="28" y="66"/>
                      <a:pt x="42" y="66"/>
                    </a:cubicBezTo>
                    <a:cubicBezTo>
                      <a:pt x="50" y="66"/>
                      <a:pt x="58" y="63"/>
                      <a:pt x="64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5372101" y="987426"/>
                <a:ext cx="233363" cy="293688"/>
              </a:xfrm>
              <a:custGeom>
                <a:avLst/>
                <a:gdLst>
                  <a:gd name="T0" fmla="*/ 147 w 147"/>
                  <a:gd name="T1" fmla="*/ 0 h 185"/>
                  <a:gd name="T2" fmla="*/ 65 w 147"/>
                  <a:gd name="T3" fmla="*/ 185 h 185"/>
                  <a:gd name="T4" fmla="*/ 38 w 147"/>
                  <a:gd name="T5" fmla="*/ 185 h 185"/>
                  <a:gd name="T6" fmla="*/ 63 w 147"/>
                  <a:gd name="T7" fmla="*/ 125 h 185"/>
                  <a:gd name="T8" fmla="*/ 0 w 147"/>
                  <a:gd name="T9" fmla="*/ 0 h 185"/>
                  <a:gd name="T10" fmla="*/ 30 w 147"/>
                  <a:gd name="T11" fmla="*/ 0 h 185"/>
                  <a:gd name="T12" fmla="*/ 76 w 147"/>
                  <a:gd name="T13" fmla="*/ 96 h 185"/>
                  <a:gd name="T14" fmla="*/ 118 w 147"/>
                  <a:gd name="T15" fmla="*/ 0 h 185"/>
                  <a:gd name="T16" fmla="*/ 147 w 147"/>
                  <a:gd name="T1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85">
                    <a:moveTo>
                      <a:pt x="147" y="0"/>
                    </a:moveTo>
                    <a:lnTo>
                      <a:pt x="65" y="185"/>
                    </a:lnTo>
                    <a:lnTo>
                      <a:pt x="38" y="185"/>
                    </a:lnTo>
                    <a:lnTo>
                      <a:pt x="63" y="125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76" y="96"/>
                    </a:lnTo>
                    <a:lnTo>
                      <a:pt x="118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1"/>
              <p:cNvSpPr>
                <a:spLocks noEditPoints="1"/>
              </p:cNvSpPr>
              <p:nvPr/>
            </p:nvSpPr>
            <p:spPr bwMode="auto">
              <a:xfrm>
                <a:off x="5610226" y="982663"/>
                <a:ext cx="204788" cy="206375"/>
              </a:xfrm>
              <a:custGeom>
                <a:avLst/>
                <a:gdLst>
                  <a:gd name="T0" fmla="*/ 78 w 81"/>
                  <a:gd name="T1" fmla="*/ 46 h 81"/>
                  <a:gd name="T2" fmla="*/ 17 w 81"/>
                  <a:gd name="T3" fmla="*/ 46 h 81"/>
                  <a:gd name="T4" fmla="*/ 41 w 81"/>
                  <a:gd name="T5" fmla="*/ 66 h 81"/>
                  <a:gd name="T6" fmla="*/ 57 w 81"/>
                  <a:gd name="T7" fmla="*/ 59 h 81"/>
                  <a:gd name="T8" fmla="*/ 76 w 81"/>
                  <a:gd name="T9" fmla="*/ 59 h 81"/>
                  <a:gd name="T10" fmla="*/ 41 w 81"/>
                  <a:gd name="T11" fmla="*/ 81 h 81"/>
                  <a:gd name="T12" fmla="*/ 0 w 81"/>
                  <a:gd name="T13" fmla="*/ 41 h 81"/>
                  <a:gd name="T14" fmla="*/ 40 w 81"/>
                  <a:gd name="T15" fmla="*/ 0 h 81"/>
                  <a:gd name="T16" fmla="*/ 78 w 81"/>
                  <a:gd name="T17" fmla="*/ 46 h 81"/>
                  <a:gd name="T18" fmla="*/ 18 w 81"/>
                  <a:gd name="T19" fmla="*/ 34 h 81"/>
                  <a:gd name="T20" fmla="*/ 61 w 81"/>
                  <a:gd name="T21" fmla="*/ 34 h 81"/>
                  <a:gd name="T22" fmla="*/ 40 w 81"/>
                  <a:gd name="T23" fmla="*/ 15 h 81"/>
                  <a:gd name="T24" fmla="*/ 18 w 81"/>
                  <a:gd name="T25" fmla="*/ 3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1">
                    <a:moveTo>
                      <a:pt x="7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57"/>
                      <a:pt x="26" y="66"/>
                      <a:pt x="41" y="66"/>
                    </a:cubicBezTo>
                    <a:cubicBezTo>
                      <a:pt x="48" y="66"/>
                      <a:pt x="54" y="64"/>
                      <a:pt x="57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1" y="73"/>
                      <a:pt x="57" y="81"/>
                      <a:pt x="41" y="81"/>
                    </a:cubicBezTo>
                    <a:cubicBezTo>
                      <a:pt x="16" y="81"/>
                      <a:pt x="0" y="64"/>
                      <a:pt x="0" y="41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5" y="0"/>
                      <a:pt x="81" y="20"/>
                      <a:pt x="78" y="46"/>
                    </a:cubicBezTo>
                    <a:close/>
                    <a:moveTo>
                      <a:pt x="18" y="34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21"/>
                      <a:pt x="52" y="15"/>
                      <a:pt x="40" y="15"/>
                    </a:cubicBezTo>
                    <a:cubicBezTo>
                      <a:pt x="27" y="15"/>
                      <a:pt x="20" y="23"/>
                      <a:pt x="1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"/>
              <p:cNvSpPr>
                <a:spLocks/>
              </p:cNvSpPr>
              <p:nvPr/>
            </p:nvSpPr>
            <p:spPr bwMode="auto">
              <a:xfrm>
                <a:off x="5846763" y="984251"/>
                <a:ext cx="114300" cy="200025"/>
              </a:xfrm>
              <a:custGeom>
                <a:avLst/>
                <a:gdLst>
                  <a:gd name="T0" fmla="*/ 45 w 45"/>
                  <a:gd name="T1" fmla="*/ 0 h 78"/>
                  <a:gd name="T2" fmla="*/ 45 w 45"/>
                  <a:gd name="T3" fmla="*/ 16 h 78"/>
                  <a:gd name="T4" fmla="*/ 17 w 45"/>
                  <a:gd name="T5" fmla="*/ 30 h 78"/>
                  <a:gd name="T6" fmla="*/ 17 w 45"/>
                  <a:gd name="T7" fmla="*/ 78 h 78"/>
                  <a:gd name="T8" fmla="*/ 0 w 45"/>
                  <a:gd name="T9" fmla="*/ 78 h 78"/>
                  <a:gd name="T10" fmla="*/ 0 w 45"/>
                  <a:gd name="T11" fmla="*/ 1 h 78"/>
                  <a:gd name="T12" fmla="*/ 17 w 45"/>
                  <a:gd name="T13" fmla="*/ 1 h 78"/>
                  <a:gd name="T14" fmla="*/ 17 w 45"/>
                  <a:gd name="T15" fmla="*/ 12 h 78"/>
                  <a:gd name="T16" fmla="*/ 45 w 45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8">
                    <a:moveTo>
                      <a:pt x="45" y="0"/>
                    </a:moveTo>
                    <a:cubicBezTo>
                      <a:pt x="45" y="16"/>
                      <a:pt x="45" y="16"/>
                      <a:pt x="45" y="16"/>
                    </a:cubicBezTo>
                    <a:cubicBezTo>
                      <a:pt x="33" y="16"/>
                      <a:pt x="24" y="21"/>
                      <a:pt x="17" y="30"/>
                    </a:cubicBezTo>
                    <a:cubicBezTo>
                      <a:pt x="17" y="78"/>
                      <a:pt x="17" y="78"/>
                      <a:pt x="17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24" y="4"/>
                      <a:pt x="34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3"/>
              <p:cNvSpPr>
                <a:spLocks/>
              </p:cNvSpPr>
              <p:nvPr/>
            </p:nvSpPr>
            <p:spPr bwMode="auto">
              <a:xfrm>
                <a:off x="5957888" y="1135063"/>
                <a:ext cx="58738" cy="95250"/>
              </a:xfrm>
              <a:custGeom>
                <a:avLst/>
                <a:gdLst>
                  <a:gd name="T0" fmla="*/ 8 w 23"/>
                  <a:gd name="T1" fmla="*/ 18 h 37"/>
                  <a:gd name="T2" fmla="*/ 2 w 23"/>
                  <a:gd name="T3" fmla="*/ 10 h 37"/>
                  <a:gd name="T4" fmla="*/ 12 w 23"/>
                  <a:gd name="T5" fmla="*/ 0 h 37"/>
                  <a:gd name="T6" fmla="*/ 23 w 23"/>
                  <a:gd name="T7" fmla="*/ 10 h 37"/>
                  <a:gd name="T8" fmla="*/ 20 w 23"/>
                  <a:gd name="T9" fmla="*/ 20 h 37"/>
                  <a:gd name="T10" fmla="*/ 11 w 23"/>
                  <a:gd name="T11" fmla="*/ 37 h 37"/>
                  <a:gd name="T12" fmla="*/ 0 w 23"/>
                  <a:gd name="T13" fmla="*/ 37 h 37"/>
                  <a:gd name="T14" fmla="*/ 8 w 23"/>
                  <a:gd name="T15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7">
                    <a:moveTo>
                      <a:pt x="8" y="18"/>
                    </a:moveTo>
                    <a:cubicBezTo>
                      <a:pt x="4" y="17"/>
                      <a:pt x="2" y="14"/>
                      <a:pt x="2" y="10"/>
                    </a:cubicBezTo>
                    <a:cubicBezTo>
                      <a:pt x="2" y="4"/>
                      <a:pt x="7" y="0"/>
                      <a:pt x="12" y="0"/>
                    </a:cubicBezTo>
                    <a:cubicBezTo>
                      <a:pt x="18" y="0"/>
                      <a:pt x="23" y="4"/>
                      <a:pt x="23" y="10"/>
                    </a:cubicBezTo>
                    <a:cubicBezTo>
                      <a:pt x="23" y="12"/>
                      <a:pt x="23" y="13"/>
                      <a:pt x="20" y="20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4"/>
              <p:cNvSpPr>
                <a:spLocks noEditPoints="1"/>
              </p:cNvSpPr>
              <p:nvPr/>
            </p:nvSpPr>
            <p:spPr bwMode="auto">
              <a:xfrm>
                <a:off x="4348163" y="1423988"/>
                <a:ext cx="55563" cy="295275"/>
              </a:xfrm>
              <a:custGeom>
                <a:avLst/>
                <a:gdLst>
                  <a:gd name="T0" fmla="*/ 0 w 22"/>
                  <a:gd name="T1" fmla="*/ 11 h 116"/>
                  <a:gd name="T2" fmla="*/ 11 w 22"/>
                  <a:gd name="T3" fmla="*/ 0 h 116"/>
                  <a:gd name="T4" fmla="*/ 22 w 22"/>
                  <a:gd name="T5" fmla="*/ 11 h 116"/>
                  <a:gd name="T6" fmla="*/ 11 w 22"/>
                  <a:gd name="T7" fmla="*/ 21 h 116"/>
                  <a:gd name="T8" fmla="*/ 0 w 22"/>
                  <a:gd name="T9" fmla="*/ 11 h 116"/>
                  <a:gd name="T10" fmla="*/ 20 w 22"/>
                  <a:gd name="T11" fmla="*/ 39 h 116"/>
                  <a:gd name="T12" fmla="*/ 20 w 22"/>
                  <a:gd name="T13" fmla="*/ 116 h 116"/>
                  <a:gd name="T14" fmla="*/ 3 w 22"/>
                  <a:gd name="T15" fmla="*/ 116 h 116"/>
                  <a:gd name="T16" fmla="*/ 3 w 22"/>
                  <a:gd name="T17" fmla="*/ 39 h 116"/>
                  <a:gd name="T18" fmla="*/ 20 w 22"/>
                  <a:gd name="T19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16">
                    <a:moveTo>
                      <a:pt x="0" y="11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lose/>
                    <a:moveTo>
                      <a:pt x="20" y="39"/>
                    </a:moveTo>
                    <a:cubicBezTo>
                      <a:pt x="20" y="116"/>
                      <a:pt x="20" y="116"/>
                      <a:pt x="20" y="116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3" y="39"/>
                      <a:pt x="3" y="39"/>
                      <a:pt x="3" y="39"/>
                    </a:cubicBezTo>
                    <a:lnTo>
                      <a:pt x="2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5"/>
              <p:cNvSpPr>
                <a:spLocks/>
              </p:cNvSpPr>
              <p:nvPr/>
            </p:nvSpPr>
            <p:spPr bwMode="auto">
              <a:xfrm>
                <a:off x="4427538" y="1452563"/>
                <a:ext cx="166688" cy="273050"/>
              </a:xfrm>
              <a:custGeom>
                <a:avLst/>
                <a:gdLst>
                  <a:gd name="T0" fmla="*/ 66 w 66"/>
                  <a:gd name="T1" fmla="*/ 104 h 107"/>
                  <a:gd name="T2" fmla="*/ 49 w 66"/>
                  <a:gd name="T3" fmla="*/ 107 h 107"/>
                  <a:gd name="T4" fmla="*/ 18 w 66"/>
                  <a:gd name="T5" fmla="*/ 75 h 107"/>
                  <a:gd name="T6" fmla="*/ 18 w 66"/>
                  <a:gd name="T7" fmla="*/ 42 h 107"/>
                  <a:gd name="T8" fmla="*/ 0 w 66"/>
                  <a:gd name="T9" fmla="*/ 42 h 107"/>
                  <a:gd name="T10" fmla="*/ 0 w 66"/>
                  <a:gd name="T11" fmla="*/ 28 h 107"/>
                  <a:gd name="T12" fmla="*/ 18 w 66"/>
                  <a:gd name="T13" fmla="*/ 28 h 107"/>
                  <a:gd name="T14" fmla="*/ 18 w 66"/>
                  <a:gd name="T15" fmla="*/ 0 h 107"/>
                  <a:gd name="T16" fmla="*/ 35 w 66"/>
                  <a:gd name="T17" fmla="*/ 0 h 107"/>
                  <a:gd name="T18" fmla="*/ 35 w 66"/>
                  <a:gd name="T19" fmla="*/ 28 h 107"/>
                  <a:gd name="T20" fmla="*/ 64 w 66"/>
                  <a:gd name="T21" fmla="*/ 28 h 107"/>
                  <a:gd name="T22" fmla="*/ 64 w 66"/>
                  <a:gd name="T23" fmla="*/ 42 h 107"/>
                  <a:gd name="T24" fmla="*/ 35 w 66"/>
                  <a:gd name="T25" fmla="*/ 42 h 107"/>
                  <a:gd name="T26" fmla="*/ 35 w 66"/>
                  <a:gd name="T27" fmla="*/ 75 h 107"/>
                  <a:gd name="T28" fmla="*/ 51 w 66"/>
                  <a:gd name="T29" fmla="*/ 91 h 107"/>
                  <a:gd name="T30" fmla="*/ 64 w 66"/>
                  <a:gd name="T31" fmla="*/ 88 h 107"/>
                  <a:gd name="T32" fmla="*/ 66 w 66"/>
                  <a:gd name="T33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07">
                    <a:moveTo>
                      <a:pt x="66" y="104"/>
                    </a:moveTo>
                    <a:cubicBezTo>
                      <a:pt x="59" y="106"/>
                      <a:pt x="54" y="107"/>
                      <a:pt x="49" y="107"/>
                    </a:cubicBezTo>
                    <a:cubicBezTo>
                      <a:pt x="29" y="107"/>
                      <a:pt x="18" y="95"/>
                      <a:pt x="18" y="75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87"/>
                      <a:pt x="41" y="91"/>
                      <a:pt x="51" y="91"/>
                    </a:cubicBezTo>
                    <a:cubicBezTo>
                      <a:pt x="55" y="91"/>
                      <a:pt x="60" y="90"/>
                      <a:pt x="64" y="88"/>
                    </a:cubicBezTo>
                    <a:lnTo>
                      <a:pt x="66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4622801" y="1423988"/>
                <a:ext cx="55563" cy="93663"/>
              </a:xfrm>
              <a:custGeom>
                <a:avLst/>
                <a:gdLst>
                  <a:gd name="T0" fmla="*/ 8 w 22"/>
                  <a:gd name="T1" fmla="*/ 18 h 37"/>
                  <a:gd name="T2" fmla="*/ 1 w 22"/>
                  <a:gd name="T3" fmla="*/ 10 h 37"/>
                  <a:gd name="T4" fmla="*/ 12 w 22"/>
                  <a:gd name="T5" fmla="*/ 0 h 37"/>
                  <a:gd name="T6" fmla="*/ 22 w 22"/>
                  <a:gd name="T7" fmla="*/ 10 h 37"/>
                  <a:gd name="T8" fmla="*/ 19 w 22"/>
                  <a:gd name="T9" fmla="*/ 20 h 37"/>
                  <a:gd name="T10" fmla="*/ 10 w 22"/>
                  <a:gd name="T11" fmla="*/ 37 h 37"/>
                  <a:gd name="T12" fmla="*/ 0 w 22"/>
                  <a:gd name="T13" fmla="*/ 37 h 37"/>
                  <a:gd name="T14" fmla="*/ 8 w 22"/>
                  <a:gd name="T15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7">
                    <a:moveTo>
                      <a:pt x="8" y="18"/>
                    </a:moveTo>
                    <a:cubicBezTo>
                      <a:pt x="3" y="17"/>
                      <a:pt x="1" y="14"/>
                      <a:pt x="1" y="10"/>
                    </a:cubicBezTo>
                    <a:cubicBezTo>
                      <a:pt x="1" y="4"/>
                      <a:pt x="6" y="0"/>
                      <a:pt x="12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2"/>
                      <a:pt x="22" y="13"/>
                      <a:pt x="19" y="2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4675188" y="1517651"/>
                <a:ext cx="176213" cy="207963"/>
              </a:xfrm>
              <a:custGeom>
                <a:avLst/>
                <a:gdLst>
                  <a:gd name="T0" fmla="*/ 36 w 69"/>
                  <a:gd name="T1" fmla="*/ 67 h 81"/>
                  <a:gd name="T2" fmla="*/ 53 w 69"/>
                  <a:gd name="T3" fmla="*/ 58 h 81"/>
                  <a:gd name="T4" fmla="*/ 42 w 69"/>
                  <a:gd name="T5" fmla="*/ 49 h 81"/>
                  <a:gd name="T6" fmla="*/ 25 w 69"/>
                  <a:gd name="T7" fmla="*/ 46 h 81"/>
                  <a:gd name="T8" fmla="*/ 2 w 69"/>
                  <a:gd name="T9" fmla="*/ 24 h 81"/>
                  <a:gd name="T10" fmla="*/ 35 w 69"/>
                  <a:gd name="T11" fmla="*/ 0 h 81"/>
                  <a:gd name="T12" fmla="*/ 68 w 69"/>
                  <a:gd name="T13" fmla="*/ 25 h 81"/>
                  <a:gd name="T14" fmla="*/ 53 w 69"/>
                  <a:gd name="T15" fmla="*/ 25 h 81"/>
                  <a:gd name="T16" fmla="*/ 35 w 69"/>
                  <a:gd name="T17" fmla="*/ 14 h 81"/>
                  <a:gd name="T18" fmla="*/ 19 w 69"/>
                  <a:gd name="T19" fmla="*/ 23 h 81"/>
                  <a:gd name="T20" fmla="*/ 31 w 69"/>
                  <a:gd name="T21" fmla="*/ 32 h 81"/>
                  <a:gd name="T22" fmla="*/ 46 w 69"/>
                  <a:gd name="T23" fmla="*/ 34 h 81"/>
                  <a:gd name="T24" fmla="*/ 69 w 69"/>
                  <a:gd name="T25" fmla="*/ 56 h 81"/>
                  <a:gd name="T26" fmla="*/ 35 w 69"/>
                  <a:gd name="T27" fmla="*/ 81 h 81"/>
                  <a:gd name="T28" fmla="*/ 0 w 69"/>
                  <a:gd name="T29" fmla="*/ 53 h 81"/>
                  <a:gd name="T30" fmla="*/ 15 w 69"/>
                  <a:gd name="T31" fmla="*/ 54 h 81"/>
                  <a:gd name="T32" fmla="*/ 36 w 69"/>
                  <a:gd name="T33" fmla="*/ 6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1">
                    <a:moveTo>
                      <a:pt x="36" y="67"/>
                    </a:moveTo>
                    <a:cubicBezTo>
                      <a:pt x="46" y="67"/>
                      <a:pt x="53" y="64"/>
                      <a:pt x="53" y="58"/>
                    </a:cubicBezTo>
                    <a:cubicBezTo>
                      <a:pt x="53" y="53"/>
                      <a:pt x="49" y="50"/>
                      <a:pt x="42" y="4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3" y="44"/>
                      <a:pt x="2" y="38"/>
                      <a:pt x="2" y="24"/>
                    </a:cubicBezTo>
                    <a:cubicBezTo>
                      <a:pt x="2" y="9"/>
                      <a:pt x="15" y="0"/>
                      <a:pt x="35" y="0"/>
                    </a:cubicBezTo>
                    <a:cubicBezTo>
                      <a:pt x="49" y="0"/>
                      <a:pt x="67" y="5"/>
                      <a:pt x="68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2" y="17"/>
                      <a:pt x="44" y="14"/>
                      <a:pt x="35" y="14"/>
                    </a:cubicBezTo>
                    <a:cubicBezTo>
                      <a:pt x="25" y="14"/>
                      <a:pt x="19" y="17"/>
                      <a:pt x="19" y="23"/>
                    </a:cubicBezTo>
                    <a:cubicBezTo>
                      <a:pt x="19" y="27"/>
                      <a:pt x="22" y="31"/>
                      <a:pt x="31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57" y="36"/>
                      <a:pt x="69" y="42"/>
                      <a:pt x="69" y="56"/>
                    </a:cubicBezTo>
                    <a:cubicBezTo>
                      <a:pt x="69" y="73"/>
                      <a:pt x="55" y="81"/>
                      <a:pt x="35" y="81"/>
                    </a:cubicBezTo>
                    <a:cubicBezTo>
                      <a:pt x="17" y="81"/>
                      <a:pt x="2" y="74"/>
                      <a:pt x="0" y="53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7" y="63"/>
                      <a:pt x="24" y="67"/>
                      <a:pt x="36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8"/>
              <p:cNvSpPr>
                <a:spLocks/>
              </p:cNvSpPr>
              <p:nvPr/>
            </p:nvSpPr>
            <p:spPr bwMode="auto">
              <a:xfrm>
                <a:off x="5789613" y="1425576"/>
                <a:ext cx="468313" cy="296863"/>
              </a:xfrm>
              <a:custGeom>
                <a:avLst/>
                <a:gdLst>
                  <a:gd name="T0" fmla="*/ 295 w 295"/>
                  <a:gd name="T1" fmla="*/ 0 h 187"/>
                  <a:gd name="T2" fmla="*/ 223 w 295"/>
                  <a:gd name="T3" fmla="*/ 0 h 187"/>
                  <a:gd name="T4" fmla="*/ 0 w 295"/>
                  <a:gd name="T5" fmla="*/ 0 h 187"/>
                  <a:gd name="T6" fmla="*/ 0 w 295"/>
                  <a:gd name="T7" fmla="*/ 39 h 187"/>
                  <a:gd name="T8" fmla="*/ 176 w 295"/>
                  <a:gd name="T9" fmla="*/ 39 h 187"/>
                  <a:gd name="T10" fmla="*/ 0 w 295"/>
                  <a:gd name="T11" fmla="*/ 187 h 187"/>
                  <a:gd name="T12" fmla="*/ 71 w 295"/>
                  <a:gd name="T13" fmla="*/ 187 h 187"/>
                  <a:gd name="T14" fmla="*/ 295 w 295"/>
                  <a:gd name="T15" fmla="*/ 187 h 187"/>
                  <a:gd name="T16" fmla="*/ 295 w 295"/>
                  <a:gd name="T17" fmla="*/ 148 h 187"/>
                  <a:gd name="T18" fmla="*/ 119 w 295"/>
                  <a:gd name="T19" fmla="*/ 148 h 187"/>
                  <a:gd name="T20" fmla="*/ 295 w 295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5" h="187">
                    <a:moveTo>
                      <a:pt x="295" y="0"/>
                    </a:moveTo>
                    <a:lnTo>
                      <a:pt x="223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6" y="39"/>
                    </a:lnTo>
                    <a:lnTo>
                      <a:pt x="0" y="187"/>
                    </a:lnTo>
                    <a:lnTo>
                      <a:pt x="71" y="187"/>
                    </a:lnTo>
                    <a:lnTo>
                      <a:pt x="295" y="187"/>
                    </a:lnTo>
                    <a:lnTo>
                      <a:pt x="295" y="148"/>
                    </a:lnTo>
                    <a:lnTo>
                      <a:pt x="119" y="148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9"/>
              <p:cNvSpPr>
                <a:spLocks/>
              </p:cNvSpPr>
              <p:nvPr/>
            </p:nvSpPr>
            <p:spPr bwMode="auto">
              <a:xfrm>
                <a:off x="7378701" y="1425576"/>
                <a:ext cx="468313" cy="296863"/>
              </a:xfrm>
              <a:custGeom>
                <a:avLst/>
                <a:gdLst>
                  <a:gd name="T0" fmla="*/ 295 w 295"/>
                  <a:gd name="T1" fmla="*/ 0 h 187"/>
                  <a:gd name="T2" fmla="*/ 176 w 295"/>
                  <a:gd name="T3" fmla="*/ 0 h 187"/>
                  <a:gd name="T4" fmla="*/ 117 w 295"/>
                  <a:gd name="T5" fmla="*/ 0 h 187"/>
                  <a:gd name="T6" fmla="*/ 0 w 295"/>
                  <a:gd name="T7" fmla="*/ 0 h 187"/>
                  <a:gd name="T8" fmla="*/ 0 w 295"/>
                  <a:gd name="T9" fmla="*/ 39 h 187"/>
                  <a:gd name="T10" fmla="*/ 117 w 295"/>
                  <a:gd name="T11" fmla="*/ 39 h 187"/>
                  <a:gd name="T12" fmla="*/ 117 w 295"/>
                  <a:gd name="T13" fmla="*/ 187 h 187"/>
                  <a:gd name="T14" fmla="*/ 176 w 295"/>
                  <a:gd name="T15" fmla="*/ 187 h 187"/>
                  <a:gd name="T16" fmla="*/ 176 w 295"/>
                  <a:gd name="T17" fmla="*/ 39 h 187"/>
                  <a:gd name="T18" fmla="*/ 295 w 295"/>
                  <a:gd name="T19" fmla="*/ 39 h 187"/>
                  <a:gd name="T20" fmla="*/ 295 w 295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5" h="187">
                    <a:moveTo>
                      <a:pt x="295" y="0"/>
                    </a:moveTo>
                    <a:lnTo>
                      <a:pt x="176" y="0"/>
                    </a:lnTo>
                    <a:lnTo>
                      <a:pt x="11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17" y="39"/>
                    </a:lnTo>
                    <a:lnTo>
                      <a:pt x="117" y="187"/>
                    </a:lnTo>
                    <a:lnTo>
                      <a:pt x="176" y="187"/>
                    </a:lnTo>
                    <a:lnTo>
                      <a:pt x="176" y="39"/>
                    </a:lnTo>
                    <a:lnTo>
                      <a:pt x="295" y="39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0"/>
              <p:cNvSpPr>
                <a:spLocks/>
              </p:cNvSpPr>
              <p:nvPr/>
            </p:nvSpPr>
            <p:spPr bwMode="auto">
              <a:xfrm>
                <a:off x="6818313" y="1425576"/>
                <a:ext cx="466725" cy="296863"/>
              </a:xfrm>
              <a:custGeom>
                <a:avLst/>
                <a:gdLst>
                  <a:gd name="T0" fmla="*/ 235 w 294"/>
                  <a:gd name="T1" fmla="*/ 0 h 187"/>
                  <a:gd name="T2" fmla="*/ 235 w 294"/>
                  <a:gd name="T3" fmla="*/ 54 h 187"/>
                  <a:gd name="T4" fmla="*/ 58 w 294"/>
                  <a:gd name="T5" fmla="*/ 0 h 187"/>
                  <a:gd name="T6" fmla="*/ 0 w 294"/>
                  <a:gd name="T7" fmla="*/ 0 h 187"/>
                  <a:gd name="T8" fmla="*/ 0 w 294"/>
                  <a:gd name="T9" fmla="*/ 187 h 187"/>
                  <a:gd name="T10" fmla="*/ 58 w 294"/>
                  <a:gd name="T11" fmla="*/ 187 h 187"/>
                  <a:gd name="T12" fmla="*/ 58 w 294"/>
                  <a:gd name="T13" fmla="*/ 39 h 187"/>
                  <a:gd name="T14" fmla="*/ 235 w 294"/>
                  <a:gd name="T15" fmla="*/ 94 h 187"/>
                  <a:gd name="T16" fmla="*/ 235 w 294"/>
                  <a:gd name="T17" fmla="*/ 187 h 187"/>
                  <a:gd name="T18" fmla="*/ 294 w 294"/>
                  <a:gd name="T19" fmla="*/ 187 h 187"/>
                  <a:gd name="T20" fmla="*/ 294 w 294"/>
                  <a:gd name="T21" fmla="*/ 0 h 187"/>
                  <a:gd name="T22" fmla="*/ 235 w 294"/>
                  <a:gd name="T2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" h="187">
                    <a:moveTo>
                      <a:pt x="235" y="0"/>
                    </a:moveTo>
                    <a:lnTo>
                      <a:pt x="235" y="54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58" y="187"/>
                    </a:lnTo>
                    <a:lnTo>
                      <a:pt x="58" y="39"/>
                    </a:lnTo>
                    <a:lnTo>
                      <a:pt x="235" y="94"/>
                    </a:lnTo>
                    <a:lnTo>
                      <a:pt x="235" y="187"/>
                    </a:lnTo>
                    <a:lnTo>
                      <a:pt x="294" y="187"/>
                    </a:lnTo>
                    <a:lnTo>
                      <a:pt x="294" y="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5229226" y="1425576"/>
                <a:ext cx="466725" cy="296863"/>
              </a:xfrm>
              <a:custGeom>
                <a:avLst/>
                <a:gdLst>
                  <a:gd name="T0" fmla="*/ 235 w 294"/>
                  <a:gd name="T1" fmla="*/ 0 h 187"/>
                  <a:gd name="T2" fmla="*/ 235 w 294"/>
                  <a:gd name="T3" fmla="*/ 54 h 187"/>
                  <a:gd name="T4" fmla="*/ 58 w 294"/>
                  <a:gd name="T5" fmla="*/ 0 h 187"/>
                  <a:gd name="T6" fmla="*/ 0 w 294"/>
                  <a:gd name="T7" fmla="*/ 0 h 187"/>
                  <a:gd name="T8" fmla="*/ 0 w 294"/>
                  <a:gd name="T9" fmla="*/ 187 h 187"/>
                  <a:gd name="T10" fmla="*/ 58 w 294"/>
                  <a:gd name="T11" fmla="*/ 187 h 187"/>
                  <a:gd name="T12" fmla="*/ 58 w 294"/>
                  <a:gd name="T13" fmla="*/ 39 h 187"/>
                  <a:gd name="T14" fmla="*/ 235 w 294"/>
                  <a:gd name="T15" fmla="*/ 94 h 187"/>
                  <a:gd name="T16" fmla="*/ 235 w 294"/>
                  <a:gd name="T17" fmla="*/ 187 h 187"/>
                  <a:gd name="T18" fmla="*/ 294 w 294"/>
                  <a:gd name="T19" fmla="*/ 187 h 187"/>
                  <a:gd name="T20" fmla="*/ 294 w 294"/>
                  <a:gd name="T21" fmla="*/ 0 h 187"/>
                  <a:gd name="T22" fmla="*/ 235 w 294"/>
                  <a:gd name="T2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" h="187">
                    <a:moveTo>
                      <a:pt x="235" y="0"/>
                    </a:moveTo>
                    <a:lnTo>
                      <a:pt x="235" y="54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0" y="187"/>
                    </a:lnTo>
                    <a:lnTo>
                      <a:pt x="58" y="187"/>
                    </a:lnTo>
                    <a:lnTo>
                      <a:pt x="58" y="39"/>
                    </a:lnTo>
                    <a:lnTo>
                      <a:pt x="235" y="94"/>
                    </a:lnTo>
                    <a:lnTo>
                      <a:pt x="235" y="187"/>
                    </a:lnTo>
                    <a:lnTo>
                      <a:pt x="294" y="187"/>
                    </a:lnTo>
                    <a:lnTo>
                      <a:pt x="294" y="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>
                <a:off x="5041901" y="1425576"/>
                <a:ext cx="93663" cy="296863"/>
              </a:xfrm>
              <a:prstGeom prst="rect">
                <a:avLst/>
              </a:pr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3"/>
              <p:cNvSpPr>
                <a:spLocks/>
              </p:cNvSpPr>
              <p:nvPr/>
            </p:nvSpPr>
            <p:spPr bwMode="auto">
              <a:xfrm>
                <a:off x="6348413" y="1425576"/>
                <a:ext cx="376238" cy="296863"/>
              </a:xfrm>
              <a:custGeom>
                <a:avLst/>
                <a:gdLst>
                  <a:gd name="T0" fmla="*/ 237 w 237"/>
                  <a:gd name="T1" fmla="*/ 37 h 187"/>
                  <a:gd name="T2" fmla="*/ 237 w 237"/>
                  <a:gd name="T3" fmla="*/ 0 h 187"/>
                  <a:gd name="T4" fmla="*/ 59 w 237"/>
                  <a:gd name="T5" fmla="*/ 0 h 187"/>
                  <a:gd name="T6" fmla="*/ 0 w 237"/>
                  <a:gd name="T7" fmla="*/ 0 h 187"/>
                  <a:gd name="T8" fmla="*/ 0 w 237"/>
                  <a:gd name="T9" fmla="*/ 37 h 187"/>
                  <a:gd name="T10" fmla="*/ 0 w 237"/>
                  <a:gd name="T11" fmla="*/ 76 h 187"/>
                  <a:gd name="T12" fmla="*/ 0 w 237"/>
                  <a:gd name="T13" fmla="*/ 111 h 187"/>
                  <a:gd name="T14" fmla="*/ 0 w 237"/>
                  <a:gd name="T15" fmla="*/ 150 h 187"/>
                  <a:gd name="T16" fmla="*/ 0 w 237"/>
                  <a:gd name="T17" fmla="*/ 187 h 187"/>
                  <a:gd name="T18" fmla="*/ 59 w 237"/>
                  <a:gd name="T19" fmla="*/ 187 h 187"/>
                  <a:gd name="T20" fmla="*/ 237 w 237"/>
                  <a:gd name="T21" fmla="*/ 187 h 187"/>
                  <a:gd name="T22" fmla="*/ 237 w 237"/>
                  <a:gd name="T23" fmla="*/ 150 h 187"/>
                  <a:gd name="T24" fmla="*/ 59 w 237"/>
                  <a:gd name="T25" fmla="*/ 150 h 187"/>
                  <a:gd name="T26" fmla="*/ 59 w 237"/>
                  <a:gd name="T27" fmla="*/ 111 h 187"/>
                  <a:gd name="T28" fmla="*/ 206 w 237"/>
                  <a:gd name="T29" fmla="*/ 111 h 187"/>
                  <a:gd name="T30" fmla="*/ 206 w 237"/>
                  <a:gd name="T31" fmla="*/ 76 h 187"/>
                  <a:gd name="T32" fmla="*/ 59 w 237"/>
                  <a:gd name="T33" fmla="*/ 76 h 187"/>
                  <a:gd name="T34" fmla="*/ 59 w 237"/>
                  <a:gd name="T35" fmla="*/ 37 h 187"/>
                  <a:gd name="T36" fmla="*/ 237 w 237"/>
                  <a:gd name="T37" fmla="*/ 3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187">
                    <a:moveTo>
                      <a:pt x="237" y="37"/>
                    </a:moveTo>
                    <a:lnTo>
                      <a:pt x="237" y="0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76"/>
                    </a:lnTo>
                    <a:lnTo>
                      <a:pt x="0" y="111"/>
                    </a:lnTo>
                    <a:lnTo>
                      <a:pt x="0" y="150"/>
                    </a:lnTo>
                    <a:lnTo>
                      <a:pt x="0" y="187"/>
                    </a:lnTo>
                    <a:lnTo>
                      <a:pt x="59" y="187"/>
                    </a:lnTo>
                    <a:lnTo>
                      <a:pt x="237" y="187"/>
                    </a:lnTo>
                    <a:lnTo>
                      <a:pt x="237" y="150"/>
                    </a:lnTo>
                    <a:lnTo>
                      <a:pt x="59" y="150"/>
                    </a:lnTo>
                    <a:lnTo>
                      <a:pt x="59" y="111"/>
                    </a:lnTo>
                    <a:lnTo>
                      <a:pt x="206" y="111"/>
                    </a:lnTo>
                    <a:lnTo>
                      <a:pt x="206" y="76"/>
                    </a:lnTo>
                    <a:lnTo>
                      <a:pt x="59" y="76"/>
                    </a:lnTo>
                    <a:lnTo>
                      <a:pt x="59" y="37"/>
                    </a:lnTo>
                    <a:lnTo>
                      <a:pt x="237" y="37"/>
                    </a:lnTo>
                    <a:close/>
                  </a:path>
                </a:pathLst>
              </a:custGeom>
              <a:solidFill>
                <a:srgbClr val="FF3B3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1560B79-E032-4F8F-824D-8310FA43DAA5}"/>
                </a:ext>
              </a:extLst>
            </p:cNvPr>
            <p:cNvSpPr txBox="1"/>
            <p:nvPr/>
          </p:nvSpPr>
          <p:spPr>
            <a:xfrm>
              <a:off x="790019" y="2168208"/>
              <a:ext cx="5145741" cy="4026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lvl="0">
                <a:lnSpc>
                  <a:spcPct val="90000"/>
                </a:lnSpc>
                <a:defRPr sz="11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Gotham Bold" panose="02000803030000020004" pitchFamily="2" charset="0"/>
                  <a:ea typeface="Noto Sans CJK KR Bold" panose="020B0800000000000000" pitchFamily="34" charset="-127"/>
                </a:defRPr>
              </a:lvl1pPr>
            </a:lstStyle>
            <a:p>
              <a:pPr lvl="0" latinLnBrk="0">
                <a:lnSpc>
                  <a:spcPct val="100000"/>
                </a:lnSpc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인젠트는 </a:t>
              </a:r>
              <a:r>
                <a:rPr lang="en-US" altLang="ko-KR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20</a:t>
              </a: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여 년에 걸친 </a:t>
              </a:r>
              <a:r>
                <a:rPr lang="en-US" altLang="ko-KR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IT </a:t>
              </a: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산업 경험을 바탕으로 </a:t>
              </a:r>
              <a:endParaRPr lang="en-US" altLang="ko-KR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  <a:p>
              <a:pPr lvl="0" latinLnBrk="0">
                <a:lnSpc>
                  <a:spcPct val="100000"/>
                </a:lnSpc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‘최고</a:t>
              </a:r>
              <a:r>
                <a:rPr lang="en-US" altLang="ko-KR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최초</a:t>
              </a:r>
              <a:r>
                <a:rPr lang="en-US" altLang="ko-KR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, </a:t>
              </a: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최다’라는 수식어에 </a:t>
              </a:r>
              <a:r>
                <a:rPr lang="ko-KR" altLang="en-US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걸맞는 </a:t>
              </a:r>
              <a:r>
                <a:rPr lang="ko-KR" altLang="en-US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혁신적인 서비스를 </a:t>
              </a:r>
              <a:r>
                <a:rPr lang="ko-KR" altLang="en-US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제공하겠습니다</a:t>
              </a:r>
              <a:r>
                <a:rPr lang="en-US" altLang="ko-KR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. </a:t>
              </a:r>
              <a:endParaRPr lang="en-US" altLang="ko-KR" dirty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</p:grpSp>
      <p:grpSp>
        <p:nvGrpSpPr>
          <p:cNvPr id="77" name="그룹 76"/>
          <p:cNvGrpSpPr/>
          <p:nvPr userDrawn="1"/>
        </p:nvGrpSpPr>
        <p:grpSpPr>
          <a:xfrm>
            <a:off x="583465" y="3925720"/>
            <a:ext cx="5565531" cy="1874328"/>
            <a:chOff x="697765" y="3620158"/>
            <a:chExt cx="5565531" cy="1874328"/>
          </a:xfrm>
        </p:grpSpPr>
        <p:sp>
          <p:nvSpPr>
            <p:cNvPr id="78" name="TextBox 77"/>
            <p:cNvSpPr txBox="1"/>
            <p:nvPr/>
          </p:nvSpPr>
          <p:spPr>
            <a:xfrm>
              <a:off x="697765" y="3620158"/>
              <a:ext cx="5565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주</a:t>
              </a:r>
              <a:r>
                <a:rPr lang="en-US" altLang="ko-KR" sz="140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)</a:t>
              </a:r>
              <a:r>
                <a:rPr lang="ko-KR" altLang="en-US" sz="140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인젠트</a:t>
              </a:r>
              <a:endParaRPr lang="en-US" altLang="ko-KR" sz="1400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14699" y="4403448"/>
              <a:ext cx="34932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홈페이지   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www.inzent.com  |  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메일    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info@inzent.com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 </a:t>
              </a:r>
              <a:endParaRPr lang="ko-KR" altLang="en-US" sz="1100" dirty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14699" y="4179488"/>
              <a:ext cx="25555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Tel</a:t>
              </a:r>
              <a:r>
                <a:rPr lang="ko-KR" altLang="en-US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   </a:t>
              </a:r>
              <a:r>
                <a:rPr lang="en-US" altLang="ko-KR" sz="1100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1668-1261  </a:t>
              </a:r>
              <a:r>
                <a:rPr lang="en-US" altLang="ko-KR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|  Fax  </a:t>
              </a:r>
              <a:r>
                <a:rPr lang="en-US" altLang="ko-KR" sz="1100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02-787-3699</a:t>
              </a:r>
              <a:endParaRPr lang="en-US" altLang="ko-KR" sz="110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765" y="3935630"/>
              <a:ext cx="5565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서울 영등포구 </a:t>
              </a:r>
              <a:r>
                <a:rPr lang="ko-KR" altLang="en-US" sz="1100" dirty="0" err="1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국제금융로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2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길 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36, 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유화증권빌딩 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8-9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층</a:t>
              </a:r>
              <a:endParaRPr lang="en-US" altLang="ko-KR" sz="1100" dirty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4699" y="4647306"/>
              <a:ext cx="2900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도입문의   </a:t>
              </a:r>
              <a:r>
                <a:rPr lang="en-US" altLang="ko-KR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</a:t>
              </a:r>
              <a:r>
                <a:rPr lang="en-US" altLang="ko-KR" sz="1100" smtClean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www.inzent.com/cs_inquiry.php</a:t>
              </a: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 Variable SemiBold" panose="020B0600000101010101" pitchFamily="50" charset="-127"/>
                  <a:ea typeface="Pretendard Variable SemiBold" panose="020B0600000101010101" pitchFamily="50" charset="-127"/>
                  <a:cs typeface="+mn-cs"/>
                </a:rPr>
                <a:t>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Variable SemiBold" panose="020B0600000101010101" pitchFamily="50" charset="-127"/>
                <a:ea typeface="Pretendard Variable SemiBold" panose="020B0600000101010101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0FBDD722-41E6-53C1-EC8F-278B44F34F40}"/>
                </a:ext>
              </a:extLst>
            </p:cNvPr>
            <p:cNvSpPr/>
            <p:nvPr/>
          </p:nvSpPr>
          <p:spPr>
            <a:xfrm>
              <a:off x="714699" y="4894292"/>
              <a:ext cx="2927404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 err="1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인젠트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</a:t>
              </a:r>
              <a:r>
                <a:rPr lang="ko-KR" altLang="en-US" sz="1100" dirty="0" err="1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마이데이터</a:t>
              </a:r>
              <a:r>
                <a:rPr lang="ko-KR" altLang="en-US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  </a:t>
              </a:r>
              <a:r>
                <a:rPr lang="en-US" altLang="ko-KR" sz="1100" dirty="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www.inzent-mydata.com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retendard Variable SemiBold" panose="020B0600000101010101" pitchFamily="50" charset="-127"/>
                  <a:ea typeface="Pretendard Variable SemiBold" panose="020B0600000101010101" pitchFamily="50" charset="-127"/>
                  <a:cs typeface="+mn-cs"/>
                </a:rPr>
                <a:t>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 Variable SemiBold" panose="020B0600000101010101" pitchFamily="50" charset="-127"/>
                <a:ea typeface="Pretendard Variable SemiBold" panose="020B0600000101010101" pitchFamily="50" charset="-127"/>
                <a:cs typeface="+mn-cs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24986" y="5229360"/>
              <a:ext cx="10486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inzent_official</a:t>
              </a:r>
              <a:endParaRPr lang="ko-KR" altLang="en-US" sz="1100" dirty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37406" y="5232876"/>
              <a:ext cx="6399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인젠트</a:t>
              </a:r>
              <a:r>
                <a:rPr lang="en-US" altLang="ko-KR" sz="1100">
                  <a:solidFill>
                    <a:schemeClr val="bg1"/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 </a:t>
              </a:r>
              <a:endParaRPr lang="ko-KR" altLang="en-US" sz="110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811477" y="5251788"/>
              <a:ext cx="230643" cy="230643"/>
              <a:chOff x="2198132" y="5765799"/>
              <a:chExt cx="230643" cy="230643"/>
            </a:xfrm>
            <a:solidFill>
              <a:schemeClr val="bg1"/>
            </a:solidFill>
          </p:grpSpPr>
          <p:sp>
            <p:nvSpPr>
              <p:cNvPr id="91" name="Freeform 5"/>
              <p:cNvSpPr>
                <a:spLocks/>
              </p:cNvSpPr>
              <p:nvPr/>
            </p:nvSpPr>
            <p:spPr bwMode="auto">
              <a:xfrm>
                <a:off x="2300873" y="5859105"/>
                <a:ext cx="38790" cy="44032"/>
              </a:xfrm>
              <a:custGeom>
                <a:avLst/>
                <a:gdLst>
                  <a:gd name="T0" fmla="*/ 202 w 208"/>
                  <a:gd name="T1" fmla="*/ 112 h 240"/>
                  <a:gd name="T2" fmla="*/ 108 w 208"/>
                  <a:gd name="T3" fmla="*/ 58 h 240"/>
                  <a:gd name="T4" fmla="*/ 13 w 208"/>
                  <a:gd name="T5" fmla="*/ 3 h 240"/>
                  <a:gd name="T6" fmla="*/ 0 w 208"/>
                  <a:gd name="T7" fmla="*/ 11 h 240"/>
                  <a:gd name="T8" fmla="*/ 0 w 208"/>
                  <a:gd name="T9" fmla="*/ 120 h 240"/>
                  <a:gd name="T10" fmla="*/ 0 w 208"/>
                  <a:gd name="T11" fmla="*/ 229 h 240"/>
                  <a:gd name="T12" fmla="*/ 13 w 208"/>
                  <a:gd name="T13" fmla="*/ 237 h 240"/>
                  <a:gd name="T14" fmla="*/ 108 w 208"/>
                  <a:gd name="T15" fmla="*/ 182 h 240"/>
                  <a:gd name="T16" fmla="*/ 202 w 208"/>
                  <a:gd name="T17" fmla="*/ 128 h 240"/>
                  <a:gd name="T18" fmla="*/ 202 w 208"/>
                  <a:gd name="T19" fmla="*/ 11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2" y="112"/>
                    </a:moveTo>
                    <a:cubicBezTo>
                      <a:pt x="108" y="58"/>
                      <a:pt x="108" y="58"/>
                      <a:pt x="108" y="5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7" y="0"/>
                      <a:pt x="0" y="4"/>
                      <a:pt x="0" y="11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6"/>
                      <a:pt x="7" y="240"/>
                      <a:pt x="13" y="237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202" y="128"/>
                      <a:pt x="202" y="128"/>
                      <a:pt x="202" y="128"/>
                    </a:cubicBezTo>
                    <a:cubicBezTo>
                      <a:pt x="208" y="124"/>
                      <a:pt x="208" y="116"/>
                      <a:pt x="202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2198132" y="5765799"/>
                <a:ext cx="230643" cy="230643"/>
              </a:xfrm>
              <a:custGeom>
                <a:avLst/>
                <a:gdLst>
                  <a:gd name="T0" fmla="*/ 625 w 1250"/>
                  <a:gd name="T1" fmla="*/ 0 h 1250"/>
                  <a:gd name="T2" fmla="*/ 0 w 1250"/>
                  <a:gd name="T3" fmla="*/ 625 h 1250"/>
                  <a:gd name="T4" fmla="*/ 625 w 1250"/>
                  <a:gd name="T5" fmla="*/ 1250 h 1250"/>
                  <a:gd name="T6" fmla="*/ 1250 w 1250"/>
                  <a:gd name="T7" fmla="*/ 625 h 1250"/>
                  <a:gd name="T8" fmla="*/ 625 w 1250"/>
                  <a:gd name="T9" fmla="*/ 0 h 1250"/>
                  <a:gd name="T10" fmla="*/ 988 w 1250"/>
                  <a:gd name="T11" fmla="*/ 654 h 1250"/>
                  <a:gd name="T12" fmla="*/ 984 w 1250"/>
                  <a:gd name="T13" fmla="*/ 756 h 1250"/>
                  <a:gd name="T14" fmla="*/ 919 w 1250"/>
                  <a:gd name="T15" fmla="*/ 863 h 1250"/>
                  <a:gd name="T16" fmla="*/ 768 w 1250"/>
                  <a:gd name="T17" fmla="*/ 881 h 1250"/>
                  <a:gd name="T18" fmla="*/ 763 w 1250"/>
                  <a:gd name="T19" fmla="*/ 881 h 1250"/>
                  <a:gd name="T20" fmla="*/ 713 w 1250"/>
                  <a:gd name="T21" fmla="*/ 883 h 1250"/>
                  <a:gd name="T22" fmla="*/ 580 w 1250"/>
                  <a:gd name="T23" fmla="*/ 885 h 1250"/>
                  <a:gd name="T24" fmla="*/ 542 w 1250"/>
                  <a:gd name="T25" fmla="*/ 884 h 1250"/>
                  <a:gd name="T26" fmla="*/ 517 w 1250"/>
                  <a:gd name="T27" fmla="*/ 884 h 1250"/>
                  <a:gd name="T28" fmla="*/ 437 w 1250"/>
                  <a:gd name="T29" fmla="*/ 882 h 1250"/>
                  <a:gd name="T30" fmla="*/ 332 w 1250"/>
                  <a:gd name="T31" fmla="*/ 864 h 1250"/>
                  <a:gd name="T32" fmla="*/ 263 w 1250"/>
                  <a:gd name="T33" fmla="*/ 708 h 1250"/>
                  <a:gd name="T34" fmla="*/ 262 w 1250"/>
                  <a:gd name="T35" fmla="*/ 584 h 1250"/>
                  <a:gd name="T36" fmla="*/ 262 w 1250"/>
                  <a:gd name="T37" fmla="*/ 568 h 1250"/>
                  <a:gd name="T38" fmla="*/ 281 w 1250"/>
                  <a:gd name="T39" fmla="*/ 436 h 1250"/>
                  <a:gd name="T40" fmla="*/ 408 w 1250"/>
                  <a:gd name="T41" fmla="*/ 372 h 1250"/>
                  <a:gd name="T42" fmla="*/ 525 w 1250"/>
                  <a:gd name="T43" fmla="*/ 367 h 1250"/>
                  <a:gd name="T44" fmla="*/ 754 w 1250"/>
                  <a:gd name="T45" fmla="*/ 367 h 1250"/>
                  <a:gd name="T46" fmla="*/ 867 w 1250"/>
                  <a:gd name="T47" fmla="*/ 375 h 1250"/>
                  <a:gd name="T48" fmla="*/ 954 w 1250"/>
                  <a:gd name="T49" fmla="*/ 412 h 1250"/>
                  <a:gd name="T50" fmla="*/ 986 w 1250"/>
                  <a:gd name="T51" fmla="*/ 521 h 1250"/>
                  <a:gd name="T52" fmla="*/ 988 w 1250"/>
                  <a:gd name="T53" fmla="*/ 547 h 1250"/>
                  <a:gd name="T54" fmla="*/ 988 w 1250"/>
                  <a:gd name="T55" fmla="*/ 607 h 1250"/>
                  <a:gd name="T56" fmla="*/ 988 w 1250"/>
                  <a:gd name="T57" fmla="*/ 635 h 1250"/>
                  <a:gd name="T58" fmla="*/ 988 w 1250"/>
                  <a:gd name="T59" fmla="*/ 654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50" h="1250">
                    <a:moveTo>
                      <a:pt x="625" y="0"/>
                    </a:moveTo>
                    <a:cubicBezTo>
                      <a:pt x="280" y="0"/>
                      <a:pt x="0" y="280"/>
                      <a:pt x="0" y="625"/>
                    </a:cubicBezTo>
                    <a:cubicBezTo>
                      <a:pt x="0" y="970"/>
                      <a:pt x="280" y="1250"/>
                      <a:pt x="625" y="1250"/>
                    </a:cubicBezTo>
                    <a:cubicBezTo>
                      <a:pt x="970" y="1250"/>
                      <a:pt x="1250" y="970"/>
                      <a:pt x="1250" y="625"/>
                    </a:cubicBezTo>
                    <a:cubicBezTo>
                      <a:pt x="1250" y="280"/>
                      <a:pt x="970" y="0"/>
                      <a:pt x="625" y="0"/>
                    </a:cubicBezTo>
                    <a:close/>
                    <a:moveTo>
                      <a:pt x="988" y="654"/>
                    </a:moveTo>
                    <a:cubicBezTo>
                      <a:pt x="988" y="688"/>
                      <a:pt x="988" y="722"/>
                      <a:pt x="984" y="756"/>
                    </a:cubicBezTo>
                    <a:cubicBezTo>
                      <a:pt x="977" y="800"/>
                      <a:pt x="965" y="847"/>
                      <a:pt x="919" y="863"/>
                    </a:cubicBezTo>
                    <a:cubicBezTo>
                      <a:pt x="870" y="879"/>
                      <a:pt x="818" y="880"/>
                      <a:pt x="768" y="881"/>
                    </a:cubicBezTo>
                    <a:cubicBezTo>
                      <a:pt x="763" y="881"/>
                      <a:pt x="763" y="881"/>
                      <a:pt x="763" y="881"/>
                    </a:cubicBezTo>
                    <a:cubicBezTo>
                      <a:pt x="747" y="882"/>
                      <a:pt x="730" y="882"/>
                      <a:pt x="713" y="883"/>
                    </a:cubicBezTo>
                    <a:cubicBezTo>
                      <a:pt x="669" y="884"/>
                      <a:pt x="624" y="885"/>
                      <a:pt x="580" y="885"/>
                    </a:cubicBezTo>
                    <a:cubicBezTo>
                      <a:pt x="567" y="885"/>
                      <a:pt x="555" y="885"/>
                      <a:pt x="542" y="884"/>
                    </a:cubicBezTo>
                    <a:cubicBezTo>
                      <a:pt x="534" y="884"/>
                      <a:pt x="526" y="884"/>
                      <a:pt x="517" y="884"/>
                    </a:cubicBezTo>
                    <a:cubicBezTo>
                      <a:pt x="491" y="884"/>
                      <a:pt x="463" y="884"/>
                      <a:pt x="437" y="882"/>
                    </a:cubicBezTo>
                    <a:cubicBezTo>
                      <a:pt x="407" y="880"/>
                      <a:pt x="366" y="877"/>
                      <a:pt x="332" y="864"/>
                    </a:cubicBezTo>
                    <a:cubicBezTo>
                      <a:pt x="268" y="838"/>
                      <a:pt x="265" y="763"/>
                      <a:pt x="263" y="708"/>
                    </a:cubicBezTo>
                    <a:cubicBezTo>
                      <a:pt x="262" y="668"/>
                      <a:pt x="262" y="628"/>
                      <a:pt x="262" y="584"/>
                    </a:cubicBezTo>
                    <a:cubicBezTo>
                      <a:pt x="262" y="579"/>
                      <a:pt x="262" y="574"/>
                      <a:pt x="262" y="568"/>
                    </a:cubicBezTo>
                    <a:cubicBezTo>
                      <a:pt x="262" y="525"/>
                      <a:pt x="262" y="476"/>
                      <a:pt x="281" y="436"/>
                    </a:cubicBezTo>
                    <a:cubicBezTo>
                      <a:pt x="305" y="385"/>
                      <a:pt x="356" y="376"/>
                      <a:pt x="408" y="372"/>
                    </a:cubicBezTo>
                    <a:cubicBezTo>
                      <a:pt x="447" y="369"/>
                      <a:pt x="487" y="368"/>
                      <a:pt x="525" y="367"/>
                    </a:cubicBezTo>
                    <a:cubicBezTo>
                      <a:pt x="600" y="366"/>
                      <a:pt x="678" y="364"/>
                      <a:pt x="754" y="367"/>
                    </a:cubicBezTo>
                    <a:cubicBezTo>
                      <a:pt x="795" y="369"/>
                      <a:pt x="832" y="371"/>
                      <a:pt x="867" y="375"/>
                    </a:cubicBezTo>
                    <a:cubicBezTo>
                      <a:pt x="898" y="379"/>
                      <a:pt x="932" y="385"/>
                      <a:pt x="954" y="412"/>
                    </a:cubicBezTo>
                    <a:cubicBezTo>
                      <a:pt x="978" y="441"/>
                      <a:pt x="983" y="480"/>
                      <a:pt x="986" y="521"/>
                    </a:cubicBezTo>
                    <a:cubicBezTo>
                      <a:pt x="987" y="529"/>
                      <a:pt x="987" y="538"/>
                      <a:pt x="988" y="547"/>
                    </a:cubicBezTo>
                    <a:cubicBezTo>
                      <a:pt x="988" y="567"/>
                      <a:pt x="988" y="588"/>
                      <a:pt x="988" y="607"/>
                    </a:cubicBezTo>
                    <a:cubicBezTo>
                      <a:pt x="988" y="617"/>
                      <a:pt x="988" y="626"/>
                      <a:pt x="988" y="635"/>
                    </a:cubicBezTo>
                    <a:cubicBezTo>
                      <a:pt x="988" y="642"/>
                      <a:pt x="988" y="648"/>
                      <a:pt x="988" y="6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1671420" y="5251787"/>
              <a:ext cx="230643" cy="230643"/>
              <a:chOff x="1813957" y="5765799"/>
              <a:chExt cx="230643" cy="230643"/>
            </a:xfrm>
            <a:solidFill>
              <a:schemeClr val="bg1"/>
            </a:solidFill>
          </p:grpSpPr>
          <p:sp>
            <p:nvSpPr>
              <p:cNvPr id="88" name="Freeform 10"/>
              <p:cNvSpPr>
                <a:spLocks noEditPoints="1"/>
              </p:cNvSpPr>
              <p:nvPr/>
            </p:nvSpPr>
            <p:spPr bwMode="auto">
              <a:xfrm>
                <a:off x="1813957" y="5765799"/>
                <a:ext cx="230643" cy="230643"/>
              </a:xfrm>
              <a:custGeom>
                <a:avLst/>
                <a:gdLst>
                  <a:gd name="T0" fmla="*/ 625 w 1250"/>
                  <a:gd name="T1" fmla="*/ 0 h 1250"/>
                  <a:gd name="T2" fmla="*/ 0 w 1250"/>
                  <a:gd name="T3" fmla="*/ 625 h 1250"/>
                  <a:gd name="T4" fmla="*/ 625 w 1250"/>
                  <a:gd name="T5" fmla="*/ 1250 h 1250"/>
                  <a:gd name="T6" fmla="*/ 1250 w 1250"/>
                  <a:gd name="T7" fmla="*/ 625 h 1250"/>
                  <a:gd name="T8" fmla="*/ 625 w 1250"/>
                  <a:gd name="T9" fmla="*/ 0 h 1250"/>
                  <a:gd name="T10" fmla="*/ 966 w 1250"/>
                  <a:gd name="T11" fmla="*/ 763 h 1250"/>
                  <a:gd name="T12" fmla="*/ 763 w 1250"/>
                  <a:gd name="T13" fmla="*/ 966 h 1250"/>
                  <a:gd name="T14" fmla="*/ 487 w 1250"/>
                  <a:gd name="T15" fmla="*/ 966 h 1250"/>
                  <a:gd name="T16" fmla="*/ 284 w 1250"/>
                  <a:gd name="T17" fmla="*/ 763 h 1250"/>
                  <a:gd name="T18" fmla="*/ 284 w 1250"/>
                  <a:gd name="T19" fmla="*/ 487 h 1250"/>
                  <a:gd name="T20" fmla="*/ 487 w 1250"/>
                  <a:gd name="T21" fmla="*/ 284 h 1250"/>
                  <a:gd name="T22" fmla="*/ 763 w 1250"/>
                  <a:gd name="T23" fmla="*/ 284 h 1250"/>
                  <a:gd name="T24" fmla="*/ 966 w 1250"/>
                  <a:gd name="T25" fmla="*/ 487 h 1250"/>
                  <a:gd name="T26" fmla="*/ 966 w 1250"/>
                  <a:gd name="T27" fmla="*/ 763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0" h="1250">
                    <a:moveTo>
                      <a:pt x="625" y="0"/>
                    </a:moveTo>
                    <a:cubicBezTo>
                      <a:pt x="280" y="0"/>
                      <a:pt x="0" y="280"/>
                      <a:pt x="0" y="625"/>
                    </a:cubicBezTo>
                    <a:cubicBezTo>
                      <a:pt x="0" y="970"/>
                      <a:pt x="280" y="1250"/>
                      <a:pt x="625" y="1250"/>
                    </a:cubicBezTo>
                    <a:cubicBezTo>
                      <a:pt x="970" y="1250"/>
                      <a:pt x="1250" y="970"/>
                      <a:pt x="1250" y="625"/>
                    </a:cubicBezTo>
                    <a:cubicBezTo>
                      <a:pt x="1250" y="280"/>
                      <a:pt x="970" y="0"/>
                      <a:pt x="625" y="0"/>
                    </a:cubicBezTo>
                    <a:close/>
                    <a:moveTo>
                      <a:pt x="966" y="763"/>
                    </a:moveTo>
                    <a:cubicBezTo>
                      <a:pt x="966" y="875"/>
                      <a:pt x="875" y="966"/>
                      <a:pt x="763" y="966"/>
                    </a:cubicBezTo>
                    <a:cubicBezTo>
                      <a:pt x="487" y="966"/>
                      <a:pt x="487" y="966"/>
                      <a:pt x="487" y="966"/>
                    </a:cubicBezTo>
                    <a:cubicBezTo>
                      <a:pt x="375" y="966"/>
                      <a:pt x="284" y="875"/>
                      <a:pt x="284" y="763"/>
                    </a:cubicBezTo>
                    <a:cubicBezTo>
                      <a:pt x="284" y="487"/>
                      <a:pt x="284" y="487"/>
                      <a:pt x="284" y="487"/>
                    </a:cubicBezTo>
                    <a:cubicBezTo>
                      <a:pt x="284" y="375"/>
                      <a:pt x="375" y="284"/>
                      <a:pt x="487" y="284"/>
                    </a:cubicBezTo>
                    <a:cubicBezTo>
                      <a:pt x="763" y="284"/>
                      <a:pt x="763" y="284"/>
                      <a:pt x="763" y="284"/>
                    </a:cubicBezTo>
                    <a:cubicBezTo>
                      <a:pt x="875" y="284"/>
                      <a:pt x="966" y="375"/>
                      <a:pt x="966" y="487"/>
                    </a:cubicBezTo>
                    <a:lnTo>
                      <a:pt x="966" y="7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1"/>
              <p:cNvSpPr>
                <a:spLocks noEditPoints="1"/>
              </p:cNvSpPr>
              <p:nvPr/>
            </p:nvSpPr>
            <p:spPr bwMode="auto">
              <a:xfrm>
                <a:off x="1875811" y="5827653"/>
                <a:ext cx="106934" cy="106934"/>
              </a:xfrm>
              <a:custGeom>
                <a:avLst/>
                <a:gdLst>
                  <a:gd name="T0" fmla="*/ 429 w 582"/>
                  <a:gd name="T1" fmla="*/ 0 h 582"/>
                  <a:gd name="T2" fmla="*/ 153 w 582"/>
                  <a:gd name="T3" fmla="*/ 0 h 582"/>
                  <a:gd name="T4" fmla="*/ 0 w 582"/>
                  <a:gd name="T5" fmla="*/ 153 h 582"/>
                  <a:gd name="T6" fmla="*/ 0 w 582"/>
                  <a:gd name="T7" fmla="*/ 429 h 582"/>
                  <a:gd name="T8" fmla="*/ 153 w 582"/>
                  <a:gd name="T9" fmla="*/ 582 h 582"/>
                  <a:gd name="T10" fmla="*/ 429 w 582"/>
                  <a:gd name="T11" fmla="*/ 582 h 582"/>
                  <a:gd name="T12" fmla="*/ 582 w 582"/>
                  <a:gd name="T13" fmla="*/ 429 h 582"/>
                  <a:gd name="T14" fmla="*/ 582 w 582"/>
                  <a:gd name="T15" fmla="*/ 153 h 582"/>
                  <a:gd name="T16" fmla="*/ 429 w 582"/>
                  <a:gd name="T17" fmla="*/ 0 h 582"/>
                  <a:gd name="T18" fmla="*/ 291 w 582"/>
                  <a:gd name="T19" fmla="*/ 460 h 582"/>
                  <a:gd name="T20" fmla="*/ 122 w 582"/>
                  <a:gd name="T21" fmla="*/ 291 h 582"/>
                  <a:gd name="T22" fmla="*/ 291 w 582"/>
                  <a:gd name="T23" fmla="*/ 122 h 582"/>
                  <a:gd name="T24" fmla="*/ 460 w 582"/>
                  <a:gd name="T25" fmla="*/ 291 h 582"/>
                  <a:gd name="T26" fmla="*/ 291 w 582"/>
                  <a:gd name="T27" fmla="*/ 460 h 582"/>
                  <a:gd name="T28" fmla="*/ 470 w 582"/>
                  <a:gd name="T29" fmla="*/ 134 h 582"/>
                  <a:gd name="T30" fmla="*/ 440 w 582"/>
                  <a:gd name="T31" fmla="*/ 103 h 582"/>
                  <a:gd name="T32" fmla="*/ 470 w 582"/>
                  <a:gd name="T33" fmla="*/ 73 h 582"/>
                  <a:gd name="T34" fmla="*/ 501 w 582"/>
                  <a:gd name="T35" fmla="*/ 103 h 582"/>
                  <a:gd name="T36" fmla="*/ 470 w 582"/>
                  <a:gd name="T37" fmla="*/ 13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2" h="582">
                    <a:moveTo>
                      <a:pt x="429" y="0"/>
                    </a:moveTo>
                    <a:cubicBezTo>
                      <a:pt x="153" y="0"/>
                      <a:pt x="153" y="0"/>
                      <a:pt x="153" y="0"/>
                    </a:cubicBezTo>
                    <a:cubicBezTo>
                      <a:pt x="69" y="0"/>
                      <a:pt x="0" y="69"/>
                      <a:pt x="0" y="153"/>
                    </a:cubicBezTo>
                    <a:cubicBezTo>
                      <a:pt x="0" y="429"/>
                      <a:pt x="0" y="429"/>
                      <a:pt x="0" y="429"/>
                    </a:cubicBezTo>
                    <a:cubicBezTo>
                      <a:pt x="0" y="513"/>
                      <a:pt x="69" y="582"/>
                      <a:pt x="153" y="582"/>
                    </a:cubicBezTo>
                    <a:cubicBezTo>
                      <a:pt x="429" y="582"/>
                      <a:pt x="429" y="582"/>
                      <a:pt x="429" y="582"/>
                    </a:cubicBezTo>
                    <a:cubicBezTo>
                      <a:pt x="513" y="582"/>
                      <a:pt x="582" y="513"/>
                      <a:pt x="582" y="429"/>
                    </a:cubicBezTo>
                    <a:cubicBezTo>
                      <a:pt x="582" y="153"/>
                      <a:pt x="582" y="153"/>
                      <a:pt x="582" y="153"/>
                    </a:cubicBezTo>
                    <a:cubicBezTo>
                      <a:pt x="582" y="69"/>
                      <a:pt x="513" y="0"/>
                      <a:pt x="429" y="0"/>
                    </a:cubicBezTo>
                    <a:close/>
                    <a:moveTo>
                      <a:pt x="291" y="460"/>
                    </a:moveTo>
                    <a:cubicBezTo>
                      <a:pt x="198" y="460"/>
                      <a:pt x="122" y="384"/>
                      <a:pt x="122" y="291"/>
                    </a:cubicBezTo>
                    <a:cubicBezTo>
                      <a:pt x="122" y="198"/>
                      <a:pt x="198" y="122"/>
                      <a:pt x="291" y="122"/>
                    </a:cubicBezTo>
                    <a:cubicBezTo>
                      <a:pt x="384" y="122"/>
                      <a:pt x="460" y="198"/>
                      <a:pt x="460" y="291"/>
                    </a:cubicBezTo>
                    <a:cubicBezTo>
                      <a:pt x="460" y="384"/>
                      <a:pt x="384" y="460"/>
                      <a:pt x="291" y="460"/>
                    </a:cubicBezTo>
                    <a:close/>
                    <a:moveTo>
                      <a:pt x="470" y="134"/>
                    </a:moveTo>
                    <a:cubicBezTo>
                      <a:pt x="454" y="134"/>
                      <a:pt x="440" y="120"/>
                      <a:pt x="440" y="103"/>
                    </a:cubicBezTo>
                    <a:cubicBezTo>
                      <a:pt x="440" y="87"/>
                      <a:pt x="454" y="73"/>
                      <a:pt x="470" y="73"/>
                    </a:cubicBezTo>
                    <a:cubicBezTo>
                      <a:pt x="487" y="73"/>
                      <a:pt x="501" y="87"/>
                      <a:pt x="501" y="103"/>
                    </a:cubicBezTo>
                    <a:cubicBezTo>
                      <a:pt x="501" y="120"/>
                      <a:pt x="487" y="134"/>
                      <a:pt x="470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Oval 12"/>
              <p:cNvSpPr>
                <a:spLocks noChangeArrowheads="1"/>
              </p:cNvSpPr>
              <p:nvPr/>
            </p:nvSpPr>
            <p:spPr bwMode="auto">
              <a:xfrm>
                <a:off x="1907263" y="5859105"/>
                <a:ext cx="44032" cy="4403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3000" y="1422674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산출물 관리 시스템</a:t>
            </a:r>
            <a:endParaRPr lang="ko-KR" altLang="en-US" sz="4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2064" y="3288846"/>
            <a:ext cx="244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연계플랫폼 사업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62064" y="2877699"/>
            <a:ext cx="1241439" cy="304615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완료보고</a:t>
            </a:r>
            <a:endParaRPr lang="ko-KR" altLang="en-US" dirty="0">
              <a:solidFill>
                <a:schemeClr val="bg1"/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5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54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1.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사용자 권한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6CEB77A-E53B-3C4E-B860-CC8D4F963D33}"/>
              </a:ext>
            </a:extLst>
          </p:cNvPr>
          <p:cNvSpPr txBox="1"/>
          <p:nvPr/>
        </p:nvSpPr>
        <p:spPr>
          <a:xfrm>
            <a:off x="27365" y="3464159"/>
            <a:ext cx="4210050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산출물 관리 시스템의 </a:t>
            </a:r>
            <a:r>
              <a:rPr lang="ko-KR" altLang="en-US" dirty="0" smtClean="0">
                <a:solidFill>
                  <a:srgbClr val="FF3F3F"/>
                </a:solidFill>
                <a:latin typeface="Pretendard Variable SemiBold" pitchFamily="2" charset="-127"/>
                <a:ea typeface="Pretendard Variable SemiBold" pitchFamily="2" charset="-127"/>
              </a:rPr>
              <a:t>사용자 권한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 분류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6988634" y="1694295"/>
            <a:ext cx="4668305" cy="4027587"/>
            <a:chOff x="11136805" y="2434147"/>
            <a:chExt cx="4668305" cy="4027587"/>
          </a:xfrm>
        </p:grpSpPr>
        <p:grpSp>
          <p:nvGrpSpPr>
            <p:cNvPr id="157" name="그룹 156"/>
            <p:cNvGrpSpPr/>
            <p:nvPr/>
          </p:nvGrpSpPr>
          <p:grpSpPr>
            <a:xfrm>
              <a:off x="12801583" y="2434147"/>
              <a:ext cx="1701769" cy="1267358"/>
              <a:chOff x="6105783" y="2397437"/>
              <a:chExt cx="1910017" cy="1422447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6109120" y="2397437"/>
                <a:ext cx="1906680" cy="1168326"/>
                <a:chOff x="4927473" y="2486070"/>
                <a:chExt cx="1906680" cy="1168326"/>
              </a:xfrm>
            </p:grpSpPr>
            <p:grpSp>
              <p:nvGrpSpPr>
                <p:cNvPr id="189" name="그룹 188"/>
                <p:cNvGrpSpPr/>
                <p:nvPr/>
              </p:nvGrpSpPr>
              <p:grpSpPr>
                <a:xfrm>
                  <a:off x="4927473" y="2609698"/>
                  <a:ext cx="1906680" cy="1044698"/>
                  <a:chOff x="4927473" y="2609698"/>
                  <a:chExt cx="1906680" cy="1044698"/>
                </a:xfrm>
              </p:grpSpPr>
              <p:sp>
                <p:nvSpPr>
                  <p:cNvPr id="193" name="모서리가 둥근 직사각형 192">
                    <a:extLst>
                      <a:ext uri="{FF2B5EF4-FFF2-40B4-BE49-F238E27FC236}">
                        <a16:creationId xmlns:a16="http://schemas.microsoft.com/office/drawing/2014/main" xmlns="" id="{F5B1046D-E906-0C41-AA12-E0A22636C1D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3456396"/>
                    <a:ext cx="1906680" cy="198000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450"/>
                      </a:spcAft>
                      <a:buClr>
                        <a:srgbClr val="FF0000"/>
                      </a:buClr>
                    </a:pPr>
                    <a:r>
                      <a:rPr lang="ko-KR" altLang="en-US" sz="700" b="1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모든</a:t>
                    </a:r>
                    <a:r>
                      <a:rPr lang="en-US" altLang="ko-KR" sz="700" b="1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 </a:t>
                    </a:r>
                    <a:r>
                      <a:rPr lang="ko-KR" altLang="en-US" sz="700" b="1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프로젝트를</a:t>
                    </a:r>
                    <a:r>
                      <a:rPr lang="en-US" altLang="ko-KR" sz="700" b="1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 </a:t>
                    </a:r>
                    <a:r>
                      <a:rPr lang="ko-KR" altLang="en-US" sz="700" b="1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관리 </a:t>
                    </a:r>
                    <a:r>
                      <a:rPr lang="ko-KR" altLang="en-US" sz="700" b="1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할 수 있다</a:t>
                    </a:r>
                    <a:r>
                      <a:rPr lang="en-US" altLang="ko-KR" sz="700" b="1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.</a:t>
                    </a:r>
                  </a:p>
                </p:txBody>
              </p:sp>
              <p:sp>
                <p:nvSpPr>
                  <p:cNvPr id="194" name="양쪽 모서리가 둥근 사각형 193">
                    <a:extLst>
                      <a:ext uri="{FF2B5EF4-FFF2-40B4-BE49-F238E27FC236}">
                        <a16:creationId xmlns:a16="http://schemas.microsoft.com/office/drawing/2014/main" xmlns="" id="{92EC3650-92F6-C34D-93F0-4055AB288DA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2609698"/>
                    <a:ext cx="1906680" cy="870550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228600" algn="ctr" rotWithShape="0">
                      <a:schemeClr val="tx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190" name="모서리가 둥근 직사각형 189">
                  <a:extLst>
                    <a:ext uri="{FF2B5EF4-FFF2-40B4-BE49-F238E27FC236}">
                      <a16:creationId xmlns:a16="http://schemas.microsoft.com/office/drawing/2014/main" xmlns="" id="{143C05BE-C620-4248-9208-2F8F75709D3C}"/>
                    </a:ext>
                  </a:extLst>
                </p:cNvPr>
                <p:cNvSpPr/>
                <p:nvPr/>
              </p:nvSpPr>
              <p:spPr>
                <a:xfrm>
                  <a:off x="5156116" y="2486070"/>
                  <a:ext cx="1449392" cy="2367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en-US" altLang="en-US" sz="1100" b="1" spc="-15" dirty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Director</a:t>
                  </a:r>
                  <a:endParaRPr lang="x-none" altLang="en-US" sz="11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pic>
              <p:nvPicPr>
                <p:cNvPr id="191" name="그림 19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773" y="2772589"/>
                  <a:ext cx="379584" cy="534762"/>
                </a:xfrm>
                <a:prstGeom prst="rect">
                  <a:avLst/>
                </a:prstGeom>
              </p:spPr>
            </p:pic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2487" y="2772589"/>
                  <a:ext cx="379584" cy="534762"/>
                </a:xfrm>
                <a:prstGeom prst="rect">
                  <a:avLst/>
                </a:prstGeom>
              </p:spPr>
            </p:pic>
          </p:grpSp>
          <p:sp>
            <p:nvSpPr>
              <p:cNvPr id="188" name="TextBox 187"/>
              <p:cNvSpPr txBox="1"/>
              <p:nvPr/>
            </p:nvSpPr>
            <p:spPr>
              <a:xfrm>
                <a:off x="6105783" y="3560805"/>
                <a:ext cx="1050531" cy="25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rgbClr val="4D4D4D"/>
                    </a:solidFill>
                  </a:rPr>
                  <a:t>ex) </a:t>
                </a:r>
                <a:r>
                  <a:rPr lang="ko-KR" altLang="en-US" sz="900" dirty="0" err="1" smtClean="0">
                    <a:solidFill>
                      <a:srgbClr val="4D4D4D"/>
                    </a:solidFill>
                  </a:rPr>
                  <a:t>그룹장</a:t>
                </a:r>
                <a:endParaRPr lang="ko-KR" altLang="en-US" sz="900" dirty="0">
                  <a:solidFill>
                    <a:srgbClr val="4D4D4D"/>
                  </a:solidFill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11762329" y="3726514"/>
              <a:ext cx="3553660" cy="1550638"/>
              <a:chOff x="6524391" y="3781208"/>
              <a:chExt cx="3988527" cy="1438340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6527671" y="3781208"/>
                <a:ext cx="3985247" cy="1167446"/>
                <a:chOff x="6760990" y="3781208"/>
                <a:chExt cx="3985247" cy="1167446"/>
              </a:xfrm>
            </p:grpSpPr>
            <p:grpSp>
              <p:nvGrpSpPr>
                <p:cNvPr id="176" name="그룹 175"/>
                <p:cNvGrpSpPr/>
                <p:nvPr/>
              </p:nvGrpSpPr>
              <p:grpSpPr>
                <a:xfrm>
                  <a:off x="6760990" y="3781208"/>
                  <a:ext cx="3985247" cy="1167446"/>
                  <a:chOff x="6830013" y="3787694"/>
                  <a:chExt cx="3985247" cy="1167446"/>
                </a:xfrm>
              </p:grpSpPr>
              <p:grpSp>
                <p:nvGrpSpPr>
                  <p:cNvPr id="179" name="그룹 178"/>
                  <p:cNvGrpSpPr/>
                  <p:nvPr/>
                </p:nvGrpSpPr>
                <p:grpSpPr>
                  <a:xfrm>
                    <a:off x="6830013" y="3922574"/>
                    <a:ext cx="3985247" cy="1032566"/>
                    <a:chOff x="4866212" y="2609698"/>
                    <a:chExt cx="2434082" cy="1032566"/>
                  </a:xfrm>
                </p:grpSpPr>
                <p:sp>
                  <p:nvSpPr>
                    <p:cNvPr id="185" name="모서리가 둥근 직사각형 184">
                      <a:extLst>
                        <a:ext uri="{FF2B5EF4-FFF2-40B4-BE49-F238E27FC236}">
                          <a16:creationId xmlns:a16="http://schemas.microsoft.com/office/drawing/2014/main" xmlns="" id="{F5B1046D-E906-0C41-AA12-E0A22636C1DD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4866212" y="3444264"/>
                      <a:ext cx="2434077" cy="198000"/>
                    </a:xfrm>
                    <a:prstGeom prst="roundRect">
                      <a:avLst>
                        <a:gd name="adj" fmla="val 4095"/>
                      </a:avLst>
                    </a:prstGeom>
                    <a:solidFill>
                      <a:srgbClr val="4D4D4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spcAft>
                          <a:spcPts val="450"/>
                        </a:spcAft>
                        <a:buClr>
                          <a:srgbClr val="FF0000"/>
                        </a:buClr>
                      </a:pP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소속된 부서의 프로젝트와 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소속된 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부서의 담당자가 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속한 프로젝트를 관리 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할 수 있다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86" name="양쪽 모서리가 둥근 사각형 185">
                      <a:extLst>
                        <a:ext uri="{FF2B5EF4-FFF2-40B4-BE49-F238E27FC236}">
                          <a16:creationId xmlns:a16="http://schemas.microsoft.com/office/drawing/2014/main" xmlns="" id="{92EC3650-92F6-C34D-93F0-4055AB288DAE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4866217" y="2609698"/>
                      <a:ext cx="2434077" cy="870550"/>
                    </a:xfrm>
                    <a:prstGeom prst="round2SameRect">
                      <a:avLst>
                        <a:gd name="adj1" fmla="val 3652"/>
                        <a:gd name="adj2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228600" algn="ctr" rotWithShape="0">
                        <a:schemeClr val="tx2">
                          <a:alpha val="2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x-none" altLang="en-US" sz="1350">
                        <a:latin typeface="Pretendard Variable SemiBold" pitchFamily="2" charset="-127"/>
                        <a:ea typeface="Pretendard Variable SemiBold" pitchFamily="2" charset="-127"/>
                      </a:endParaRPr>
                    </a:p>
                  </p:txBody>
                </p:sp>
              </p:grpSp>
              <p:sp>
                <p:nvSpPr>
                  <p:cNvPr id="180" name="모서리가 둥근 직사각형 179">
                    <a:extLst>
                      <a:ext uri="{FF2B5EF4-FFF2-40B4-BE49-F238E27FC236}">
                        <a16:creationId xmlns:a16="http://schemas.microsoft.com/office/drawing/2014/main" xmlns="" id="{143C05BE-C620-4248-9208-2F8F75709D3C}"/>
                      </a:ext>
                    </a:extLst>
                  </p:cNvPr>
                  <p:cNvSpPr/>
                  <p:nvPr/>
                </p:nvSpPr>
                <p:spPr>
                  <a:xfrm>
                    <a:off x="8097935" y="3787694"/>
                    <a:ext cx="1449392" cy="2367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3F3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3500" rIns="0" bIns="0" rtlCol="0" anchor="ctr"/>
                  <a:lstStyle/>
                  <a:p>
                    <a:pPr algn="ctr">
                      <a:spcAft>
                        <a:spcPts val="75"/>
                      </a:spcAft>
                      <a:buClr>
                        <a:srgbClr val="4091CF"/>
                      </a:buClr>
                    </a:pPr>
                    <a:r>
                      <a:rPr lang="en-US" altLang="ko-KR" sz="1100" b="1" spc="-15" dirty="0">
                        <a:solidFill>
                          <a:schemeClr val="bg1"/>
                        </a:solidFill>
                        <a:latin typeface="Pretendard Variable SemiBold" pitchFamily="2" charset="-127"/>
                        <a:cs typeface="Pretendard Variable SemiBold" pitchFamily="2" charset="-127"/>
                      </a:rPr>
                      <a:t>Manager</a:t>
                    </a:r>
                    <a:endParaRPr lang="x-none" altLang="en-US" sz="1100" b="1" spc="-15" dirty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endParaRPr>
                  </a:p>
                </p:txBody>
              </p: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7938781" y="4122451"/>
                    <a:ext cx="1771540" cy="534761"/>
                    <a:chOff x="22473824" y="4504401"/>
                    <a:chExt cx="1771540" cy="534761"/>
                  </a:xfrm>
                </p:grpSpPr>
                <p:pic>
                  <p:nvPicPr>
                    <p:cNvPr id="182" name="그림 181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865933" y="4504401"/>
                      <a:ext cx="379431" cy="5347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그림 18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69879" y="4504401"/>
                      <a:ext cx="379431" cy="5347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그림 183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473824" y="4504401"/>
                      <a:ext cx="379431" cy="53476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77" name="그림 1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9418" y="4115965"/>
                  <a:ext cx="379431" cy="534761"/>
                </a:xfrm>
                <a:prstGeom prst="rect">
                  <a:avLst/>
                </a:prstGeom>
              </p:spPr>
            </p:pic>
            <p:pic>
              <p:nvPicPr>
                <p:cNvPr id="178" name="그림 1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2207" y="4115965"/>
                  <a:ext cx="379431" cy="534761"/>
                </a:xfrm>
                <a:prstGeom prst="rect">
                  <a:avLst/>
                </a:prstGeom>
              </p:spPr>
            </p:pic>
          </p:grpSp>
          <p:sp>
            <p:nvSpPr>
              <p:cNvPr id="175" name="TextBox 174"/>
              <p:cNvSpPr txBox="1"/>
              <p:nvPr/>
            </p:nvSpPr>
            <p:spPr>
              <a:xfrm>
                <a:off x="6524391" y="4988716"/>
                <a:ext cx="15326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rgbClr val="4D4D4D"/>
                    </a:solidFill>
                  </a:rPr>
                  <a:t>ex)</a:t>
                </a:r>
                <a:r>
                  <a:rPr lang="ko-KR" altLang="en-US" sz="900" dirty="0">
                    <a:solidFill>
                      <a:srgbClr val="4D4D4D"/>
                    </a:solidFill>
                  </a:rPr>
                  <a:t> </a:t>
                </a:r>
                <a:r>
                  <a:rPr lang="ko-KR" altLang="en-US" sz="900" dirty="0" smtClean="0">
                    <a:solidFill>
                      <a:srgbClr val="4D4D4D"/>
                    </a:solidFill>
                  </a:rPr>
                  <a:t>팀장</a:t>
                </a:r>
                <a:endParaRPr lang="ko-KR" altLang="en-US" sz="900" dirty="0">
                  <a:solidFill>
                    <a:srgbClr val="4D4D4D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1136805" y="5199313"/>
              <a:ext cx="4668305" cy="1262421"/>
              <a:chOff x="5877795" y="5159112"/>
              <a:chExt cx="5239572" cy="1416905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877795" y="5159112"/>
                <a:ext cx="5239572" cy="1167869"/>
                <a:chOff x="6022937" y="5159112"/>
                <a:chExt cx="5239572" cy="1167869"/>
              </a:xfrm>
            </p:grpSpPr>
            <p:grpSp>
              <p:nvGrpSpPr>
                <p:cNvPr id="162" name="그룹 161"/>
                <p:cNvGrpSpPr/>
                <p:nvPr/>
              </p:nvGrpSpPr>
              <p:grpSpPr>
                <a:xfrm>
                  <a:off x="6022937" y="5159112"/>
                  <a:ext cx="5239572" cy="1167869"/>
                  <a:chOff x="1402745" y="3886423"/>
                  <a:chExt cx="5239572" cy="1167869"/>
                </a:xfrm>
              </p:grpSpPr>
              <p:grpSp>
                <p:nvGrpSpPr>
                  <p:cNvPr id="164" name="그룹 163"/>
                  <p:cNvGrpSpPr/>
                  <p:nvPr/>
                </p:nvGrpSpPr>
                <p:grpSpPr>
                  <a:xfrm>
                    <a:off x="1402745" y="4004778"/>
                    <a:ext cx="5239572" cy="1049514"/>
                    <a:chOff x="4896650" y="2609698"/>
                    <a:chExt cx="2149281" cy="1049514"/>
                  </a:xfrm>
                </p:grpSpPr>
                <p:sp>
                  <p:nvSpPr>
                    <p:cNvPr id="172" name="모서리가 둥근 직사각형 171">
                      <a:extLst>
                        <a:ext uri="{FF2B5EF4-FFF2-40B4-BE49-F238E27FC236}">
                          <a16:creationId xmlns:a16="http://schemas.microsoft.com/office/drawing/2014/main" xmlns="" id="{F5B1046D-E906-0C41-AA12-E0A22636C1DD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4896650" y="3461212"/>
                      <a:ext cx="2149281" cy="198000"/>
                    </a:xfrm>
                    <a:prstGeom prst="roundRect">
                      <a:avLst>
                        <a:gd name="adj" fmla="val 4095"/>
                      </a:avLst>
                    </a:prstGeom>
                    <a:solidFill>
                      <a:srgbClr val="4D4D4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spcAft>
                          <a:spcPts val="450"/>
                        </a:spcAft>
                        <a:buClr>
                          <a:srgbClr val="FF0000"/>
                        </a:buClr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소속된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프로젝트를 관리할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수 있다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cs typeface="Pretendard Variable Medium" pitchFamily="2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3" name="양쪽 모서리가 둥근 사각형 172">
                      <a:extLst>
                        <a:ext uri="{FF2B5EF4-FFF2-40B4-BE49-F238E27FC236}">
                          <a16:creationId xmlns:a16="http://schemas.microsoft.com/office/drawing/2014/main" xmlns="" id="{92EC3650-92F6-C34D-93F0-4055AB288DAE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4896650" y="2609698"/>
                      <a:ext cx="2149281" cy="870550"/>
                    </a:xfrm>
                    <a:prstGeom prst="round2SameRect">
                      <a:avLst>
                        <a:gd name="adj1" fmla="val 3652"/>
                        <a:gd name="adj2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228600" algn="ctr" rotWithShape="0">
                        <a:schemeClr val="tx2">
                          <a:alpha val="2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x-none" altLang="en-US" sz="1350">
                        <a:latin typeface="Pretendard Variable SemiBold" pitchFamily="2" charset="-127"/>
                        <a:ea typeface="Pretendard Variable SemiBold" pitchFamily="2" charset="-127"/>
                      </a:endParaRPr>
                    </a:p>
                  </p:txBody>
                </p:sp>
              </p:grpSp>
              <p:sp>
                <p:nvSpPr>
                  <p:cNvPr id="165" name="모서리가 둥근 직사각형 164">
                    <a:extLst>
                      <a:ext uri="{FF2B5EF4-FFF2-40B4-BE49-F238E27FC236}">
                        <a16:creationId xmlns:a16="http://schemas.microsoft.com/office/drawing/2014/main" xmlns="" id="{143C05BE-C620-4248-9208-2F8F75709D3C}"/>
                      </a:ext>
                    </a:extLst>
                  </p:cNvPr>
                  <p:cNvSpPr/>
                  <p:nvPr/>
                </p:nvSpPr>
                <p:spPr>
                  <a:xfrm>
                    <a:off x="3297835" y="3886423"/>
                    <a:ext cx="1449392" cy="2367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3F3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3500" rIns="0" bIns="0" rtlCol="0" anchor="ctr"/>
                  <a:lstStyle/>
                  <a:p>
                    <a:pPr algn="ctr">
                      <a:spcAft>
                        <a:spcPts val="75"/>
                      </a:spcAft>
                      <a:buClr>
                        <a:srgbClr val="4091CF"/>
                      </a:buClr>
                    </a:pPr>
                    <a:r>
                      <a:rPr lang="en-US" altLang="en-US" sz="1100" b="1" spc="-15" dirty="0">
                        <a:solidFill>
                          <a:schemeClr val="bg1"/>
                        </a:solidFill>
                        <a:latin typeface="Pretendard Variable SemiBold" pitchFamily="2" charset="-127"/>
                        <a:ea typeface="Pretendard Variable SemiBold" pitchFamily="2" charset="-127"/>
                        <a:cs typeface="Pretendard Variable SemiBold" pitchFamily="2" charset="-127"/>
                      </a:rPr>
                      <a:t>Developer</a:t>
                    </a:r>
                    <a:endParaRPr lang="x-none" altLang="en-US" sz="1100" b="1" spc="-15" dirty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endParaRPr>
                  </a:p>
                </p:txBody>
              </p:sp>
              <p:grpSp>
                <p:nvGrpSpPr>
                  <p:cNvPr id="166" name="그룹 165"/>
                  <p:cNvGrpSpPr/>
                  <p:nvPr/>
                </p:nvGrpSpPr>
                <p:grpSpPr>
                  <a:xfrm>
                    <a:off x="1986789" y="4246846"/>
                    <a:ext cx="3325546" cy="534762"/>
                    <a:chOff x="1721492" y="4674239"/>
                    <a:chExt cx="3325546" cy="534762"/>
                  </a:xfrm>
                </p:grpSpPr>
                <p:pic>
                  <p:nvPicPr>
                    <p:cNvPr id="167" name="그림 1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7935" y="4674239"/>
                      <a:ext cx="379774" cy="53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그림 16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94378" y="4674239"/>
                      <a:ext cx="379774" cy="53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" name="그림 16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21492" y="4674239"/>
                      <a:ext cx="379774" cy="53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" name="그림 169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30821" y="4674239"/>
                      <a:ext cx="379774" cy="5347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그림 170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7264" y="4674239"/>
                      <a:ext cx="379774" cy="534762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63" name="그림 16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9196" y="5515302"/>
                  <a:ext cx="379774" cy="534762"/>
                </a:xfrm>
                <a:prstGeom prst="rect">
                  <a:avLst/>
                </a:prstGeom>
              </p:spPr>
            </p:pic>
          </p:grpSp>
          <p:sp>
            <p:nvSpPr>
              <p:cNvPr id="161" name="TextBox 160"/>
              <p:cNvSpPr txBox="1"/>
              <p:nvPr/>
            </p:nvSpPr>
            <p:spPr>
              <a:xfrm>
                <a:off x="5877795" y="6345185"/>
                <a:ext cx="15326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rgbClr val="4D4D4D"/>
                    </a:solidFill>
                  </a:rPr>
                  <a:t>ex)</a:t>
                </a:r>
                <a:r>
                  <a:rPr lang="ko-KR" altLang="en-US" sz="900" dirty="0" smtClean="0">
                    <a:solidFill>
                      <a:srgbClr val="4D4D4D"/>
                    </a:solidFill>
                  </a:rPr>
                  <a:t> 팀원</a:t>
                </a:r>
                <a:endParaRPr lang="ko-KR" altLang="en-US" sz="900" dirty="0">
                  <a:solidFill>
                    <a:srgbClr val="4D4D4D"/>
                  </a:solidFill>
                </a:endParaRPr>
              </a:p>
            </p:txBody>
          </p:sp>
        </p:grpSp>
      </p:grpSp>
      <p:grpSp>
        <p:nvGrpSpPr>
          <p:cNvPr id="195" name="그룹 194"/>
          <p:cNvGrpSpPr/>
          <p:nvPr/>
        </p:nvGrpSpPr>
        <p:grpSpPr>
          <a:xfrm>
            <a:off x="4575630" y="2120899"/>
            <a:ext cx="2166210" cy="3174379"/>
            <a:chOff x="4804230" y="1223449"/>
            <a:chExt cx="2166210" cy="3174379"/>
          </a:xfrm>
        </p:grpSpPr>
        <p:grpSp>
          <p:nvGrpSpPr>
            <p:cNvPr id="196" name="그룹 195"/>
            <p:cNvGrpSpPr/>
            <p:nvPr/>
          </p:nvGrpSpPr>
          <p:grpSpPr>
            <a:xfrm>
              <a:off x="5037332" y="1642917"/>
              <a:ext cx="1700006" cy="1248427"/>
              <a:chOff x="7234134" y="1003856"/>
              <a:chExt cx="1908038" cy="1401199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7235492" y="1003856"/>
                <a:ext cx="1906680" cy="1168952"/>
                <a:chOff x="9903652" y="1730924"/>
                <a:chExt cx="1906680" cy="1168952"/>
              </a:xfrm>
              <a:effectLst>
                <a:reflection stA="45000" endPos="1000" dist="50800" dir="5400000" sy="-100000" algn="bl" rotWithShape="0"/>
              </a:effectLst>
            </p:grpSpPr>
            <p:grpSp>
              <p:nvGrpSpPr>
                <p:cNvPr id="237" name="그룹 236"/>
                <p:cNvGrpSpPr/>
                <p:nvPr/>
              </p:nvGrpSpPr>
              <p:grpSpPr>
                <a:xfrm>
                  <a:off x="9903652" y="1858009"/>
                  <a:ext cx="1906680" cy="1041867"/>
                  <a:chOff x="4927473" y="2609698"/>
                  <a:chExt cx="1906680" cy="1041867"/>
                </a:xfrm>
              </p:grpSpPr>
              <p:sp>
                <p:nvSpPr>
                  <p:cNvPr id="240" name="모서리가 둥근 직사각형 239">
                    <a:extLst>
                      <a:ext uri="{FF2B5EF4-FFF2-40B4-BE49-F238E27FC236}">
                        <a16:creationId xmlns:a16="http://schemas.microsoft.com/office/drawing/2014/main" xmlns="" id="{F5B1046D-E906-0C41-AA12-E0A22636C1D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3453565"/>
                    <a:ext cx="1906680" cy="198000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450"/>
                      </a:spcAft>
                      <a:buClr>
                        <a:srgbClr val="FF0000"/>
                      </a:buClr>
                    </a:pPr>
                    <a:r>
                      <a:rPr lang="ko-KR" altLang="en-US" sz="700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모든 </a:t>
                    </a:r>
                    <a:r>
                      <a:rPr lang="ko-KR" altLang="en-US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시스템을 관리 </a:t>
                    </a:r>
                    <a:r>
                      <a:rPr lang="ko-KR" altLang="en-US" sz="700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할 수 있다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.</a:t>
                    </a:r>
                  </a:p>
                </p:txBody>
              </p:sp>
              <p:sp>
                <p:nvSpPr>
                  <p:cNvPr id="241" name="양쪽 모서리가 둥근 사각형 240">
                    <a:extLst>
                      <a:ext uri="{FF2B5EF4-FFF2-40B4-BE49-F238E27FC236}">
                        <a16:creationId xmlns:a16="http://schemas.microsoft.com/office/drawing/2014/main" xmlns="" id="{92EC3650-92F6-C34D-93F0-4055AB288DA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2609698"/>
                    <a:ext cx="1906680" cy="870550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228600" algn="ctr" rotWithShape="0">
                      <a:schemeClr val="tx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238" name="모서리가 둥근 직사각형 237">
                  <a:extLst>
                    <a:ext uri="{FF2B5EF4-FFF2-40B4-BE49-F238E27FC236}">
                      <a16:creationId xmlns:a16="http://schemas.microsoft.com/office/drawing/2014/main" xmlns="" id="{143C05BE-C620-4248-9208-2F8F75709D3C}"/>
                    </a:ext>
                  </a:extLst>
                </p:cNvPr>
                <p:cNvSpPr/>
                <p:nvPr/>
              </p:nvSpPr>
              <p:spPr>
                <a:xfrm>
                  <a:off x="10132296" y="1730924"/>
                  <a:ext cx="1449392" cy="2367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en-US" altLang="ko-KR" sz="1100" b="1" spc="-15" dirty="0">
                      <a:solidFill>
                        <a:schemeClr val="bg1"/>
                      </a:solidFill>
                      <a:latin typeface="Pretendard Variable SemiBold" pitchFamily="2" charset="-127"/>
                      <a:cs typeface="Pretendard Variable SemiBold" pitchFamily="2" charset="-127"/>
                    </a:rPr>
                    <a:t>System </a:t>
                  </a:r>
                  <a:r>
                    <a:rPr lang="en-US" altLang="ko-KR" sz="11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cs typeface="Pretendard Variable SemiBold" pitchFamily="2" charset="-127"/>
                    </a:rPr>
                    <a:t>Manager</a:t>
                  </a:r>
                  <a:endParaRPr lang="x-none" altLang="en-US" sz="11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pic>
              <p:nvPicPr>
                <p:cNvPr id="239" name="그림 2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0733" y="2039952"/>
                  <a:ext cx="492518" cy="619087"/>
                </a:xfrm>
                <a:prstGeom prst="rect">
                  <a:avLst/>
                </a:prstGeom>
              </p:spPr>
            </p:pic>
          </p:grpSp>
          <p:sp>
            <p:nvSpPr>
              <p:cNvPr id="236" name="TextBox 235"/>
              <p:cNvSpPr txBox="1"/>
              <p:nvPr/>
            </p:nvSpPr>
            <p:spPr>
              <a:xfrm>
                <a:off x="7234134" y="2174223"/>
                <a:ext cx="1356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rgbClr val="4D4D4D"/>
                    </a:solidFill>
                  </a:rPr>
                  <a:t>ex</a:t>
                </a:r>
                <a:r>
                  <a:rPr lang="en-US" altLang="ko-KR" sz="900" smtClean="0">
                    <a:solidFill>
                      <a:srgbClr val="4D4D4D"/>
                    </a:solidFill>
                  </a:rPr>
                  <a:t>) System </a:t>
                </a:r>
                <a:r>
                  <a:rPr lang="ko-KR" altLang="en-US" sz="900" dirty="0" smtClean="0">
                    <a:solidFill>
                      <a:srgbClr val="4D4D4D"/>
                    </a:solidFill>
                  </a:rPr>
                  <a:t>담당자</a:t>
                </a:r>
                <a:endParaRPr lang="ko-KR" altLang="en-US" sz="900" dirty="0">
                  <a:solidFill>
                    <a:srgbClr val="4D4D4D"/>
                  </a:solidFill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4960224" y="2980338"/>
              <a:ext cx="1854222" cy="1233511"/>
              <a:chOff x="8361553" y="2397437"/>
              <a:chExt cx="2081126" cy="1384457"/>
            </a:xfrm>
          </p:grpSpPr>
          <p:grpSp>
            <p:nvGrpSpPr>
              <p:cNvPr id="200" name="그룹 199"/>
              <p:cNvGrpSpPr/>
              <p:nvPr/>
            </p:nvGrpSpPr>
            <p:grpSpPr>
              <a:xfrm>
                <a:off x="8361865" y="2397437"/>
                <a:ext cx="2080814" cy="1164916"/>
                <a:chOff x="7738506" y="2614813"/>
                <a:chExt cx="2080814" cy="1164916"/>
              </a:xfrm>
            </p:grpSpPr>
            <p:grpSp>
              <p:nvGrpSpPr>
                <p:cNvPr id="202" name="그룹 201"/>
                <p:cNvGrpSpPr/>
                <p:nvPr/>
              </p:nvGrpSpPr>
              <p:grpSpPr>
                <a:xfrm>
                  <a:off x="7738506" y="2741898"/>
                  <a:ext cx="2080814" cy="1037831"/>
                  <a:chOff x="4927473" y="2609698"/>
                  <a:chExt cx="2080814" cy="1037831"/>
                </a:xfrm>
              </p:grpSpPr>
              <p:sp>
                <p:nvSpPr>
                  <p:cNvPr id="233" name="모서리가 둥근 직사각형 232">
                    <a:extLst>
                      <a:ext uri="{FF2B5EF4-FFF2-40B4-BE49-F238E27FC236}">
                        <a16:creationId xmlns:a16="http://schemas.microsoft.com/office/drawing/2014/main" xmlns="" id="{F5B1046D-E906-0C41-AA12-E0A22636C1DD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3451143"/>
                    <a:ext cx="2080814" cy="196386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450"/>
                      </a:spcAft>
                      <a:buClr>
                        <a:srgbClr val="FF0000"/>
                      </a:buClr>
                    </a:pPr>
                    <a:r>
                      <a:rPr lang="ko-KR" altLang="en-US" sz="700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모든 부서 </a:t>
                    </a:r>
                    <a:r>
                      <a:rPr lang="ko-KR" altLang="en-US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및</a:t>
                    </a:r>
                    <a:r>
                      <a:rPr lang="en-US" altLang="ko-KR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 </a:t>
                    </a:r>
                    <a:r>
                      <a:rPr lang="ko-KR" altLang="en-US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모든 프로젝트를</a:t>
                    </a:r>
                    <a:r>
                      <a:rPr lang="en-US" altLang="ko-KR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 </a:t>
                    </a:r>
                    <a:r>
                      <a:rPr lang="ko-KR" altLang="en-US" sz="700" dirty="0" smtClean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조회만 </a:t>
                    </a:r>
                    <a:r>
                      <a:rPr lang="ko-KR" altLang="en-US" sz="700" dirty="0">
                        <a:solidFill>
                          <a:schemeClr val="bg1"/>
                        </a:solidFill>
                        <a:cs typeface="Pretendard Variable Medium" pitchFamily="2" charset="-127"/>
                      </a:rPr>
                      <a:t>할 수 있다</a:t>
                    </a:r>
                    <a:endParaRPr lang="en-US" altLang="ko-KR" sz="700" b="1" dirty="0">
                      <a:solidFill>
                        <a:schemeClr val="bg1"/>
                      </a:solidFill>
                      <a:cs typeface="Pretendard Variable Medium" pitchFamily="2" charset="-127"/>
                    </a:endParaRPr>
                  </a:p>
                </p:txBody>
              </p:sp>
              <p:sp>
                <p:nvSpPr>
                  <p:cNvPr id="234" name="양쪽 모서리가 둥근 사각형 233">
                    <a:extLst>
                      <a:ext uri="{FF2B5EF4-FFF2-40B4-BE49-F238E27FC236}">
                        <a16:creationId xmlns:a16="http://schemas.microsoft.com/office/drawing/2014/main" xmlns="" id="{92EC3650-92F6-C34D-93F0-4055AB288DAE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4927473" y="2609698"/>
                    <a:ext cx="2080814" cy="870551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228600" algn="ctr" rotWithShape="0">
                      <a:schemeClr val="tx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203" name="모서리가 둥근 직사각형 202">
                  <a:extLst>
                    <a:ext uri="{FF2B5EF4-FFF2-40B4-BE49-F238E27FC236}">
                      <a16:creationId xmlns:a16="http://schemas.microsoft.com/office/drawing/2014/main" xmlns="" id="{143C05BE-C620-4248-9208-2F8F75709D3C}"/>
                    </a:ext>
                  </a:extLst>
                </p:cNvPr>
                <p:cNvSpPr/>
                <p:nvPr/>
              </p:nvSpPr>
              <p:spPr>
                <a:xfrm>
                  <a:off x="8054217" y="2614813"/>
                  <a:ext cx="1449392" cy="2367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en-US" altLang="ko-KR" sz="1100" b="1" spc="-15" dirty="0">
                      <a:solidFill>
                        <a:schemeClr val="bg1"/>
                      </a:solidFill>
                      <a:latin typeface="Pretendard Variable SemiBold" pitchFamily="2" charset="-127"/>
                      <a:cs typeface="Pretendard Variable SemiBold" pitchFamily="2" charset="-127"/>
                    </a:rPr>
                    <a:t>Advisor</a:t>
                  </a:r>
                  <a:endParaRPr lang="x-none" altLang="en-US" sz="11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grpSp>
              <p:nvGrpSpPr>
                <p:cNvPr id="204" name="그룹 203"/>
                <p:cNvGrpSpPr/>
                <p:nvPr/>
              </p:nvGrpSpPr>
              <p:grpSpPr>
                <a:xfrm>
                  <a:off x="8149787" y="2945005"/>
                  <a:ext cx="1084118" cy="535329"/>
                  <a:chOff x="8166080" y="2945005"/>
                  <a:chExt cx="1084118" cy="535329"/>
                </a:xfrm>
              </p:grpSpPr>
              <p:grpSp>
                <p:nvGrpSpPr>
                  <p:cNvPr id="205" name="그룹 204"/>
                  <p:cNvGrpSpPr/>
                  <p:nvPr/>
                </p:nvGrpSpPr>
                <p:grpSpPr>
                  <a:xfrm>
                    <a:off x="8166080" y="2945005"/>
                    <a:ext cx="378988" cy="535329"/>
                    <a:chOff x="6485946" y="3975289"/>
                    <a:chExt cx="374650" cy="529201"/>
                  </a:xfrm>
                </p:grpSpPr>
                <p:sp>
                  <p:nvSpPr>
                    <p:cNvPr id="220" name="AutoShape 3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6485946" y="3976833"/>
                      <a:ext cx="374650" cy="5137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1" name="Freeform 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485946" y="4222147"/>
                      <a:ext cx="374650" cy="282343"/>
                    </a:xfrm>
                    <a:custGeom>
                      <a:avLst/>
                      <a:gdLst>
                        <a:gd name="T0" fmla="*/ 952 w 952"/>
                        <a:gd name="T1" fmla="*/ 291 h 735"/>
                        <a:gd name="T2" fmla="*/ 952 w 952"/>
                        <a:gd name="T3" fmla="*/ 156 h 735"/>
                        <a:gd name="T4" fmla="*/ 726 w 952"/>
                        <a:gd name="T5" fmla="*/ 0 h 735"/>
                        <a:gd name="T6" fmla="*/ 702 w 952"/>
                        <a:gd name="T7" fmla="*/ 48 h 735"/>
                        <a:gd name="T8" fmla="*/ 632 w 952"/>
                        <a:gd name="T9" fmla="*/ 574 h 735"/>
                        <a:gd name="T10" fmla="*/ 952 w 952"/>
                        <a:gd name="T11" fmla="*/ 291 h 735"/>
                        <a:gd name="T12" fmla="*/ 257 w 952"/>
                        <a:gd name="T13" fmla="*/ 126 h 735"/>
                        <a:gd name="T14" fmla="*/ 252 w 952"/>
                        <a:gd name="T15" fmla="*/ 122 h 735"/>
                        <a:gd name="T16" fmla="*/ 257 w 952"/>
                        <a:gd name="T17" fmla="*/ 126 h 735"/>
                        <a:gd name="T18" fmla="*/ 252 w 952"/>
                        <a:gd name="T19" fmla="*/ 121 h 735"/>
                        <a:gd name="T20" fmla="*/ 416 w 952"/>
                        <a:gd name="T21" fmla="*/ 321 h 735"/>
                        <a:gd name="T22" fmla="*/ 538 w 952"/>
                        <a:gd name="T23" fmla="*/ 623 h 735"/>
                        <a:gd name="T24" fmla="*/ 50 w 952"/>
                        <a:gd name="T25" fmla="*/ 652 h 735"/>
                        <a:gd name="T26" fmla="*/ 0 w 952"/>
                        <a:gd name="T27" fmla="*/ 575 h 735"/>
                        <a:gd name="T28" fmla="*/ 0 w 952"/>
                        <a:gd name="T29" fmla="*/ 570 h 735"/>
                        <a:gd name="T30" fmla="*/ 0 w 952"/>
                        <a:gd name="T31" fmla="*/ 566 h 735"/>
                        <a:gd name="T32" fmla="*/ 0 w 952"/>
                        <a:gd name="T33" fmla="*/ 562 h 735"/>
                        <a:gd name="T34" fmla="*/ 0 w 952"/>
                        <a:gd name="T35" fmla="*/ 558 h 735"/>
                        <a:gd name="T36" fmla="*/ 0 w 952"/>
                        <a:gd name="T37" fmla="*/ 554 h 735"/>
                        <a:gd name="T38" fmla="*/ 0 w 952"/>
                        <a:gd name="T39" fmla="*/ 549 h 735"/>
                        <a:gd name="T40" fmla="*/ 0 w 952"/>
                        <a:gd name="T41" fmla="*/ 545 h 735"/>
                        <a:gd name="T42" fmla="*/ 0 w 952"/>
                        <a:gd name="T43" fmla="*/ 541 h 735"/>
                        <a:gd name="T44" fmla="*/ 0 w 952"/>
                        <a:gd name="T45" fmla="*/ 537 h 735"/>
                        <a:gd name="T46" fmla="*/ 0 w 952"/>
                        <a:gd name="T47" fmla="*/ 532 h 735"/>
                        <a:gd name="T48" fmla="*/ 0 w 952"/>
                        <a:gd name="T49" fmla="*/ 528 h 735"/>
                        <a:gd name="T50" fmla="*/ 0 w 952"/>
                        <a:gd name="T51" fmla="*/ 524 h 735"/>
                        <a:gd name="T52" fmla="*/ 0 w 952"/>
                        <a:gd name="T53" fmla="*/ 520 h 735"/>
                        <a:gd name="T54" fmla="*/ 0 w 952"/>
                        <a:gd name="T55" fmla="*/ 515 h 735"/>
                        <a:gd name="T56" fmla="*/ 0 w 952"/>
                        <a:gd name="T57" fmla="*/ 511 h 735"/>
                        <a:gd name="T58" fmla="*/ 0 w 952"/>
                        <a:gd name="T59" fmla="*/ 507 h 735"/>
                        <a:gd name="T60" fmla="*/ 0 w 952"/>
                        <a:gd name="T61" fmla="*/ 503 h 735"/>
                        <a:gd name="T62" fmla="*/ 0 w 952"/>
                        <a:gd name="T63" fmla="*/ 499 h 735"/>
                        <a:gd name="T64" fmla="*/ 0 w 952"/>
                        <a:gd name="T65" fmla="*/ 494 h 735"/>
                        <a:gd name="T66" fmla="*/ 0 w 952"/>
                        <a:gd name="T67" fmla="*/ 490 h 735"/>
                        <a:gd name="T68" fmla="*/ 0 w 952"/>
                        <a:gd name="T69" fmla="*/ 486 h 735"/>
                        <a:gd name="T70" fmla="*/ 0 w 952"/>
                        <a:gd name="T71" fmla="*/ 482 h 735"/>
                        <a:gd name="T72" fmla="*/ 0 w 952"/>
                        <a:gd name="T73" fmla="*/ 477 h 735"/>
                        <a:gd name="T74" fmla="*/ 0 w 952"/>
                        <a:gd name="T75" fmla="*/ 473 h 735"/>
                        <a:gd name="T76" fmla="*/ 0 w 952"/>
                        <a:gd name="T77" fmla="*/ 469 h 735"/>
                        <a:gd name="T78" fmla="*/ 0 w 952"/>
                        <a:gd name="T79" fmla="*/ 465 h 735"/>
                        <a:gd name="T80" fmla="*/ 1 w 952"/>
                        <a:gd name="T81" fmla="*/ 452 h 735"/>
                        <a:gd name="T82" fmla="*/ 2 w 952"/>
                        <a:gd name="T83" fmla="*/ 439 h 735"/>
                        <a:gd name="T84" fmla="*/ 4 w 952"/>
                        <a:gd name="T85" fmla="*/ 427 h 735"/>
                        <a:gd name="T86" fmla="*/ 7 w 952"/>
                        <a:gd name="T87" fmla="*/ 415 h 735"/>
                        <a:gd name="T88" fmla="*/ 11 w 952"/>
                        <a:gd name="T89" fmla="*/ 403 h 735"/>
                        <a:gd name="T90" fmla="*/ 15 w 952"/>
                        <a:gd name="T91" fmla="*/ 391 h 735"/>
                        <a:gd name="T92" fmla="*/ 21 w 952"/>
                        <a:gd name="T93" fmla="*/ 380 h 735"/>
                        <a:gd name="T94" fmla="*/ 26 w 952"/>
                        <a:gd name="T95" fmla="*/ 369 h 735"/>
                        <a:gd name="T96" fmla="*/ 33 w 952"/>
                        <a:gd name="T97" fmla="*/ 357 h 735"/>
                        <a:gd name="T98" fmla="*/ 40 w 952"/>
                        <a:gd name="T99" fmla="*/ 346 h 735"/>
                        <a:gd name="T100" fmla="*/ 47 w 952"/>
                        <a:gd name="T101" fmla="*/ 335 h 735"/>
                        <a:gd name="T102" fmla="*/ 55 w 952"/>
                        <a:gd name="T103" fmla="*/ 324 h 735"/>
                        <a:gd name="T104" fmla="*/ 63 w 952"/>
                        <a:gd name="T105" fmla="*/ 314 h 735"/>
                        <a:gd name="T106" fmla="*/ 72 w 952"/>
                        <a:gd name="T107" fmla="*/ 303 h 735"/>
                        <a:gd name="T108" fmla="*/ 81 w 952"/>
                        <a:gd name="T109" fmla="*/ 292 h 735"/>
                        <a:gd name="T110" fmla="*/ 90 w 952"/>
                        <a:gd name="T111" fmla="*/ 282 h 735"/>
                        <a:gd name="T112" fmla="*/ 252 w 952"/>
                        <a:gd name="T113" fmla="*/ 121 h 7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952" h="735">
                          <a:moveTo>
                            <a:pt x="952" y="291"/>
                          </a:moveTo>
                          <a:cubicBezTo>
                            <a:pt x="952" y="156"/>
                            <a:pt x="952" y="156"/>
                            <a:pt x="952" y="156"/>
                          </a:cubicBezTo>
                          <a:cubicBezTo>
                            <a:pt x="952" y="48"/>
                            <a:pt x="818" y="8"/>
                            <a:pt x="726" y="0"/>
                          </a:cubicBezTo>
                          <a:cubicBezTo>
                            <a:pt x="718" y="16"/>
                            <a:pt x="710" y="32"/>
                            <a:pt x="702" y="48"/>
                          </a:cubicBezTo>
                          <a:cubicBezTo>
                            <a:pt x="774" y="178"/>
                            <a:pt x="712" y="456"/>
                            <a:pt x="632" y="574"/>
                          </a:cubicBezTo>
                          <a:cubicBezTo>
                            <a:pt x="813" y="469"/>
                            <a:pt x="952" y="331"/>
                            <a:pt x="952" y="291"/>
                          </a:cubicBezTo>
                          <a:close/>
                          <a:moveTo>
                            <a:pt x="257" y="126"/>
                          </a:moveTo>
                          <a:cubicBezTo>
                            <a:pt x="252" y="122"/>
                            <a:pt x="252" y="122"/>
                            <a:pt x="252" y="122"/>
                          </a:cubicBezTo>
                          <a:cubicBezTo>
                            <a:pt x="254" y="123"/>
                            <a:pt x="255" y="125"/>
                            <a:pt x="257" y="126"/>
                          </a:cubicBezTo>
                          <a:close/>
                          <a:moveTo>
                            <a:pt x="252" y="121"/>
                          </a:moveTo>
                          <a:cubicBezTo>
                            <a:pt x="303" y="180"/>
                            <a:pt x="387" y="254"/>
                            <a:pt x="416" y="321"/>
                          </a:cubicBezTo>
                          <a:cubicBezTo>
                            <a:pt x="460" y="421"/>
                            <a:pt x="439" y="530"/>
                            <a:pt x="538" y="623"/>
                          </a:cubicBezTo>
                          <a:cubicBezTo>
                            <a:pt x="375" y="699"/>
                            <a:pt x="193" y="735"/>
                            <a:pt x="50" y="652"/>
                          </a:cubicBezTo>
                          <a:cubicBezTo>
                            <a:pt x="5" y="626"/>
                            <a:pt x="0" y="615"/>
                            <a:pt x="0" y="575"/>
                          </a:cubicBezTo>
                          <a:cubicBezTo>
                            <a:pt x="0" y="570"/>
                            <a:pt x="0" y="570"/>
                            <a:pt x="0" y="570"/>
                          </a:cubicBezTo>
                          <a:cubicBezTo>
                            <a:pt x="0" y="566"/>
                            <a:pt x="0" y="566"/>
                            <a:pt x="0" y="566"/>
                          </a:cubicBezTo>
                          <a:cubicBezTo>
                            <a:pt x="0" y="562"/>
                            <a:pt x="0" y="562"/>
                            <a:pt x="0" y="562"/>
                          </a:cubicBezTo>
                          <a:cubicBezTo>
                            <a:pt x="0" y="558"/>
                            <a:pt x="0" y="558"/>
                            <a:pt x="0" y="558"/>
                          </a:cubicBezTo>
                          <a:cubicBezTo>
                            <a:pt x="0" y="554"/>
                            <a:pt x="0" y="554"/>
                            <a:pt x="0" y="554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45"/>
                            <a:pt x="0" y="545"/>
                            <a:pt x="0" y="545"/>
                          </a:cubicBezTo>
                          <a:cubicBezTo>
                            <a:pt x="0" y="541"/>
                            <a:pt x="0" y="541"/>
                            <a:pt x="0" y="541"/>
                          </a:cubicBezTo>
                          <a:cubicBezTo>
                            <a:pt x="0" y="537"/>
                            <a:pt x="0" y="537"/>
                            <a:pt x="0" y="537"/>
                          </a:cubicBezTo>
                          <a:cubicBezTo>
                            <a:pt x="0" y="532"/>
                            <a:pt x="0" y="532"/>
                            <a:pt x="0" y="532"/>
                          </a:cubicBezTo>
                          <a:cubicBezTo>
                            <a:pt x="0" y="528"/>
                            <a:pt x="0" y="528"/>
                            <a:pt x="0" y="528"/>
                          </a:cubicBezTo>
                          <a:cubicBezTo>
                            <a:pt x="0" y="524"/>
                            <a:pt x="0" y="524"/>
                            <a:pt x="0" y="524"/>
                          </a:cubicBezTo>
                          <a:cubicBezTo>
                            <a:pt x="0" y="520"/>
                            <a:pt x="0" y="520"/>
                            <a:pt x="0" y="520"/>
                          </a:cubicBezTo>
                          <a:cubicBezTo>
                            <a:pt x="0" y="515"/>
                            <a:pt x="0" y="515"/>
                            <a:pt x="0" y="515"/>
                          </a:cubicBezTo>
                          <a:cubicBezTo>
                            <a:pt x="0" y="511"/>
                            <a:pt x="0" y="511"/>
                            <a:pt x="0" y="511"/>
                          </a:cubicBezTo>
                          <a:cubicBezTo>
                            <a:pt x="0" y="507"/>
                            <a:pt x="0" y="507"/>
                            <a:pt x="0" y="507"/>
                          </a:cubicBezTo>
                          <a:cubicBezTo>
                            <a:pt x="0" y="503"/>
                            <a:pt x="0" y="503"/>
                            <a:pt x="0" y="503"/>
                          </a:cubicBezTo>
                          <a:cubicBezTo>
                            <a:pt x="0" y="499"/>
                            <a:pt x="0" y="499"/>
                            <a:pt x="0" y="499"/>
                          </a:cubicBezTo>
                          <a:cubicBezTo>
                            <a:pt x="0" y="494"/>
                            <a:pt x="0" y="494"/>
                            <a:pt x="0" y="494"/>
                          </a:cubicBezTo>
                          <a:cubicBezTo>
                            <a:pt x="0" y="490"/>
                            <a:pt x="0" y="490"/>
                            <a:pt x="0" y="490"/>
                          </a:cubicBezTo>
                          <a:cubicBezTo>
                            <a:pt x="0" y="486"/>
                            <a:pt x="0" y="486"/>
                            <a:pt x="0" y="486"/>
                          </a:cubicBezTo>
                          <a:cubicBezTo>
                            <a:pt x="0" y="482"/>
                            <a:pt x="0" y="482"/>
                            <a:pt x="0" y="482"/>
                          </a:cubicBezTo>
                          <a:cubicBezTo>
                            <a:pt x="0" y="477"/>
                            <a:pt x="0" y="477"/>
                            <a:pt x="0" y="477"/>
                          </a:cubicBezTo>
                          <a:cubicBezTo>
                            <a:pt x="0" y="473"/>
                            <a:pt x="0" y="473"/>
                            <a:pt x="0" y="473"/>
                          </a:cubicBezTo>
                          <a:cubicBezTo>
                            <a:pt x="0" y="469"/>
                            <a:pt x="0" y="469"/>
                            <a:pt x="0" y="469"/>
                          </a:cubicBezTo>
                          <a:cubicBezTo>
                            <a:pt x="0" y="465"/>
                            <a:pt x="0" y="465"/>
                            <a:pt x="0" y="465"/>
                          </a:cubicBezTo>
                          <a:cubicBezTo>
                            <a:pt x="1" y="452"/>
                            <a:pt x="1" y="452"/>
                            <a:pt x="1" y="452"/>
                          </a:cubicBezTo>
                          <a:cubicBezTo>
                            <a:pt x="2" y="439"/>
                            <a:pt x="2" y="439"/>
                            <a:pt x="2" y="439"/>
                          </a:cubicBezTo>
                          <a:cubicBezTo>
                            <a:pt x="4" y="427"/>
                            <a:pt x="4" y="427"/>
                            <a:pt x="4" y="427"/>
                          </a:cubicBezTo>
                          <a:cubicBezTo>
                            <a:pt x="7" y="415"/>
                            <a:pt x="7" y="415"/>
                            <a:pt x="7" y="415"/>
                          </a:cubicBezTo>
                          <a:cubicBezTo>
                            <a:pt x="11" y="403"/>
                            <a:pt x="11" y="403"/>
                            <a:pt x="11" y="403"/>
                          </a:cubicBezTo>
                          <a:cubicBezTo>
                            <a:pt x="15" y="391"/>
                            <a:pt x="15" y="391"/>
                            <a:pt x="15" y="391"/>
                          </a:cubicBezTo>
                          <a:cubicBezTo>
                            <a:pt x="21" y="380"/>
                            <a:pt x="21" y="380"/>
                            <a:pt x="21" y="380"/>
                          </a:cubicBezTo>
                          <a:cubicBezTo>
                            <a:pt x="26" y="369"/>
                            <a:pt x="26" y="369"/>
                            <a:pt x="26" y="369"/>
                          </a:cubicBezTo>
                          <a:cubicBezTo>
                            <a:pt x="33" y="357"/>
                            <a:pt x="33" y="357"/>
                            <a:pt x="33" y="357"/>
                          </a:cubicBezTo>
                          <a:cubicBezTo>
                            <a:pt x="40" y="346"/>
                            <a:pt x="40" y="346"/>
                            <a:pt x="40" y="346"/>
                          </a:cubicBezTo>
                          <a:cubicBezTo>
                            <a:pt x="47" y="335"/>
                            <a:pt x="47" y="335"/>
                            <a:pt x="47" y="335"/>
                          </a:cubicBezTo>
                          <a:cubicBezTo>
                            <a:pt x="55" y="324"/>
                            <a:pt x="55" y="324"/>
                            <a:pt x="55" y="324"/>
                          </a:cubicBezTo>
                          <a:cubicBezTo>
                            <a:pt x="63" y="314"/>
                            <a:pt x="63" y="314"/>
                            <a:pt x="63" y="314"/>
                          </a:cubicBezTo>
                          <a:cubicBezTo>
                            <a:pt x="72" y="303"/>
                            <a:pt x="72" y="303"/>
                            <a:pt x="72" y="303"/>
                          </a:cubicBezTo>
                          <a:cubicBezTo>
                            <a:pt x="81" y="292"/>
                            <a:pt x="81" y="292"/>
                            <a:pt x="81" y="292"/>
                          </a:cubicBezTo>
                          <a:cubicBezTo>
                            <a:pt x="90" y="282"/>
                            <a:pt x="90" y="282"/>
                            <a:pt x="90" y="282"/>
                          </a:cubicBezTo>
                          <a:cubicBezTo>
                            <a:pt x="141" y="226"/>
                            <a:pt x="205" y="181"/>
                            <a:pt x="252" y="121"/>
                          </a:cubicBezTo>
                          <a:close/>
                        </a:path>
                      </a:pathLst>
                    </a:custGeom>
                    <a:solidFill>
                      <a:srgbClr val="1C3C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2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584371" y="4236033"/>
                      <a:ext cx="185738" cy="94115"/>
                    </a:xfrm>
                    <a:custGeom>
                      <a:avLst/>
                      <a:gdLst>
                        <a:gd name="T0" fmla="*/ 0 w 471"/>
                        <a:gd name="T1" fmla="*/ 87 h 244"/>
                        <a:gd name="T2" fmla="*/ 33 w 471"/>
                        <a:gd name="T3" fmla="*/ 48 h 244"/>
                        <a:gd name="T4" fmla="*/ 46 w 471"/>
                        <a:gd name="T5" fmla="*/ 0 h 244"/>
                        <a:gd name="T6" fmla="*/ 447 w 471"/>
                        <a:gd name="T7" fmla="*/ 18 h 244"/>
                        <a:gd name="T8" fmla="*/ 447 w 471"/>
                        <a:gd name="T9" fmla="*/ 18 h 244"/>
                        <a:gd name="T10" fmla="*/ 315 w 471"/>
                        <a:gd name="T11" fmla="*/ 219 h 244"/>
                        <a:gd name="T12" fmla="*/ 101 w 471"/>
                        <a:gd name="T13" fmla="*/ 183 h 244"/>
                        <a:gd name="T14" fmla="*/ 16 w 471"/>
                        <a:gd name="T15" fmla="*/ 106 h 244"/>
                        <a:gd name="T16" fmla="*/ 0 w 471"/>
                        <a:gd name="T17" fmla="*/ 87 h 2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71" h="244">
                          <a:moveTo>
                            <a:pt x="0" y="87"/>
                          </a:moveTo>
                          <a:cubicBezTo>
                            <a:pt x="7" y="78"/>
                            <a:pt x="27" y="57"/>
                            <a:pt x="33" y="48"/>
                          </a:cubicBezTo>
                          <a:cubicBezTo>
                            <a:pt x="44" y="29"/>
                            <a:pt x="44" y="22"/>
                            <a:pt x="46" y="0"/>
                          </a:cubicBezTo>
                          <a:cubicBezTo>
                            <a:pt x="140" y="109"/>
                            <a:pt x="362" y="173"/>
                            <a:pt x="447" y="18"/>
                          </a:cubicBezTo>
                          <a:cubicBezTo>
                            <a:pt x="447" y="18"/>
                            <a:pt x="447" y="18"/>
                            <a:pt x="447" y="18"/>
                          </a:cubicBezTo>
                          <a:cubicBezTo>
                            <a:pt x="471" y="76"/>
                            <a:pt x="403" y="187"/>
                            <a:pt x="315" y="219"/>
                          </a:cubicBezTo>
                          <a:cubicBezTo>
                            <a:pt x="250" y="244"/>
                            <a:pt x="151" y="229"/>
                            <a:pt x="101" y="183"/>
                          </a:cubicBezTo>
                          <a:cubicBezTo>
                            <a:pt x="16" y="106"/>
                            <a:pt x="16" y="106"/>
                            <a:pt x="16" y="106"/>
                          </a:cubicBezTo>
                          <a:lnTo>
                            <a:pt x="0" y="87"/>
                          </a:lnTo>
                          <a:close/>
                        </a:path>
                      </a:pathLst>
                    </a:custGeom>
                    <a:solidFill>
                      <a:srgbClr val="EBC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593896" y="4055519"/>
                      <a:ext cx="198438" cy="229886"/>
                    </a:xfrm>
                    <a:custGeom>
                      <a:avLst/>
                      <a:gdLst>
                        <a:gd name="T0" fmla="*/ 466 w 504"/>
                        <a:gd name="T1" fmla="*/ 408 h 600"/>
                        <a:gd name="T2" fmla="*/ 490 w 504"/>
                        <a:gd name="T3" fmla="*/ 127 h 600"/>
                        <a:gd name="T4" fmla="*/ 472 w 504"/>
                        <a:gd name="T5" fmla="*/ 18 h 600"/>
                        <a:gd name="T6" fmla="*/ 307 w 504"/>
                        <a:gd name="T7" fmla="*/ 119 h 600"/>
                        <a:gd name="T8" fmla="*/ 228 w 504"/>
                        <a:gd name="T9" fmla="*/ 150 h 600"/>
                        <a:gd name="T10" fmla="*/ 141 w 504"/>
                        <a:gd name="T11" fmla="*/ 249 h 600"/>
                        <a:gd name="T12" fmla="*/ 124 w 504"/>
                        <a:gd name="T13" fmla="*/ 367 h 600"/>
                        <a:gd name="T14" fmla="*/ 121 w 504"/>
                        <a:gd name="T15" fmla="*/ 354 h 600"/>
                        <a:gd name="T16" fmla="*/ 118 w 504"/>
                        <a:gd name="T17" fmla="*/ 342 h 600"/>
                        <a:gd name="T18" fmla="*/ 116 w 504"/>
                        <a:gd name="T19" fmla="*/ 336 h 600"/>
                        <a:gd name="T20" fmla="*/ 112 w 504"/>
                        <a:gd name="T21" fmla="*/ 326 h 600"/>
                        <a:gd name="T22" fmla="*/ 108 w 504"/>
                        <a:gd name="T23" fmla="*/ 317 h 600"/>
                        <a:gd name="T24" fmla="*/ 103 w 504"/>
                        <a:gd name="T25" fmla="*/ 308 h 600"/>
                        <a:gd name="T26" fmla="*/ 98 w 504"/>
                        <a:gd name="T27" fmla="*/ 301 h 600"/>
                        <a:gd name="T28" fmla="*/ 96 w 504"/>
                        <a:gd name="T29" fmla="*/ 298 h 600"/>
                        <a:gd name="T30" fmla="*/ 90 w 504"/>
                        <a:gd name="T31" fmla="*/ 292 h 600"/>
                        <a:gd name="T32" fmla="*/ 88 w 504"/>
                        <a:gd name="T33" fmla="*/ 290 h 600"/>
                        <a:gd name="T34" fmla="*/ 85 w 504"/>
                        <a:gd name="T35" fmla="*/ 287 h 600"/>
                        <a:gd name="T36" fmla="*/ 79 w 504"/>
                        <a:gd name="T37" fmla="*/ 284 h 600"/>
                        <a:gd name="T38" fmla="*/ 76 w 504"/>
                        <a:gd name="T39" fmla="*/ 282 h 600"/>
                        <a:gd name="T40" fmla="*/ 70 w 504"/>
                        <a:gd name="T41" fmla="*/ 279 h 600"/>
                        <a:gd name="T42" fmla="*/ 67 w 504"/>
                        <a:gd name="T43" fmla="*/ 279 h 600"/>
                        <a:gd name="T44" fmla="*/ 61 w 504"/>
                        <a:gd name="T45" fmla="*/ 277 h 600"/>
                        <a:gd name="T46" fmla="*/ 58 w 504"/>
                        <a:gd name="T47" fmla="*/ 277 h 600"/>
                        <a:gd name="T48" fmla="*/ 55 w 504"/>
                        <a:gd name="T49" fmla="*/ 277 h 600"/>
                        <a:gd name="T50" fmla="*/ 52 w 504"/>
                        <a:gd name="T51" fmla="*/ 277 h 600"/>
                        <a:gd name="T52" fmla="*/ 50 w 504"/>
                        <a:gd name="T53" fmla="*/ 277 h 600"/>
                        <a:gd name="T54" fmla="*/ 47 w 504"/>
                        <a:gd name="T55" fmla="*/ 278 h 600"/>
                        <a:gd name="T56" fmla="*/ 44 w 504"/>
                        <a:gd name="T57" fmla="*/ 278 h 600"/>
                        <a:gd name="T58" fmla="*/ 41 w 504"/>
                        <a:gd name="T59" fmla="*/ 279 h 600"/>
                        <a:gd name="T60" fmla="*/ 35 w 504"/>
                        <a:gd name="T61" fmla="*/ 281 h 600"/>
                        <a:gd name="T62" fmla="*/ 33 w 504"/>
                        <a:gd name="T63" fmla="*/ 283 h 600"/>
                        <a:gd name="T64" fmla="*/ 30 w 504"/>
                        <a:gd name="T65" fmla="*/ 284 h 600"/>
                        <a:gd name="T66" fmla="*/ 28 w 504"/>
                        <a:gd name="T67" fmla="*/ 286 h 600"/>
                        <a:gd name="T68" fmla="*/ 25 w 504"/>
                        <a:gd name="T69" fmla="*/ 288 h 600"/>
                        <a:gd name="T70" fmla="*/ 23 w 504"/>
                        <a:gd name="T71" fmla="*/ 290 h 600"/>
                        <a:gd name="T72" fmla="*/ 20 w 504"/>
                        <a:gd name="T73" fmla="*/ 292 h 600"/>
                        <a:gd name="T74" fmla="*/ 18 w 504"/>
                        <a:gd name="T75" fmla="*/ 295 h 600"/>
                        <a:gd name="T76" fmla="*/ 16 w 504"/>
                        <a:gd name="T77" fmla="*/ 297 h 600"/>
                        <a:gd name="T78" fmla="*/ 14 w 504"/>
                        <a:gd name="T79" fmla="*/ 300 h 600"/>
                        <a:gd name="T80" fmla="*/ 12 w 504"/>
                        <a:gd name="T81" fmla="*/ 303 h 600"/>
                        <a:gd name="T82" fmla="*/ 9 w 504"/>
                        <a:gd name="T83" fmla="*/ 309 h 600"/>
                        <a:gd name="T84" fmla="*/ 7 w 504"/>
                        <a:gd name="T85" fmla="*/ 312 h 600"/>
                        <a:gd name="T86" fmla="*/ 6 w 504"/>
                        <a:gd name="T87" fmla="*/ 315 h 600"/>
                        <a:gd name="T88" fmla="*/ 5 w 504"/>
                        <a:gd name="T89" fmla="*/ 319 h 600"/>
                        <a:gd name="T90" fmla="*/ 3 w 504"/>
                        <a:gd name="T91" fmla="*/ 322 h 600"/>
                        <a:gd name="T92" fmla="*/ 2 w 504"/>
                        <a:gd name="T93" fmla="*/ 326 h 600"/>
                        <a:gd name="T94" fmla="*/ 1 w 504"/>
                        <a:gd name="T95" fmla="*/ 334 h 600"/>
                        <a:gd name="T96" fmla="*/ 0 w 504"/>
                        <a:gd name="T97" fmla="*/ 338 h 600"/>
                        <a:gd name="T98" fmla="*/ 0 w 504"/>
                        <a:gd name="T99" fmla="*/ 346 h 600"/>
                        <a:gd name="T100" fmla="*/ 0 w 504"/>
                        <a:gd name="T101" fmla="*/ 355 h 600"/>
                        <a:gd name="T102" fmla="*/ 1 w 504"/>
                        <a:gd name="T103" fmla="*/ 364 h 600"/>
                        <a:gd name="T104" fmla="*/ 2 w 504"/>
                        <a:gd name="T105" fmla="*/ 369 h 600"/>
                        <a:gd name="T106" fmla="*/ 30 w 504"/>
                        <a:gd name="T107" fmla="*/ 439 h 600"/>
                        <a:gd name="T108" fmla="*/ 272 w 504"/>
                        <a:gd name="T109" fmla="*/ 600 h 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504" h="600">
                          <a:moveTo>
                            <a:pt x="374" y="561"/>
                          </a:moveTo>
                          <a:cubicBezTo>
                            <a:pt x="410" y="527"/>
                            <a:pt x="439" y="465"/>
                            <a:pt x="466" y="408"/>
                          </a:cubicBezTo>
                          <a:cubicBezTo>
                            <a:pt x="504" y="330"/>
                            <a:pt x="502" y="241"/>
                            <a:pt x="503" y="170"/>
                          </a:cubicBezTo>
                          <a:cubicBezTo>
                            <a:pt x="490" y="127"/>
                            <a:pt x="490" y="127"/>
                            <a:pt x="490" y="127"/>
                          </a:cubicBezTo>
                          <a:cubicBezTo>
                            <a:pt x="485" y="110"/>
                            <a:pt x="485" y="91"/>
                            <a:pt x="485" y="73"/>
                          </a:cubicBezTo>
                          <a:cubicBezTo>
                            <a:pt x="484" y="50"/>
                            <a:pt x="484" y="28"/>
                            <a:pt x="472" y="18"/>
                          </a:cubicBezTo>
                          <a:cubicBezTo>
                            <a:pt x="453" y="0"/>
                            <a:pt x="422" y="27"/>
                            <a:pt x="387" y="58"/>
                          </a:cubicBezTo>
                          <a:cubicBezTo>
                            <a:pt x="362" y="80"/>
                            <a:pt x="336" y="103"/>
                            <a:pt x="307" y="119"/>
                          </a:cubicBezTo>
                          <a:cubicBezTo>
                            <a:pt x="279" y="136"/>
                            <a:pt x="252" y="143"/>
                            <a:pt x="228" y="150"/>
                          </a:cubicBezTo>
                          <a:cubicBezTo>
                            <a:pt x="228" y="150"/>
                            <a:pt x="228" y="150"/>
                            <a:pt x="228" y="150"/>
                          </a:cubicBezTo>
                          <a:cubicBezTo>
                            <a:pt x="205" y="156"/>
                            <a:pt x="183" y="162"/>
                            <a:pt x="166" y="176"/>
                          </a:cubicBezTo>
                          <a:cubicBezTo>
                            <a:pt x="140" y="199"/>
                            <a:pt x="141" y="217"/>
                            <a:pt x="141" y="249"/>
                          </a:cubicBezTo>
                          <a:cubicBezTo>
                            <a:pt x="142" y="280"/>
                            <a:pt x="143" y="310"/>
                            <a:pt x="125" y="374"/>
                          </a:cubicBezTo>
                          <a:cubicBezTo>
                            <a:pt x="124" y="372"/>
                            <a:pt x="124" y="370"/>
                            <a:pt x="124" y="367"/>
                          </a:cubicBezTo>
                          <a:cubicBezTo>
                            <a:pt x="123" y="365"/>
                            <a:pt x="123" y="363"/>
                            <a:pt x="122" y="360"/>
                          </a:cubicBezTo>
                          <a:cubicBezTo>
                            <a:pt x="122" y="358"/>
                            <a:pt x="121" y="356"/>
                            <a:pt x="121" y="354"/>
                          </a:cubicBezTo>
                          <a:cubicBezTo>
                            <a:pt x="120" y="352"/>
                            <a:pt x="120" y="350"/>
                            <a:pt x="119" y="348"/>
                          </a:cubicBezTo>
                          <a:cubicBezTo>
                            <a:pt x="119" y="346"/>
                            <a:pt x="118" y="344"/>
                            <a:pt x="118" y="342"/>
                          </a:cubicBezTo>
                          <a:cubicBezTo>
                            <a:pt x="117" y="340"/>
                            <a:pt x="117" y="338"/>
                            <a:pt x="116" y="336"/>
                          </a:cubicBezTo>
                          <a:cubicBezTo>
                            <a:pt x="116" y="336"/>
                            <a:pt x="116" y="336"/>
                            <a:pt x="116" y="336"/>
                          </a:cubicBezTo>
                          <a:cubicBezTo>
                            <a:pt x="115" y="335"/>
                            <a:pt x="115" y="333"/>
                            <a:pt x="114" y="331"/>
                          </a:cubicBezTo>
                          <a:cubicBezTo>
                            <a:pt x="113" y="329"/>
                            <a:pt x="113" y="328"/>
                            <a:pt x="112" y="326"/>
                          </a:cubicBezTo>
                          <a:cubicBezTo>
                            <a:pt x="111" y="324"/>
                            <a:pt x="111" y="323"/>
                            <a:pt x="110" y="321"/>
                          </a:cubicBezTo>
                          <a:cubicBezTo>
                            <a:pt x="109" y="320"/>
                            <a:pt x="109" y="318"/>
                            <a:pt x="108" y="317"/>
                          </a:cubicBezTo>
                          <a:cubicBezTo>
                            <a:pt x="107" y="315"/>
                            <a:pt x="106" y="314"/>
                            <a:pt x="106" y="312"/>
                          </a:cubicBezTo>
                          <a:cubicBezTo>
                            <a:pt x="105" y="311"/>
                            <a:pt x="104" y="310"/>
                            <a:pt x="103" y="308"/>
                          </a:cubicBezTo>
                          <a:cubicBezTo>
                            <a:pt x="102" y="307"/>
                            <a:pt x="102" y="306"/>
                            <a:pt x="101" y="305"/>
                          </a:cubicBezTo>
                          <a:cubicBezTo>
                            <a:pt x="100" y="304"/>
                            <a:pt x="99" y="302"/>
                            <a:pt x="98" y="301"/>
                          </a:cubicBezTo>
                          <a:cubicBezTo>
                            <a:pt x="98" y="301"/>
                            <a:pt x="98" y="301"/>
                            <a:pt x="98" y="301"/>
                          </a:cubicBezTo>
                          <a:cubicBezTo>
                            <a:pt x="97" y="300"/>
                            <a:pt x="97" y="299"/>
                            <a:pt x="96" y="298"/>
                          </a:cubicBezTo>
                          <a:cubicBezTo>
                            <a:pt x="95" y="297"/>
                            <a:pt x="94" y="296"/>
                            <a:pt x="93" y="295"/>
                          </a:cubicBezTo>
                          <a:cubicBezTo>
                            <a:pt x="92" y="294"/>
                            <a:pt x="91" y="293"/>
                            <a:pt x="90" y="292"/>
                          </a:cubicBezTo>
                          <a:cubicBezTo>
                            <a:pt x="90" y="292"/>
                            <a:pt x="90" y="292"/>
                            <a:pt x="90" y="292"/>
                          </a:cubicBezTo>
                          <a:cubicBezTo>
                            <a:pt x="89" y="291"/>
                            <a:pt x="89" y="291"/>
                            <a:pt x="88" y="290"/>
                          </a:cubicBezTo>
                          <a:cubicBezTo>
                            <a:pt x="87" y="289"/>
                            <a:pt x="86" y="288"/>
                            <a:pt x="85" y="287"/>
                          </a:cubicBezTo>
                          <a:cubicBezTo>
                            <a:pt x="85" y="287"/>
                            <a:pt x="85" y="287"/>
                            <a:pt x="85" y="287"/>
                          </a:cubicBezTo>
                          <a:cubicBezTo>
                            <a:pt x="84" y="287"/>
                            <a:pt x="83" y="286"/>
                            <a:pt x="82" y="285"/>
                          </a:cubicBezTo>
                          <a:cubicBezTo>
                            <a:pt x="81" y="285"/>
                            <a:pt x="80" y="284"/>
                            <a:pt x="79" y="284"/>
                          </a:cubicBezTo>
                          <a:cubicBezTo>
                            <a:pt x="79" y="284"/>
                            <a:pt x="79" y="284"/>
                            <a:pt x="79" y="284"/>
                          </a:cubicBezTo>
                          <a:cubicBezTo>
                            <a:pt x="78" y="283"/>
                            <a:pt x="77" y="282"/>
                            <a:pt x="76" y="282"/>
                          </a:cubicBezTo>
                          <a:cubicBezTo>
                            <a:pt x="75" y="282"/>
                            <a:pt x="74" y="281"/>
                            <a:pt x="73" y="281"/>
                          </a:cubicBezTo>
                          <a:cubicBezTo>
                            <a:pt x="72" y="280"/>
                            <a:pt x="71" y="280"/>
                            <a:pt x="70" y="279"/>
                          </a:cubicBezTo>
                          <a:cubicBezTo>
                            <a:pt x="69" y="279"/>
                            <a:pt x="68" y="279"/>
                            <a:pt x="67" y="279"/>
                          </a:cubicBezTo>
                          <a:cubicBezTo>
                            <a:pt x="67" y="279"/>
                            <a:pt x="67" y="279"/>
                            <a:pt x="67" y="279"/>
                          </a:cubicBezTo>
                          <a:cubicBezTo>
                            <a:pt x="66" y="278"/>
                            <a:pt x="65" y="278"/>
                            <a:pt x="64" y="278"/>
                          </a:cubicBezTo>
                          <a:cubicBezTo>
                            <a:pt x="63" y="278"/>
                            <a:pt x="62" y="277"/>
                            <a:pt x="61" y="277"/>
                          </a:cubicBezTo>
                          <a:cubicBezTo>
                            <a:pt x="60" y="277"/>
                            <a:pt x="59" y="277"/>
                            <a:pt x="58" y="277"/>
                          </a:cubicBezTo>
                          <a:cubicBezTo>
                            <a:pt x="58" y="277"/>
                            <a:pt x="58" y="277"/>
                            <a:pt x="58" y="277"/>
                          </a:cubicBezTo>
                          <a:cubicBezTo>
                            <a:pt x="57" y="277"/>
                            <a:pt x="56" y="277"/>
                            <a:pt x="55" y="277"/>
                          </a:cubicBezTo>
                          <a:cubicBezTo>
                            <a:pt x="55" y="277"/>
                            <a:pt x="55" y="277"/>
                            <a:pt x="55" y="277"/>
                          </a:cubicBezTo>
                          <a:cubicBezTo>
                            <a:pt x="54" y="277"/>
                            <a:pt x="53" y="277"/>
                            <a:pt x="52" y="277"/>
                          </a:cubicBezTo>
                          <a:cubicBezTo>
                            <a:pt x="52" y="277"/>
                            <a:pt x="52" y="277"/>
                            <a:pt x="52" y="277"/>
                          </a:cubicBezTo>
                          <a:cubicBezTo>
                            <a:pt x="52" y="277"/>
                            <a:pt x="51" y="277"/>
                            <a:pt x="50" y="277"/>
                          </a:cubicBezTo>
                          <a:cubicBezTo>
                            <a:pt x="50" y="277"/>
                            <a:pt x="50" y="277"/>
                            <a:pt x="50" y="277"/>
                          </a:cubicBezTo>
                          <a:cubicBezTo>
                            <a:pt x="49" y="277"/>
                            <a:pt x="48" y="277"/>
                            <a:pt x="47" y="278"/>
                          </a:cubicBezTo>
                          <a:cubicBezTo>
                            <a:pt x="47" y="278"/>
                            <a:pt x="47" y="278"/>
                            <a:pt x="47" y="278"/>
                          </a:cubicBezTo>
                          <a:cubicBezTo>
                            <a:pt x="46" y="278"/>
                            <a:pt x="45" y="278"/>
                            <a:pt x="44" y="278"/>
                          </a:cubicBezTo>
                          <a:cubicBezTo>
                            <a:pt x="44" y="278"/>
                            <a:pt x="44" y="278"/>
                            <a:pt x="44" y="278"/>
                          </a:cubicBezTo>
                          <a:cubicBezTo>
                            <a:pt x="43" y="279"/>
                            <a:pt x="42" y="279"/>
                            <a:pt x="41" y="279"/>
                          </a:cubicBezTo>
                          <a:cubicBezTo>
                            <a:pt x="41" y="279"/>
                            <a:pt x="41" y="279"/>
                            <a:pt x="41" y="279"/>
                          </a:cubicBezTo>
                          <a:cubicBezTo>
                            <a:pt x="40" y="279"/>
                            <a:pt x="39" y="280"/>
                            <a:pt x="38" y="280"/>
                          </a:cubicBezTo>
                          <a:cubicBezTo>
                            <a:pt x="37" y="281"/>
                            <a:pt x="36" y="281"/>
                            <a:pt x="35" y="281"/>
                          </a:cubicBezTo>
                          <a:cubicBezTo>
                            <a:pt x="35" y="281"/>
                            <a:pt x="35" y="281"/>
                            <a:pt x="35" y="281"/>
                          </a:cubicBezTo>
                          <a:cubicBezTo>
                            <a:pt x="35" y="282"/>
                            <a:pt x="34" y="282"/>
                            <a:pt x="33" y="283"/>
                          </a:cubicBezTo>
                          <a:cubicBezTo>
                            <a:pt x="33" y="283"/>
                            <a:pt x="33" y="283"/>
                            <a:pt x="33" y="283"/>
                          </a:cubicBezTo>
                          <a:cubicBezTo>
                            <a:pt x="32" y="283"/>
                            <a:pt x="31" y="284"/>
                            <a:pt x="30" y="284"/>
                          </a:cubicBezTo>
                          <a:cubicBezTo>
                            <a:pt x="30" y="284"/>
                            <a:pt x="30" y="284"/>
                            <a:pt x="30" y="284"/>
                          </a:cubicBezTo>
                          <a:cubicBezTo>
                            <a:pt x="29" y="285"/>
                            <a:pt x="29" y="285"/>
                            <a:pt x="28" y="286"/>
                          </a:cubicBezTo>
                          <a:cubicBezTo>
                            <a:pt x="28" y="286"/>
                            <a:pt x="28" y="286"/>
                            <a:pt x="28" y="286"/>
                          </a:cubicBezTo>
                          <a:cubicBezTo>
                            <a:pt x="27" y="287"/>
                            <a:pt x="26" y="287"/>
                            <a:pt x="25" y="288"/>
                          </a:cubicBezTo>
                          <a:cubicBezTo>
                            <a:pt x="24" y="289"/>
                            <a:pt x="24" y="289"/>
                            <a:pt x="23" y="290"/>
                          </a:cubicBezTo>
                          <a:cubicBezTo>
                            <a:pt x="23" y="290"/>
                            <a:pt x="23" y="290"/>
                            <a:pt x="23" y="290"/>
                          </a:cubicBezTo>
                          <a:cubicBezTo>
                            <a:pt x="22" y="291"/>
                            <a:pt x="21" y="291"/>
                            <a:pt x="20" y="292"/>
                          </a:cubicBezTo>
                          <a:cubicBezTo>
                            <a:pt x="20" y="292"/>
                            <a:pt x="20" y="292"/>
                            <a:pt x="20" y="292"/>
                          </a:cubicBezTo>
                          <a:cubicBezTo>
                            <a:pt x="20" y="293"/>
                            <a:pt x="19" y="294"/>
                            <a:pt x="18" y="295"/>
                          </a:cubicBezTo>
                          <a:cubicBezTo>
                            <a:pt x="18" y="295"/>
                            <a:pt x="18" y="295"/>
                            <a:pt x="18" y="295"/>
                          </a:cubicBezTo>
                          <a:cubicBezTo>
                            <a:pt x="18" y="295"/>
                            <a:pt x="17" y="296"/>
                            <a:pt x="16" y="297"/>
                          </a:cubicBezTo>
                          <a:cubicBezTo>
                            <a:pt x="16" y="297"/>
                            <a:pt x="16" y="297"/>
                            <a:pt x="16" y="297"/>
                          </a:cubicBezTo>
                          <a:cubicBezTo>
                            <a:pt x="15" y="298"/>
                            <a:pt x="15" y="299"/>
                            <a:pt x="14" y="300"/>
                          </a:cubicBezTo>
                          <a:cubicBezTo>
                            <a:pt x="14" y="300"/>
                            <a:pt x="14" y="300"/>
                            <a:pt x="14" y="300"/>
                          </a:cubicBezTo>
                          <a:cubicBezTo>
                            <a:pt x="13" y="301"/>
                            <a:pt x="13" y="302"/>
                            <a:pt x="12" y="303"/>
                          </a:cubicBezTo>
                          <a:cubicBezTo>
                            <a:pt x="12" y="303"/>
                            <a:pt x="12" y="303"/>
                            <a:pt x="12" y="303"/>
                          </a:cubicBezTo>
                          <a:cubicBezTo>
                            <a:pt x="12" y="303"/>
                            <a:pt x="11" y="304"/>
                            <a:pt x="10" y="305"/>
                          </a:cubicBezTo>
                          <a:cubicBezTo>
                            <a:pt x="10" y="306"/>
                            <a:pt x="9" y="307"/>
                            <a:pt x="9" y="309"/>
                          </a:cubicBezTo>
                          <a:cubicBezTo>
                            <a:pt x="9" y="309"/>
                            <a:pt x="9" y="309"/>
                            <a:pt x="9" y="309"/>
                          </a:cubicBezTo>
                          <a:cubicBezTo>
                            <a:pt x="8" y="310"/>
                            <a:pt x="8" y="311"/>
                            <a:pt x="7" y="312"/>
                          </a:cubicBezTo>
                          <a:cubicBezTo>
                            <a:pt x="7" y="312"/>
                            <a:pt x="7" y="312"/>
                            <a:pt x="7" y="312"/>
                          </a:cubicBezTo>
                          <a:cubicBezTo>
                            <a:pt x="7" y="313"/>
                            <a:pt x="6" y="314"/>
                            <a:pt x="6" y="315"/>
                          </a:cubicBezTo>
                          <a:cubicBezTo>
                            <a:pt x="6" y="315"/>
                            <a:pt x="6" y="315"/>
                            <a:pt x="6" y="315"/>
                          </a:cubicBezTo>
                          <a:cubicBezTo>
                            <a:pt x="5" y="316"/>
                            <a:pt x="5" y="317"/>
                            <a:pt x="5" y="319"/>
                          </a:cubicBezTo>
                          <a:cubicBezTo>
                            <a:pt x="5" y="319"/>
                            <a:pt x="5" y="319"/>
                            <a:pt x="5" y="319"/>
                          </a:cubicBezTo>
                          <a:cubicBezTo>
                            <a:pt x="4" y="320"/>
                            <a:pt x="4" y="321"/>
                            <a:pt x="3" y="322"/>
                          </a:cubicBezTo>
                          <a:cubicBezTo>
                            <a:pt x="3" y="323"/>
                            <a:pt x="3" y="325"/>
                            <a:pt x="2" y="326"/>
                          </a:cubicBezTo>
                          <a:cubicBezTo>
                            <a:pt x="2" y="326"/>
                            <a:pt x="2" y="326"/>
                            <a:pt x="2" y="326"/>
                          </a:cubicBezTo>
                          <a:cubicBezTo>
                            <a:pt x="2" y="327"/>
                            <a:pt x="2" y="328"/>
                            <a:pt x="2" y="330"/>
                          </a:cubicBezTo>
                          <a:cubicBezTo>
                            <a:pt x="1" y="331"/>
                            <a:pt x="1" y="332"/>
                            <a:pt x="1" y="334"/>
                          </a:cubicBezTo>
                          <a:cubicBezTo>
                            <a:pt x="1" y="335"/>
                            <a:pt x="0" y="336"/>
                            <a:pt x="0" y="338"/>
                          </a:cubicBezTo>
                          <a:cubicBezTo>
                            <a:pt x="0" y="338"/>
                            <a:pt x="0" y="338"/>
                            <a:pt x="0" y="338"/>
                          </a:cubicBezTo>
                          <a:cubicBezTo>
                            <a:pt x="0" y="339"/>
                            <a:pt x="0" y="340"/>
                            <a:pt x="0" y="342"/>
                          </a:cubicBezTo>
                          <a:cubicBezTo>
                            <a:pt x="0" y="343"/>
                            <a:pt x="0" y="345"/>
                            <a:pt x="0" y="346"/>
                          </a:cubicBezTo>
                          <a:cubicBezTo>
                            <a:pt x="0" y="348"/>
                            <a:pt x="0" y="349"/>
                            <a:pt x="0" y="351"/>
                          </a:cubicBezTo>
                          <a:cubicBezTo>
                            <a:pt x="0" y="352"/>
                            <a:pt x="0" y="353"/>
                            <a:pt x="0" y="355"/>
                          </a:cubicBezTo>
                          <a:cubicBezTo>
                            <a:pt x="0" y="356"/>
                            <a:pt x="0" y="358"/>
                            <a:pt x="0" y="360"/>
                          </a:cubicBezTo>
                          <a:cubicBezTo>
                            <a:pt x="1" y="361"/>
                            <a:pt x="1" y="363"/>
                            <a:pt x="1" y="364"/>
                          </a:cubicBezTo>
                          <a:cubicBezTo>
                            <a:pt x="1" y="366"/>
                            <a:pt x="1" y="367"/>
                            <a:pt x="2" y="369"/>
                          </a:cubicBezTo>
                          <a:cubicBezTo>
                            <a:pt x="2" y="369"/>
                            <a:pt x="2" y="369"/>
                            <a:pt x="2" y="369"/>
                          </a:cubicBezTo>
                          <a:cubicBezTo>
                            <a:pt x="2" y="371"/>
                            <a:pt x="2" y="372"/>
                            <a:pt x="3" y="374"/>
                          </a:cubicBezTo>
                          <a:cubicBezTo>
                            <a:pt x="8" y="395"/>
                            <a:pt x="20" y="421"/>
                            <a:pt x="30" y="439"/>
                          </a:cubicBezTo>
                          <a:cubicBezTo>
                            <a:pt x="33" y="445"/>
                            <a:pt x="29" y="461"/>
                            <a:pt x="26" y="470"/>
                          </a:cubicBezTo>
                          <a:cubicBezTo>
                            <a:pt x="94" y="547"/>
                            <a:pt x="193" y="600"/>
                            <a:pt x="272" y="600"/>
                          </a:cubicBezTo>
                          <a:cubicBezTo>
                            <a:pt x="307" y="600"/>
                            <a:pt x="348" y="586"/>
                            <a:pt x="374" y="561"/>
                          </a:cubicBezTo>
                          <a:close/>
                        </a:path>
                      </a:pathLst>
                    </a:custGeom>
                    <a:solidFill>
                      <a:srgbClr val="FFE7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4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6544684" y="3975289"/>
                      <a:ext cx="247650" cy="262285"/>
                    </a:xfrm>
                    <a:custGeom>
                      <a:avLst/>
                      <a:gdLst>
                        <a:gd name="T0" fmla="*/ 63 w 631"/>
                        <a:gd name="T1" fmla="*/ 187 h 686"/>
                        <a:gd name="T2" fmla="*/ 148 w 631"/>
                        <a:gd name="T3" fmla="*/ 686 h 686"/>
                        <a:gd name="T4" fmla="*/ 154 w 631"/>
                        <a:gd name="T5" fmla="*/ 650 h 686"/>
                        <a:gd name="T6" fmla="*/ 127 w 631"/>
                        <a:gd name="T7" fmla="*/ 585 h 686"/>
                        <a:gd name="T8" fmla="*/ 249 w 631"/>
                        <a:gd name="T9" fmla="*/ 585 h 686"/>
                        <a:gd name="T10" fmla="*/ 265 w 631"/>
                        <a:gd name="T11" fmla="*/ 460 h 686"/>
                        <a:gd name="T12" fmla="*/ 290 w 631"/>
                        <a:gd name="T13" fmla="*/ 387 h 686"/>
                        <a:gd name="T14" fmla="*/ 352 w 631"/>
                        <a:gd name="T15" fmla="*/ 361 h 686"/>
                        <a:gd name="T16" fmla="*/ 352 w 631"/>
                        <a:gd name="T17" fmla="*/ 361 h 686"/>
                        <a:gd name="T18" fmla="*/ 431 w 631"/>
                        <a:gd name="T19" fmla="*/ 330 h 686"/>
                        <a:gd name="T20" fmla="*/ 511 w 631"/>
                        <a:gd name="T21" fmla="*/ 269 h 686"/>
                        <a:gd name="T22" fmla="*/ 596 w 631"/>
                        <a:gd name="T23" fmla="*/ 229 h 686"/>
                        <a:gd name="T24" fmla="*/ 609 w 631"/>
                        <a:gd name="T25" fmla="*/ 284 h 686"/>
                        <a:gd name="T26" fmla="*/ 614 w 631"/>
                        <a:gd name="T27" fmla="*/ 338 h 686"/>
                        <a:gd name="T28" fmla="*/ 627 w 631"/>
                        <a:gd name="T29" fmla="*/ 381 h 686"/>
                        <a:gd name="T30" fmla="*/ 622 w 631"/>
                        <a:gd name="T31" fmla="*/ 206 h 686"/>
                        <a:gd name="T32" fmla="*/ 434 w 631"/>
                        <a:gd name="T33" fmla="*/ 33 h 686"/>
                        <a:gd name="T34" fmla="*/ 348 w 631"/>
                        <a:gd name="T35" fmla="*/ 3 h 686"/>
                        <a:gd name="T36" fmla="*/ 63 w 631"/>
                        <a:gd name="T37" fmla="*/ 187 h 6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631" h="686">
                          <a:moveTo>
                            <a:pt x="63" y="187"/>
                          </a:moveTo>
                          <a:cubicBezTo>
                            <a:pt x="0" y="303"/>
                            <a:pt x="40" y="618"/>
                            <a:pt x="148" y="686"/>
                          </a:cubicBezTo>
                          <a:cubicBezTo>
                            <a:pt x="151" y="680"/>
                            <a:pt x="158" y="658"/>
                            <a:pt x="154" y="650"/>
                          </a:cubicBezTo>
                          <a:cubicBezTo>
                            <a:pt x="144" y="632"/>
                            <a:pt x="132" y="606"/>
                            <a:pt x="127" y="585"/>
                          </a:cubicBezTo>
                          <a:cubicBezTo>
                            <a:pt x="103" y="481"/>
                            <a:pt x="227" y="432"/>
                            <a:pt x="249" y="585"/>
                          </a:cubicBezTo>
                          <a:cubicBezTo>
                            <a:pt x="267" y="521"/>
                            <a:pt x="266" y="491"/>
                            <a:pt x="265" y="460"/>
                          </a:cubicBezTo>
                          <a:cubicBezTo>
                            <a:pt x="265" y="428"/>
                            <a:pt x="264" y="410"/>
                            <a:pt x="290" y="387"/>
                          </a:cubicBezTo>
                          <a:cubicBezTo>
                            <a:pt x="307" y="373"/>
                            <a:pt x="329" y="367"/>
                            <a:pt x="352" y="361"/>
                          </a:cubicBezTo>
                          <a:cubicBezTo>
                            <a:pt x="352" y="361"/>
                            <a:pt x="352" y="361"/>
                            <a:pt x="352" y="361"/>
                          </a:cubicBezTo>
                          <a:cubicBezTo>
                            <a:pt x="376" y="354"/>
                            <a:pt x="403" y="347"/>
                            <a:pt x="431" y="330"/>
                          </a:cubicBezTo>
                          <a:cubicBezTo>
                            <a:pt x="460" y="314"/>
                            <a:pt x="486" y="291"/>
                            <a:pt x="511" y="269"/>
                          </a:cubicBezTo>
                          <a:cubicBezTo>
                            <a:pt x="546" y="238"/>
                            <a:pt x="577" y="211"/>
                            <a:pt x="596" y="229"/>
                          </a:cubicBezTo>
                          <a:cubicBezTo>
                            <a:pt x="608" y="239"/>
                            <a:pt x="608" y="261"/>
                            <a:pt x="609" y="284"/>
                          </a:cubicBezTo>
                          <a:cubicBezTo>
                            <a:pt x="609" y="302"/>
                            <a:pt x="609" y="321"/>
                            <a:pt x="614" y="338"/>
                          </a:cubicBezTo>
                          <a:cubicBezTo>
                            <a:pt x="627" y="381"/>
                            <a:pt x="627" y="381"/>
                            <a:pt x="627" y="381"/>
                          </a:cubicBezTo>
                          <a:cubicBezTo>
                            <a:pt x="631" y="325"/>
                            <a:pt x="629" y="260"/>
                            <a:pt x="622" y="206"/>
                          </a:cubicBezTo>
                          <a:cubicBezTo>
                            <a:pt x="607" y="104"/>
                            <a:pt x="560" y="100"/>
                            <a:pt x="434" y="33"/>
                          </a:cubicBezTo>
                          <a:cubicBezTo>
                            <a:pt x="413" y="22"/>
                            <a:pt x="387" y="4"/>
                            <a:pt x="348" y="3"/>
                          </a:cubicBezTo>
                          <a:cubicBezTo>
                            <a:pt x="252" y="0"/>
                            <a:pt x="110" y="111"/>
                            <a:pt x="63" y="187"/>
                          </a:cubicBezTo>
                          <a:close/>
                        </a:path>
                      </a:pathLst>
                    </a:custGeom>
                    <a:solidFill>
                      <a:srgbClr val="1C3C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6584371" y="4240663"/>
                      <a:ext cx="207963" cy="220628"/>
                    </a:xfrm>
                    <a:custGeom>
                      <a:avLst/>
                      <a:gdLst>
                        <a:gd name="T0" fmla="*/ 326 w 527"/>
                        <a:gd name="T1" fmla="*/ 179 h 575"/>
                        <a:gd name="T2" fmla="*/ 0 w 527"/>
                        <a:gd name="T3" fmla="*/ 73 h 575"/>
                        <a:gd name="T4" fmla="*/ 164 w 527"/>
                        <a:gd name="T5" fmla="*/ 273 h 575"/>
                        <a:gd name="T6" fmla="*/ 286 w 527"/>
                        <a:gd name="T7" fmla="*/ 575 h 575"/>
                        <a:gd name="T8" fmla="*/ 380 w 527"/>
                        <a:gd name="T9" fmla="*/ 526 h 575"/>
                        <a:gd name="T10" fmla="*/ 450 w 527"/>
                        <a:gd name="T11" fmla="*/ 0 h 575"/>
                        <a:gd name="T12" fmla="*/ 447 w 527"/>
                        <a:gd name="T13" fmla="*/ 4 h 575"/>
                        <a:gd name="T14" fmla="*/ 337 w 527"/>
                        <a:gd name="T15" fmla="*/ 173 h 575"/>
                        <a:gd name="T16" fmla="*/ 337 w 527"/>
                        <a:gd name="T17" fmla="*/ 173 h 575"/>
                        <a:gd name="T18" fmla="*/ 326 w 527"/>
                        <a:gd name="T19" fmla="*/ 179 h 5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27" h="575">
                          <a:moveTo>
                            <a:pt x="326" y="179"/>
                          </a:moveTo>
                          <a:cubicBezTo>
                            <a:pt x="168" y="165"/>
                            <a:pt x="82" y="161"/>
                            <a:pt x="0" y="73"/>
                          </a:cubicBezTo>
                          <a:cubicBezTo>
                            <a:pt x="51" y="132"/>
                            <a:pt x="135" y="206"/>
                            <a:pt x="164" y="273"/>
                          </a:cubicBezTo>
                          <a:cubicBezTo>
                            <a:pt x="208" y="373"/>
                            <a:pt x="187" y="482"/>
                            <a:pt x="286" y="575"/>
                          </a:cubicBezTo>
                          <a:cubicBezTo>
                            <a:pt x="380" y="526"/>
                            <a:pt x="380" y="526"/>
                            <a:pt x="380" y="526"/>
                          </a:cubicBezTo>
                          <a:cubicBezTo>
                            <a:pt x="454" y="421"/>
                            <a:pt x="527" y="138"/>
                            <a:pt x="450" y="0"/>
                          </a:cubicBezTo>
                          <a:cubicBezTo>
                            <a:pt x="447" y="4"/>
                            <a:pt x="447" y="4"/>
                            <a:pt x="447" y="4"/>
                          </a:cubicBezTo>
                          <a:cubicBezTo>
                            <a:pt x="455" y="79"/>
                            <a:pt x="395" y="114"/>
                            <a:pt x="337" y="173"/>
                          </a:cubicBezTo>
                          <a:cubicBezTo>
                            <a:pt x="337" y="173"/>
                            <a:pt x="337" y="173"/>
                            <a:pt x="337" y="173"/>
                          </a:cubicBezTo>
                          <a:cubicBezTo>
                            <a:pt x="326" y="179"/>
                            <a:pt x="326" y="179"/>
                            <a:pt x="326" y="179"/>
                          </a:cubicBezTo>
                          <a:close/>
                        </a:path>
                      </a:pathLst>
                    </a:custGeom>
                    <a:solidFill>
                      <a:srgbClr val="E4EA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6" name="Freeform 1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646284" y="4280776"/>
                      <a:ext cx="120650" cy="77143"/>
                    </a:xfrm>
                    <a:custGeom>
                      <a:avLst/>
                      <a:gdLst>
                        <a:gd name="T0" fmla="*/ 185 w 306"/>
                        <a:gd name="T1" fmla="*/ 73 h 199"/>
                        <a:gd name="T2" fmla="*/ 169 w 306"/>
                        <a:gd name="T3" fmla="*/ 80 h 199"/>
                        <a:gd name="T4" fmla="*/ 136 w 306"/>
                        <a:gd name="T5" fmla="*/ 182 h 199"/>
                        <a:gd name="T6" fmla="*/ 0 w 306"/>
                        <a:gd name="T7" fmla="*/ 123 h 199"/>
                        <a:gd name="T8" fmla="*/ 139 w 306"/>
                        <a:gd name="T9" fmla="*/ 199 h 199"/>
                        <a:gd name="T10" fmla="*/ 177 w 306"/>
                        <a:gd name="T11" fmla="*/ 88 h 199"/>
                        <a:gd name="T12" fmla="*/ 223 w 306"/>
                        <a:gd name="T13" fmla="*/ 165 h 199"/>
                        <a:gd name="T14" fmla="*/ 288 w 306"/>
                        <a:gd name="T15" fmla="*/ 42 h 199"/>
                        <a:gd name="T16" fmla="*/ 306 w 306"/>
                        <a:gd name="T17" fmla="*/ 0 h 199"/>
                        <a:gd name="T18" fmla="*/ 221 w 306"/>
                        <a:gd name="T19" fmla="*/ 144 h 199"/>
                        <a:gd name="T20" fmla="*/ 185 w 306"/>
                        <a:gd name="T21" fmla="*/ 73 h 199"/>
                        <a:gd name="T22" fmla="*/ 0 w 306"/>
                        <a:gd name="T23" fmla="*/ 123 h 199"/>
                        <a:gd name="T24" fmla="*/ 0 w 306"/>
                        <a:gd name="T25" fmla="*/ 123 h 1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06" h="199">
                          <a:moveTo>
                            <a:pt x="185" y="73"/>
                          </a:moveTo>
                          <a:cubicBezTo>
                            <a:pt x="169" y="80"/>
                            <a:pt x="169" y="80"/>
                            <a:pt x="169" y="80"/>
                          </a:cubicBezTo>
                          <a:cubicBezTo>
                            <a:pt x="136" y="182"/>
                            <a:pt x="136" y="182"/>
                            <a:pt x="136" y="182"/>
                          </a:cubicBezTo>
                          <a:cubicBezTo>
                            <a:pt x="0" y="123"/>
                            <a:pt x="0" y="123"/>
                            <a:pt x="0" y="123"/>
                          </a:cubicBezTo>
                          <a:cubicBezTo>
                            <a:pt x="139" y="199"/>
                            <a:pt x="139" y="199"/>
                            <a:pt x="139" y="199"/>
                          </a:cubicBezTo>
                          <a:cubicBezTo>
                            <a:pt x="177" y="88"/>
                            <a:pt x="177" y="88"/>
                            <a:pt x="177" y="88"/>
                          </a:cubicBezTo>
                          <a:cubicBezTo>
                            <a:pt x="223" y="165"/>
                            <a:pt x="223" y="165"/>
                            <a:pt x="223" y="165"/>
                          </a:cubicBezTo>
                          <a:cubicBezTo>
                            <a:pt x="288" y="42"/>
                            <a:pt x="288" y="42"/>
                            <a:pt x="288" y="42"/>
                          </a:cubicBezTo>
                          <a:cubicBezTo>
                            <a:pt x="306" y="0"/>
                            <a:pt x="306" y="0"/>
                            <a:pt x="306" y="0"/>
                          </a:cubicBezTo>
                          <a:cubicBezTo>
                            <a:pt x="292" y="32"/>
                            <a:pt x="253" y="89"/>
                            <a:pt x="221" y="144"/>
                          </a:cubicBezTo>
                          <a:cubicBezTo>
                            <a:pt x="185" y="73"/>
                            <a:pt x="185" y="73"/>
                            <a:pt x="185" y="73"/>
                          </a:cubicBezTo>
                          <a:close/>
                          <a:moveTo>
                            <a:pt x="0" y="123"/>
                          </a:moveTo>
                          <a:cubicBezTo>
                            <a:pt x="0" y="123"/>
                            <a:pt x="0" y="123"/>
                            <a:pt x="0" y="123"/>
                          </a:cubicBezTo>
                          <a:close/>
                        </a:path>
                      </a:pathLst>
                    </a:custGeom>
                    <a:solidFill>
                      <a:srgbClr val="9C9C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6700259" y="4311634"/>
                      <a:ext cx="36513" cy="148114"/>
                    </a:xfrm>
                    <a:custGeom>
                      <a:avLst/>
                      <a:gdLst>
                        <a:gd name="T0" fmla="*/ 0 w 92"/>
                        <a:gd name="T1" fmla="*/ 389 h 389"/>
                        <a:gd name="T2" fmla="*/ 88 w 92"/>
                        <a:gd name="T3" fmla="*/ 343 h 389"/>
                        <a:gd name="T4" fmla="*/ 92 w 92"/>
                        <a:gd name="T5" fmla="*/ 337 h 389"/>
                        <a:gd name="T6" fmla="*/ 72 w 92"/>
                        <a:gd name="T7" fmla="*/ 113 h 389"/>
                        <a:gd name="T8" fmla="*/ 78 w 92"/>
                        <a:gd name="T9" fmla="*/ 55 h 389"/>
                        <a:gd name="T10" fmla="*/ 50 w 92"/>
                        <a:gd name="T11" fmla="*/ 0 h 389"/>
                        <a:gd name="T12" fmla="*/ 39 w 92"/>
                        <a:gd name="T13" fmla="*/ 6 h 389"/>
                        <a:gd name="T14" fmla="*/ 16 w 92"/>
                        <a:gd name="T15" fmla="*/ 78 h 389"/>
                        <a:gd name="T16" fmla="*/ 27 w 92"/>
                        <a:gd name="T17" fmla="*/ 124 h 389"/>
                        <a:gd name="T18" fmla="*/ 0 w 92"/>
                        <a:gd name="T19" fmla="*/ 389 h 3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2" h="389">
                          <a:moveTo>
                            <a:pt x="0" y="389"/>
                          </a:moveTo>
                          <a:cubicBezTo>
                            <a:pt x="88" y="343"/>
                            <a:pt x="88" y="343"/>
                            <a:pt x="88" y="343"/>
                          </a:cubicBezTo>
                          <a:cubicBezTo>
                            <a:pt x="92" y="337"/>
                            <a:pt x="92" y="337"/>
                            <a:pt x="92" y="337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1" y="110"/>
                            <a:pt x="75" y="83"/>
                            <a:pt x="78" y="55"/>
                          </a:cubicBezTo>
                          <a:cubicBezTo>
                            <a:pt x="50" y="0"/>
                            <a:pt x="50" y="0"/>
                            <a:pt x="50" y="0"/>
                          </a:cubicBezTo>
                          <a:cubicBezTo>
                            <a:pt x="39" y="6"/>
                            <a:pt x="39" y="6"/>
                            <a:pt x="39" y="6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22" y="98"/>
                            <a:pt x="27" y="119"/>
                            <a:pt x="27" y="124"/>
                          </a:cubicBezTo>
                          <a:cubicBezTo>
                            <a:pt x="18" y="212"/>
                            <a:pt x="9" y="300"/>
                            <a:pt x="0" y="389"/>
                          </a:cubicBezTo>
                          <a:close/>
                        </a:path>
                      </a:pathLst>
                    </a:custGeom>
                    <a:solidFill>
                      <a:srgbClr val="9C9C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6697084" y="4307005"/>
                      <a:ext cx="38100" cy="154286"/>
                    </a:xfrm>
                    <a:custGeom>
                      <a:avLst/>
                      <a:gdLst>
                        <a:gd name="T0" fmla="*/ 0 w 94"/>
                        <a:gd name="T1" fmla="*/ 402 h 402"/>
                        <a:gd name="T2" fmla="*/ 94 w 94"/>
                        <a:gd name="T3" fmla="*/ 353 h 402"/>
                        <a:gd name="T4" fmla="*/ 91 w 94"/>
                        <a:gd name="T5" fmla="*/ 323 h 402"/>
                        <a:gd name="T6" fmla="*/ 73 w 94"/>
                        <a:gd name="T7" fmla="*/ 113 h 402"/>
                        <a:gd name="T8" fmla="*/ 79 w 94"/>
                        <a:gd name="T9" fmla="*/ 55 h 402"/>
                        <a:gd name="T10" fmla="*/ 51 w 94"/>
                        <a:gd name="T11" fmla="*/ 0 h 402"/>
                        <a:gd name="T12" fmla="*/ 40 w 94"/>
                        <a:gd name="T13" fmla="*/ 6 h 402"/>
                        <a:gd name="T14" fmla="*/ 17 w 94"/>
                        <a:gd name="T15" fmla="*/ 78 h 402"/>
                        <a:gd name="T16" fmla="*/ 28 w 94"/>
                        <a:gd name="T17" fmla="*/ 124 h 402"/>
                        <a:gd name="T18" fmla="*/ 3 w 94"/>
                        <a:gd name="T19" fmla="*/ 370 h 402"/>
                        <a:gd name="T20" fmla="*/ 0 w 94"/>
                        <a:gd name="T21" fmla="*/ 402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94" h="402">
                          <a:moveTo>
                            <a:pt x="0" y="402"/>
                          </a:moveTo>
                          <a:cubicBezTo>
                            <a:pt x="94" y="353"/>
                            <a:pt x="94" y="353"/>
                            <a:pt x="94" y="353"/>
                          </a:cubicBezTo>
                          <a:cubicBezTo>
                            <a:pt x="93" y="339"/>
                            <a:pt x="92" y="336"/>
                            <a:pt x="91" y="323"/>
                          </a:cubicBezTo>
                          <a:cubicBezTo>
                            <a:pt x="83" y="256"/>
                            <a:pt x="81" y="185"/>
                            <a:pt x="73" y="113"/>
                          </a:cubicBezTo>
                          <a:cubicBezTo>
                            <a:pt x="72" y="110"/>
                            <a:pt x="76" y="83"/>
                            <a:pt x="79" y="55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40" y="6"/>
                            <a:pt x="40" y="6"/>
                            <a:pt x="40" y="6"/>
                          </a:cubicBezTo>
                          <a:cubicBezTo>
                            <a:pt x="17" y="78"/>
                            <a:pt x="17" y="78"/>
                            <a:pt x="17" y="78"/>
                          </a:cubicBezTo>
                          <a:cubicBezTo>
                            <a:pt x="23" y="98"/>
                            <a:pt x="28" y="120"/>
                            <a:pt x="28" y="124"/>
                          </a:cubicBezTo>
                          <a:cubicBezTo>
                            <a:pt x="20" y="208"/>
                            <a:pt x="11" y="290"/>
                            <a:pt x="3" y="370"/>
                          </a:cubicBezTo>
                          <a:cubicBezTo>
                            <a:pt x="2" y="382"/>
                            <a:pt x="1" y="389"/>
                            <a:pt x="0" y="402"/>
                          </a:cubicBezTo>
                          <a:close/>
                        </a:path>
                      </a:pathLst>
                    </a:custGeom>
                    <a:solidFill>
                      <a:srgbClr val="2B556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6708196" y="4348663"/>
                      <a:ext cx="17463" cy="12343"/>
                    </a:xfrm>
                    <a:custGeom>
                      <a:avLst/>
                      <a:gdLst>
                        <a:gd name="T0" fmla="*/ 46 w 46"/>
                        <a:gd name="T1" fmla="*/ 0 h 31"/>
                        <a:gd name="T2" fmla="*/ 0 w 46"/>
                        <a:gd name="T3" fmla="*/ 8 h 31"/>
                        <a:gd name="T4" fmla="*/ 46 w 46"/>
                        <a:gd name="T5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6" h="31">
                          <a:moveTo>
                            <a:pt x="46" y="0"/>
                          </a:moveTo>
                          <a:cubicBezTo>
                            <a:pt x="37" y="14"/>
                            <a:pt x="23" y="17"/>
                            <a:pt x="0" y="8"/>
                          </a:cubicBezTo>
                          <a:cubicBezTo>
                            <a:pt x="11" y="24"/>
                            <a:pt x="42" y="31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0D3B5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0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703434" y="4307005"/>
                      <a:ext cx="25400" cy="37029"/>
                    </a:xfrm>
                    <a:custGeom>
                      <a:avLst/>
                      <a:gdLst>
                        <a:gd name="T0" fmla="*/ 60 w 62"/>
                        <a:gd name="T1" fmla="*/ 72 h 94"/>
                        <a:gd name="T2" fmla="*/ 62 w 62"/>
                        <a:gd name="T3" fmla="*/ 55 h 94"/>
                        <a:gd name="T4" fmla="*/ 34 w 62"/>
                        <a:gd name="T5" fmla="*/ 0 h 94"/>
                        <a:gd name="T6" fmla="*/ 33 w 62"/>
                        <a:gd name="T7" fmla="*/ 0 h 94"/>
                        <a:gd name="T8" fmla="*/ 32 w 62"/>
                        <a:gd name="T9" fmla="*/ 1 h 94"/>
                        <a:gd name="T10" fmla="*/ 31 w 62"/>
                        <a:gd name="T11" fmla="*/ 2 h 94"/>
                        <a:gd name="T12" fmla="*/ 30 w 62"/>
                        <a:gd name="T13" fmla="*/ 2 h 94"/>
                        <a:gd name="T14" fmla="*/ 29 w 62"/>
                        <a:gd name="T15" fmla="*/ 3 h 94"/>
                        <a:gd name="T16" fmla="*/ 27 w 62"/>
                        <a:gd name="T17" fmla="*/ 4 h 94"/>
                        <a:gd name="T18" fmla="*/ 26 w 62"/>
                        <a:gd name="T19" fmla="*/ 4 h 94"/>
                        <a:gd name="T20" fmla="*/ 25 w 62"/>
                        <a:gd name="T21" fmla="*/ 5 h 94"/>
                        <a:gd name="T22" fmla="*/ 24 w 62"/>
                        <a:gd name="T23" fmla="*/ 5 h 94"/>
                        <a:gd name="T24" fmla="*/ 23 w 62"/>
                        <a:gd name="T25" fmla="*/ 6 h 94"/>
                        <a:gd name="T26" fmla="*/ 0 w 62"/>
                        <a:gd name="T27" fmla="*/ 78 h 94"/>
                        <a:gd name="T28" fmla="*/ 4 w 62"/>
                        <a:gd name="T29" fmla="*/ 94 h 94"/>
                        <a:gd name="T30" fmla="*/ 29 w 62"/>
                        <a:gd name="T31" fmla="*/ 20 h 94"/>
                        <a:gd name="T32" fmla="*/ 60 w 62"/>
                        <a:gd name="T33" fmla="*/ 72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62" h="94">
                          <a:moveTo>
                            <a:pt x="60" y="72"/>
                          </a:moveTo>
                          <a:cubicBezTo>
                            <a:pt x="61" y="67"/>
                            <a:pt x="62" y="60"/>
                            <a:pt x="62" y="55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3" y="0"/>
                            <a:pt x="33" y="0"/>
                            <a:pt x="33" y="0"/>
                          </a:cubicBezTo>
                          <a:cubicBezTo>
                            <a:pt x="32" y="1"/>
                            <a:pt x="32" y="1"/>
                            <a:pt x="32" y="1"/>
                          </a:cubicBezTo>
                          <a:cubicBezTo>
                            <a:pt x="31" y="2"/>
                            <a:pt x="31" y="2"/>
                            <a:pt x="31" y="2"/>
                          </a:cubicBezTo>
                          <a:cubicBezTo>
                            <a:pt x="30" y="2"/>
                            <a:pt x="30" y="2"/>
                            <a:pt x="30" y="2"/>
                          </a:cubicBezTo>
                          <a:cubicBezTo>
                            <a:pt x="29" y="3"/>
                            <a:pt x="29" y="3"/>
                            <a:pt x="29" y="3"/>
                          </a:cubicBezTo>
                          <a:cubicBezTo>
                            <a:pt x="27" y="4"/>
                            <a:pt x="27" y="4"/>
                            <a:pt x="27" y="4"/>
                          </a:cubicBezTo>
                          <a:cubicBezTo>
                            <a:pt x="26" y="4"/>
                            <a:pt x="26" y="4"/>
                            <a:pt x="26" y="4"/>
                          </a:cubicBezTo>
                          <a:cubicBezTo>
                            <a:pt x="25" y="5"/>
                            <a:pt x="25" y="5"/>
                            <a:pt x="25" y="5"/>
                          </a:cubicBezTo>
                          <a:cubicBezTo>
                            <a:pt x="24" y="5"/>
                            <a:pt x="24" y="5"/>
                            <a:pt x="24" y="5"/>
                          </a:cubicBezTo>
                          <a:cubicBezTo>
                            <a:pt x="23" y="6"/>
                            <a:pt x="23" y="6"/>
                            <a:pt x="23" y="6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" y="83"/>
                            <a:pt x="3" y="89"/>
                            <a:pt x="4" y="94"/>
                          </a:cubicBezTo>
                          <a:cubicBezTo>
                            <a:pt x="29" y="20"/>
                            <a:pt x="29" y="20"/>
                            <a:pt x="29" y="20"/>
                          </a:cubicBezTo>
                          <a:lnTo>
                            <a:pt x="60" y="72"/>
                          </a:lnTo>
                          <a:close/>
                        </a:path>
                      </a:pathLst>
                    </a:custGeom>
                    <a:solidFill>
                      <a:srgbClr val="1E4D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1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6608184" y="4328602"/>
                      <a:ext cx="63500" cy="132685"/>
                    </a:xfrm>
                    <a:custGeom>
                      <a:avLst/>
                      <a:gdLst>
                        <a:gd name="T0" fmla="*/ 3 w 40"/>
                        <a:gd name="T1" fmla="*/ 37 h 86"/>
                        <a:gd name="T2" fmla="*/ 7 w 40"/>
                        <a:gd name="T3" fmla="*/ 28 h 86"/>
                        <a:gd name="T4" fmla="*/ 0 w 40"/>
                        <a:gd name="T5" fmla="*/ 0 h 86"/>
                        <a:gd name="T6" fmla="*/ 11 w 40"/>
                        <a:gd name="T7" fmla="*/ 27 h 86"/>
                        <a:gd name="T8" fmla="*/ 8 w 40"/>
                        <a:gd name="T9" fmla="*/ 38 h 86"/>
                        <a:gd name="T10" fmla="*/ 40 w 40"/>
                        <a:gd name="T11" fmla="*/ 86 h 86"/>
                        <a:gd name="T12" fmla="*/ 3 w 40"/>
                        <a:gd name="T13" fmla="*/ 37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0" h="86">
                          <a:moveTo>
                            <a:pt x="3" y="37"/>
                          </a:moveTo>
                          <a:lnTo>
                            <a:pt x="7" y="28"/>
                          </a:lnTo>
                          <a:lnTo>
                            <a:pt x="0" y="0"/>
                          </a:lnTo>
                          <a:lnTo>
                            <a:pt x="11" y="27"/>
                          </a:lnTo>
                          <a:lnTo>
                            <a:pt x="8" y="38"/>
                          </a:lnTo>
                          <a:lnTo>
                            <a:pt x="40" y="86"/>
                          </a:lnTo>
                          <a:lnTo>
                            <a:pt x="3" y="37"/>
                          </a:lnTo>
                          <a:close/>
                        </a:path>
                      </a:pathLst>
                    </a:custGeom>
                    <a:solidFill>
                      <a:srgbClr val="0B283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2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6776459" y="4265349"/>
                      <a:ext cx="25400" cy="134229"/>
                    </a:xfrm>
                    <a:custGeom>
                      <a:avLst/>
                      <a:gdLst>
                        <a:gd name="T0" fmla="*/ 16 w 16"/>
                        <a:gd name="T1" fmla="*/ 32 h 87"/>
                        <a:gd name="T2" fmla="*/ 10 w 16"/>
                        <a:gd name="T3" fmla="*/ 26 h 87"/>
                        <a:gd name="T4" fmla="*/ 6 w 16"/>
                        <a:gd name="T5" fmla="*/ 0 h 87"/>
                        <a:gd name="T6" fmla="*/ 7 w 16"/>
                        <a:gd name="T7" fmla="*/ 28 h 87"/>
                        <a:gd name="T8" fmla="*/ 13 w 16"/>
                        <a:gd name="T9" fmla="*/ 35 h 87"/>
                        <a:gd name="T10" fmla="*/ 0 w 16"/>
                        <a:gd name="T11" fmla="*/ 87 h 87"/>
                        <a:gd name="T12" fmla="*/ 16 w 16"/>
                        <a:gd name="T13" fmla="*/ 32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" h="87">
                          <a:moveTo>
                            <a:pt x="16" y="32"/>
                          </a:moveTo>
                          <a:lnTo>
                            <a:pt x="10" y="26"/>
                          </a:lnTo>
                          <a:lnTo>
                            <a:pt x="6" y="0"/>
                          </a:lnTo>
                          <a:lnTo>
                            <a:pt x="7" y="28"/>
                          </a:lnTo>
                          <a:lnTo>
                            <a:pt x="13" y="35"/>
                          </a:lnTo>
                          <a:lnTo>
                            <a:pt x="0" y="87"/>
                          </a:lnTo>
                          <a:lnTo>
                            <a:pt x="16" y="32"/>
                          </a:lnTo>
                          <a:close/>
                        </a:path>
                      </a:pathLst>
                    </a:custGeom>
                    <a:solidFill>
                      <a:srgbClr val="0B283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6" name="그룹 205"/>
                  <p:cNvGrpSpPr/>
                  <p:nvPr/>
                </p:nvGrpSpPr>
                <p:grpSpPr>
                  <a:xfrm>
                    <a:off x="8871210" y="2945005"/>
                    <a:ext cx="378988" cy="535329"/>
                    <a:chOff x="6485946" y="3975289"/>
                    <a:chExt cx="374650" cy="529201"/>
                  </a:xfrm>
                </p:grpSpPr>
                <p:sp>
                  <p:nvSpPr>
                    <p:cNvPr id="207" name="AutoShape 3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6485946" y="3976833"/>
                      <a:ext cx="374650" cy="5137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" name="Freeform 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485946" y="4222147"/>
                      <a:ext cx="374650" cy="282343"/>
                    </a:xfrm>
                    <a:custGeom>
                      <a:avLst/>
                      <a:gdLst>
                        <a:gd name="T0" fmla="*/ 952 w 952"/>
                        <a:gd name="T1" fmla="*/ 291 h 735"/>
                        <a:gd name="T2" fmla="*/ 952 w 952"/>
                        <a:gd name="T3" fmla="*/ 156 h 735"/>
                        <a:gd name="T4" fmla="*/ 726 w 952"/>
                        <a:gd name="T5" fmla="*/ 0 h 735"/>
                        <a:gd name="T6" fmla="*/ 702 w 952"/>
                        <a:gd name="T7" fmla="*/ 48 h 735"/>
                        <a:gd name="T8" fmla="*/ 632 w 952"/>
                        <a:gd name="T9" fmla="*/ 574 h 735"/>
                        <a:gd name="T10" fmla="*/ 952 w 952"/>
                        <a:gd name="T11" fmla="*/ 291 h 735"/>
                        <a:gd name="T12" fmla="*/ 257 w 952"/>
                        <a:gd name="T13" fmla="*/ 126 h 735"/>
                        <a:gd name="T14" fmla="*/ 252 w 952"/>
                        <a:gd name="T15" fmla="*/ 122 h 735"/>
                        <a:gd name="T16" fmla="*/ 257 w 952"/>
                        <a:gd name="T17" fmla="*/ 126 h 735"/>
                        <a:gd name="T18" fmla="*/ 252 w 952"/>
                        <a:gd name="T19" fmla="*/ 121 h 735"/>
                        <a:gd name="T20" fmla="*/ 416 w 952"/>
                        <a:gd name="T21" fmla="*/ 321 h 735"/>
                        <a:gd name="T22" fmla="*/ 538 w 952"/>
                        <a:gd name="T23" fmla="*/ 623 h 735"/>
                        <a:gd name="T24" fmla="*/ 50 w 952"/>
                        <a:gd name="T25" fmla="*/ 652 h 735"/>
                        <a:gd name="T26" fmla="*/ 0 w 952"/>
                        <a:gd name="T27" fmla="*/ 575 h 735"/>
                        <a:gd name="T28" fmla="*/ 0 w 952"/>
                        <a:gd name="T29" fmla="*/ 570 h 735"/>
                        <a:gd name="T30" fmla="*/ 0 w 952"/>
                        <a:gd name="T31" fmla="*/ 566 h 735"/>
                        <a:gd name="T32" fmla="*/ 0 w 952"/>
                        <a:gd name="T33" fmla="*/ 562 h 735"/>
                        <a:gd name="T34" fmla="*/ 0 w 952"/>
                        <a:gd name="T35" fmla="*/ 558 h 735"/>
                        <a:gd name="T36" fmla="*/ 0 w 952"/>
                        <a:gd name="T37" fmla="*/ 554 h 735"/>
                        <a:gd name="T38" fmla="*/ 0 w 952"/>
                        <a:gd name="T39" fmla="*/ 549 h 735"/>
                        <a:gd name="T40" fmla="*/ 0 w 952"/>
                        <a:gd name="T41" fmla="*/ 545 h 735"/>
                        <a:gd name="T42" fmla="*/ 0 w 952"/>
                        <a:gd name="T43" fmla="*/ 541 h 735"/>
                        <a:gd name="T44" fmla="*/ 0 w 952"/>
                        <a:gd name="T45" fmla="*/ 537 h 735"/>
                        <a:gd name="T46" fmla="*/ 0 w 952"/>
                        <a:gd name="T47" fmla="*/ 532 h 735"/>
                        <a:gd name="T48" fmla="*/ 0 w 952"/>
                        <a:gd name="T49" fmla="*/ 528 h 735"/>
                        <a:gd name="T50" fmla="*/ 0 w 952"/>
                        <a:gd name="T51" fmla="*/ 524 h 735"/>
                        <a:gd name="T52" fmla="*/ 0 w 952"/>
                        <a:gd name="T53" fmla="*/ 520 h 735"/>
                        <a:gd name="T54" fmla="*/ 0 w 952"/>
                        <a:gd name="T55" fmla="*/ 515 h 735"/>
                        <a:gd name="T56" fmla="*/ 0 w 952"/>
                        <a:gd name="T57" fmla="*/ 511 h 735"/>
                        <a:gd name="T58" fmla="*/ 0 w 952"/>
                        <a:gd name="T59" fmla="*/ 507 h 735"/>
                        <a:gd name="T60" fmla="*/ 0 w 952"/>
                        <a:gd name="T61" fmla="*/ 503 h 735"/>
                        <a:gd name="T62" fmla="*/ 0 w 952"/>
                        <a:gd name="T63" fmla="*/ 499 h 735"/>
                        <a:gd name="T64" fmla="*/ 0 w 952"/>
                        <a:gd name="T65" fmla="*/ 494 h 735"/>
                        <a:gd name="T66" fmla="*/ 0 w 952"/>
                        <a:gd name="T67" fmla="*/ 490 h 735"/>
                        <a:gd name="T68" fmla="*/ 0 w 952"/>
                        <a:gd name="T69" fmla="*/ 486 h 735"/>
                        <a:gd name="T70" fmla="*/ 0 w 952"/>
                        <a:gd name="T71" fmla="*/ 482 h 735"/>
                        <a:gd name="T72" fmla="*/ 0 w 952"/>
                        <a:gd name="T73" fmla="*/ 477 h 735"/>
                        <a:gd name="T74" fmla="*/ 0 w 952"/>
                        <a:gd name="T75" fmla="*/ 473 h 735"/>
                        <a:gd name="T76" fmla="*/ 0 w 952"/>
                        <a:gd name="T77" fmla="*/ 469 h 735"/>
                        <a:gd name="T78" fmla="*/ 0 w 952"/>
                        <a:gd name="T79" fmla="*/ 465 h 735"/>
                        <a:gd name="T80" fmla="*/ 1 w 952"/>
                        <a:gd name="T81" fmla="*/ 452 h 735"/>
                        <a:gd name="T82" fmla="*/ 2 w 952"/>
                        <a:gd name="T83" fmla="*/ 439 h 735"/>
                        <a:gd name="T84" fmla="*/ 4 w 952"/>
                        <a:gd name="T85" fmla="*/ 427 h 735"/>
                        <a:gd name="T86" fmla="*/ 7 w 952"/>
                        <a:gd name="T87" fmla="*/ 415 h 735"/>
                        <a:gd name="T88" fmla="*/ 11 w 952"/>
                        <a:gd name="T89" fmla="*/ 403 h 735"/>
                        <a:gd name="T90" fmla="*/ 15 w 952"/>
                        <a:gd name="T91" fmla="*/ 391 h 735"/>
                        <a:gd name="T92" fmla="*/ 21 w 952"/>
                        <a:gd name="T93" fmla="*/ 380 h 735"/>
                        <a:gd name="T94" fmla="*/ 26 w 952"/>
                        <a:gd name="T95" fmla="*/ 369 h 735"/>
                        <a:gd name="T96" fmla="*/ 33 w 952"/>
                        <a:gd name="T97" fmla="*/ 357 h 735"/>
                        <a:gd name="T98" fmla="*/ 40 w 952"/>
                        <a:gd name="T99" fmla="*/ 346 h 735"/>
                        <a:gd name="T100" fmla="*/ 47 w 952"/>
                        <a:gd name="T101" fmla="*/ 335 h 735"/>
                        <a:gd name="T102" fmla="*/ 55 w 952"/>
                        <a:gd name="T103" fmla="*/ 324 h 735"/>
                        <a:gd name="T104" fmla="*/ 63 w 952"/>
                        <a:gd name="T105" fmla="*/ 314 h 735"/>
                        <a:gd name="T106" fmla="*/ 72 w 952"/>
                        <a:gd name="T107" fmla="*/ 303 h 735"/>
                        <a:gd name="T108" fmla="*/ 81 w 952"/>
                        <a:gd name="T109" fmla="*/ 292 h 735"/>
                        <a:gd name="T110" fmla="*/ 90 w 952"/>
                        <a:gd name="T111" fmla="*/ 282 h 735"/>
                        <a:gd name="T112" fmla="*/ 252 w 952"/>
                        <a:gd name="T113" fmla="*/ 121 h 7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952" h="735">
                          <a:moveTo>
                            <a:pt x="952" y="291"/>
                          </a:moveTo>
                          <a:cubicBezTo>
                            <a:pt x="952" y="156"/>
                            <a:pt x="952" y="156"/>
                            <a:pt x="952" y="156"/>
                          </a:cubicBezTo>
                          <a:cubicBezTo>
                            <a:pt x="952" y="48"/>
                            <a:pt x="818" y="8"/>
                            <a:pt x="726" y="0"/>
                          </a:cubicBezTo>
                          <a:cubicBezTo>
                            <a:pt x="718" y="16"/>
                            <a:pt x="710" y="32"/>
                            <a:pt x="702" y="48"/>
                          </a:cubicBezTo>
                          <a:cubicBezTo>
                            <a:pt x="774" y="178"/>
                            <a:pt x="712" y="456"/>
                            <a:pt x="632" y="574"/>
                          </a:cubicBezTo>
                          <a:cubicBezTo>
                            <a:pt x="813" y="469"/>
                            <a:pt x="952" y="331"/>
                            <a:pt x="952" y="291"/>
                          </a:cubicBezTo>
                          <a:close/>
                          <a:moveTo>
                            <a:pt x="257" y="126"/>
                          </a:moveTo>
                          <a:cubicBezTo>
                            <a:pt x="252" y="122"/>
                            <a:pt x="252" y="122"/>
                            <a:pt x="252" y="122"/>
                          </a:cubicBezTo>
                          <a:cubicBezTo>
                            <a:pt x="254" y="123"/>
                            <a:pt x="255" y="125"/>
                            <a:pt x="257" y="126"/>
                          </a:cubicBezTo>
                          <a:close/>
                          <a:moveTo>
                            <a:pt x="252" y="121"/>
                          </a:moveTo>
                          <a:cubicBezTo>
                            <a:pt x="303" y="180"/>
                            <a:pt x="387" y="254"/>
                            <a:pt x="416" y="321"/>
                          </a:cubicBezTo>
                          <a:cubicBezTo>
                            <a:pt x="460" y="421"/>
                            <a:pt x="439" y="530"/>
                            <a:pt x="538" y="623"/>
                          </a:cubicBezTo>
                          <a:cubicBezTo>
                            <a:pt x="375" y="699"/>
                            <a:pt x="193" y="735"/>
                            <a:pt x="50" y="652"/>
                          </a:cubicBezTo>
                          <a:cubicBezTo>
                            <a:pt x="5" y="626"/>
                            <a:pt x="0" y="615"/>
                            <a:pt x="0" y="575"/>
                          </a:cubicBezTo>
                          <a:cubicBezTo>
                            <a:pt x="0" y="570"/>
                            <a:pt x="0" y="570"/>
                            <a:pt x="0" y="570"/>
                          </a:cubicBezTo>
                          <a:cubicBezTo>
                            <a:pt x="0" y="566"/>
                            <a:pt x="0" y="566"/>
                            <a:pt x="0" y="566"/>
                          </a:cubicBezTo>
                          <a:cubicBezTo>
                            <a:pt x="0" y="562"/>
                            <a:pt x="0" y="562"/>
                            <a:pt x="0" y="562"/>
                          </a:cubicBezTo>
                          <a:cubicBezTo>
                            <a:pt x="0" y="558"/>
                            <a:pt x="0" y="558"/>
                            <a:pt x="0" y="558"/>
                          </a:cubicBezTo>
                          <a:cubicBezTo>
                            <a:pt x="0" y="554"/>
                            <a:pt x="0" y="554"/>
                            <a:pt x="0" y="554"/>
                          </a:cubicBezTo>
                          <a:cubicBezTo>
                            <a:pt x="0" y="549"/>
                            <a:pt x="0" y="549"/>
                            <a:pt x="0" y="549"/>
                          </a:cubicBezTo>
                          <a:cubicBezTo>
                            <a:pt x="0" y="545"/>
                            <a:pt x="0" y="545"/>
                            <a:pt x="0" y="545"/>
                          </a:cubicBezTo>
                          <a:cubicBezTo>
                            <a:pt x="0" y="541"/>
                            <a:pt x="0" y="541"/>
                            <a:pt x="0" y="541"/>
                          </a:cubicBezTo>
                          <a:cubicBezTo>
                            <a:pt x="0" y="537"/>
                            <a:pt x="0" y="537"/>
                            <a:pt x="0" y="537"/>
                          </a:cubicBezTo>
                          <a:cubicBezTo>
                            <a:pt x="0" y="532"/>
                            <a:pt x="0" y="532"/>
                            <a:pt x="0" y="532"/>
                          </a:cubicBezTo>
                          <a:cubicBezTo>
                            <a:pt x="0" y="528"/>
                            <a:pt x="0" y="528"/>
                            <a:pt x="0" y="528"/>
                          </a:cubicBezTo>
                          <a:cubicBezTo>
                            <a:pt x="0" y="524"/>
                            <a:pt x="0" y="524"/>
                            <a:pt x="0" y="524"/>
                          </a:cubicBezTo>
                          <a:cubicBezTo>
                            <a:pt x="0" y="520"/>
                            <a:pt x="0" y="520"/>
                            <a:pt x="0" y="520"/>
                          </a:cubicBezTo>
                          <a:cubicBezTo>
                            <a:pt x="0" y="515"/>
                            <a:pt x="0" y="515"/>
                            <a:pt x="0" y="515"/>
                          </a:cubicBezTo>
                          <a:cubicBezTo>
                            <a:pt x="0" y="511"/>
                            <a:pt x="0" y="511"/>
                            <a:pt x="0" y="511"/>
                          </a:cubicBezTo>
                          <a:cubicBezTo>
                            <a:pt x="0" y="507"/>
                            <a:pt x="0" y="507"/>
                            <a:pt x="0" y="507"/>
                          </a:cubicBezTo>
                          <a:cubicBezTo>
                            <a:pt x="0" y="503"/>
                            <a:pt x="0" y="503"/>
                            <a:pt x="0" y="503"/>
                          </a:cubicBezTo>
                          <a:cubicBezTo>
                            <a:pt x="0" y="499"/>
                            <a:pt x="0" y="499"/>
                            <a:pt x="0" y="499"/>
                          </a:cubicBezTo>
                          <a:cubicBezTo>
                            <a:pt x="0" y="494"/>
                            <a:pt x="0" y="494"/>
                            <a:pt x="0" y="494"/>
                          </a:cubicBezTo>
                          <a:cubicBezTo>
                            <a:pt x="0" y="490"/>
                            <a:pt x="0" y="490"/>
                            <a:pt x="0" y="490"/>
                          </a:cubicBezTo>
                          <a:cubicBezTo>
                            <a:pt x="0" y="486"/>
                            <a:pt x="0" y="486"/>
                            <a:pt x="0" y="486"/>
                          </a:cubicBezTo>
                          <a:cubicBezTo>
                            <a:pt x="0" y="482"/>
                            <a:pt x="0" y="482"/>
                            <a:pt x="0" y="482"/>
                          </a:cubicBezTo>
                          <a:cubicBezTo>
                            <a:pt x="0" y="477"/>
                            <a:pt x="0" y="477"/>
                            <a:pt x="0" y="477"/>
                          </a:cubicBezTo>
                          <a:cubicBezTo>
                            <a:pt x="0" y="473"/>
                            <a:pt x="0" y="473"/>
                            <a:pt x="0" y="473"/>
                          </a:cubicBezTo>
                          <a:cubicBezTo>
                            <a:pt x="0" y="469"/>
                            <a:pt x="0" y="469"/>
                            <a:pt x="0" y="469"/>
                          </a:cubicBezTo>
                          <a:cubicBezTo>
                            <a:pt x="0" y="465"/>
                            <a:pt x="0" y="465"/>
                            <a:pt x="0" y="465"/>
                          </a:cubicBezTo>
                          <a:cubicBezTo>
                            <a:pt x="1" y="452"/>
                            <a:pt x="1" y="452"/>
                            <a:pt x="1" y="452"/>
                          </a:cubicBezTo>
                          <a:cubicBezTo>
                            <a:pt x="2" y="439"/>
                            <a:pt x="2" y="439"/>
                            <a:pt x="2" y="439"/>
                          </a:cubicBezTo>
                          <a:cubicBezTo>
                            <a:pt x="4" y="427"/>
                            <a:pt x="4" y="427"/>
                            <a:pt x="4" y="427"/>
                          </a:cubicBezTo>
                          <a:cubicBezTo>
                            <a:pt x="7" y="415"/>
                            <a:pt x="7" y="415"/>
                            <a:pt x="7" y="415"/>
                          </a:cubicBezTo>
                          <a:cubicBezTo>
                            <a:pt x="11" y="403"/>
                            <a:pt x="11" y="403"/>
                            <a:pt x="11" y="403"/>
                          </a:cubicBezTo>
                          <a:cubicBezTo>
                            <a:pt x="15" y="391"/>
                            <a:pt x="15" y="391"/>
                            <a:pt x="15" y="391"/>
                          </a:cubicBezTo>
                          <a:cubicBezTo>
                            <a:pt x="21" y="380"/>
                            <a:pt x="21" y="380"/>
                            <a:pt x="21" y="380"/>
                          </a:cubicBezTo>
                          <a:cubicBezTo>
                            <a:pt x="26" y="369"/>
                            <a:pt x="26" y="369"/>
                            <a:pt x="26" y="369"/>
                          </a:cubicBezTo>
                          <a:cubicBezTo>
                            <a:pt x="33" y="357"/>
                            <a:pt x="33" y="357"/>
                            <a:pt x="33" y="357"/>
                          </a:cubicBezTo>
                          <a:cubicBezTo>
                            <a:pt x="40" y="346"/>
                            <a:pt x="40" y="346"/>
                            <a:pt x="40" y="346"/>
                          </a:cubicBezTo>
                          <a:cubicBezTo>
                            <a:pt x="47" y="335"/>
                            <a:pt x="47" y="335"/>
                            <a:pt x="47" y="335"/>
                          </a:cubicBezTo>
                          <a:cubicBezTo>
                            <a:pt x="55" y="324"/>
                            <a:pt x="55" y="324"/>
                            <a:pt x="55" y="324"/>
                          </a:cubicBezTo>
                          <a:cubicBezTo>
                            <a:pt x="63" y="314"/>
                            <a:pt x="63" y="314"/>
                            <a:pt x="63" y="314"/>
                          </a:cubicBezTo>
                          <a:cubicBezTo>
                            <a:pt x="72" y="303"/>
                            <a:pt x="72" y="303"/>
                            <a:pt x="72" y="303"/>
                          </a:cubicBezTo>
                          <a:cubicBezTo>
                            <a:pt x="81" y="292"/>
                            <a:pt x="81" y="292"/>
                            <a:pt x="81" y="292"/>
                          </a:cubicBezTo>
                          <a:cubicBezTo>
                            <a:pt x="90" y="282"/>
                            <a:pt x="90" y="282"/>
                            <a:pt x="90" y="282"/>
                          </a:cubicBezTo>
                          <a:cubicBezTo>
                            <a:pt x="141" y="226"/>
                            <a:pt x="205" y="181"/>
                            <a:pt x="252" y="121"/>
                          </a:cubicBezTo>
                          <a:close/>
                        </a:path>
                      </a:pathLst>
                    </a:custGeom>
                    <a:solidFill>
                      <a:srgbClr val="1C3C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584371" y="4236033"/>
                      <a:ext cx="185738" cy="94115"/>
                    </a:xfrm>
                    <a:custGeom>
                      <a:avLst/>
                      <a:gdLst>
                        <a:gd name="T0" fmla="*/ 0 w 471"/>
                        <a:gd name="T1" fmla="*/ 87 h 244"/>
                        <a:gd name="T2" fmla="*/ 33 w 471"/>
                        <a:gd name="T3" fmla="*/ 48 h 244"/>
                        <a:gd name="T4" fmla="*/ 46 w 471"/>
                        <a:gd name="T5" fmla="*/ 0 h 244"/>
                        <a:gd name="T6" fmla="*/ 447 w 471"/>
                        <a:gd name="T7" fmla="*/ 18 h 244"/>
                        <a:gd name="T8" fmla="*/ 447 w 471"/>
                        <a:gd name="T9" fmla="*/ 18 h 244"/>
                        <a:gd name="T10" fmla="*/ 315 w 471"/>
                        <a:gd name="T11" fmla="*/ 219 h 244"/>
                        <a:gd name="T12" fmla="*/ 101 w 471"/>
                        <a:gd name="T13" fmla="*/ 183 h 244"/>
                        <a:gd name="T14" fmla="*/ 16 w 471"/>
                        <a:gd name="T15" fmla="*/ 106 h 244"/>
                        <a:gd name="T16" fmla="*/ 0 w 471"/>
                        <a:gd name="T17" fmla="*/ 87 h 2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71" h="244">
                          <a:moveTo>
                            <a:pt x="0" y="87"/>
                          </a:moveTo>
                          <a:cubicBezTo>
                            <a:pt x="7" y="78"/>
                            <a:pt x="27" y="57"/>
                            <a:pt x="33" y="48"/>
                          </a:cubicBezTo>
                          <a:cubicBezTo>
                            <a:pt x="44" y="29"/>
                            <a:pt x="44" y="22"/>
                            <a:pt x="46" y="0"/>
                          </a:cubicBezTo>
                          <a:cubicBezTo>
                            <a:pt x="140" y="109"/>
                            <a:pt x="362" y="173"/>
                            <a:pt x="447" y="18"/>
                          </a:cubicBezTo>
                          <a:cubicBezTo>
                            <a:pt x="447" y="18"/>
                            <a:pt x="447" y="18"/>
                            <a:pt x="447" y="18"/>
                          </a:cubicBezTo>
                          <a:cubicBezTo>
                            <a:pt x="471" y="76"/>
                            <a:pt x="403" y="187"/>
                            <a:pt x="315" y="219"/>
                          </a:cubicBezTo>
                          <a:cubicBezTo>
                            <a:pt x="250" y="244"/>
                            <a:pt x="151" y="229"/>
                            <a:pt x="101" y="183"/>
                          </a:cubicBezTo>
                          <a:cubicBezTo>
                            <a:pt x="16" y="106"/>
                            <a:pt x="16" y="106"/>
                            <a:pt x="16" y="106"/>
                          </a:cubicBezTo>
                          <a:lnTo>
                            <a:pt x="0" y="87"/>
                          </a:lnTo>
                          <a:close/>
                        </a:path>
                      </a:pathLst>
                    </a:custGeom>
                    <a:solidFill>
                      <a:srgbClr val="EBC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593896" y="4055519"/>
                      <a:ext cx="198438" cy="229886"/>
                    </a:xfrm>
                    <a:custGeom>
                      <a:avLst/>
                      <a:gdLst>
                        <a:gd name="T0" fmla="*/ 466 w 504"/>
                        <a:gd name="T1" fmla="*/ 408 h 600"/>
                        <a:gd name="T2" fmla="*/ 490 w 504"/>
                        <a:gd name="T3" fmla="*/ 127 h 600"/>
                        <a:gd name="T4" fmla="*/ 472 w 504"/>
                        <a:gd name="T5" fmla="*/ 18 h 600"/>
                        <a:gd name="T6" fmla="*/ 307 w 504"/>
                        <a:gd name="T7" fmla="*/ 119 h 600"/>
                        <a:gd name="T8" fmla="*/ 228 w 504"/>
                        <a:gd name="T9" fmla="*/ 150 h 600"/>
                        <a:gd name="T10" fmla="*/ 141 w 504"/>
                        <a:gd name="T11" fmla="*/ 249 h 600"/>
                        <a:gd name="T12" fmla="*/ 124 w 504"/>
                        <a:gd name="T13" fmla="*/ 367 h 600"/>
                        <a:gd name="T14" fmla="*/ 121 w 504"/>
                        <a:gd name="T15" fmla="*/ 354 h 600"/>
                        <a:gd name="T16" fmla="*/ 118 w 504"/>
                        <a:gd name="T17" fmla="*/ 342 h 600"/>
                        <a:gd name="T18" fmla="*/ 116 w 504"/>
                        <a:gd name="T19" fmla="*/ 336 h 600"/>
                        <a:gd name="T20" fmla="*/ 112 w 504"/>
                        <a:gd name="T21" fmla="*/ 326 h 600"/>
                        <a:gd name="T22" fmla="*/ 108 w 504"/>
                        <a:gd name="T23" fmla="*/ 317 h 600"/>
                        <a:gd name="T24" fmla="*/ 103 w 504"/>
                        <a:gd name="T25" fmla="*/ 308 h 600"/>
                        <a:gd name="T26" fmla="*/ 98 w 504"/>
                        <a:gd name="T27" fmla="*/ 301 h 600"/>
                        <a:gd name="T28" fmla="*/ 96 w 504"/>
                        <a:gd name="T29" fmla="*/ 298 h 600"/>
                        <a:gd name="T30" fmla="*/ 90 w 504"/>
                        <a:gd name="T31" fmla="*/ 292 h 600"/>
                        <a:gd name="T32" fmla="*/ 88 w 504"/>
                        <a:gd name="T33" fmla="*/ 290 h 600"/>
                        <a:gd name="T34" fmla="*/ 85 w 504"/>
                        <a:gd name="T35" fmla="*/ 287 h 600"/>
                        <a:gd name="T36" fmla="*/ 79 w 504"/>
                        <a:gd name="T37" fmla="*/ 284 h 600"/>
                        <a:gd name="T38" fmla="*/ 76 w 504"/>
                        <a:gd name="T39" fmla="*/ 282 h 600"/>
                        <a:gd name="T40" fmla="*/ 70 w 504"/>
                        <a:gd name="T41" fmla="*/ 279 h 600"/>
                        <a:gd name="T42" fmla="*/ 67 w 504"/>
                        <a:gd name="T43" fmla="*/ 279 h 600"/>
                        <a:gd name="T44" fmla="*/ 61 w 504"/>
                        <a:gd name="T45" fmla="*/ 277 h 600"/>
                        <a:gd name="T46" fmla="*/ 58 w 504"/>
                        <a:gd name="T47" fmla="*/ 277 h 600"/>
                        <a:gd name="T48" fmla="*/ 55 w 504"/>
                        <a:gd name="T49" fmla="*/ 277 h 600"/>
                        <a:gd name="T50" fmla="*/ 52 w 504"/>
                        <a:gd name="T51" fmla="*/ 277 h 600"/>
                        <a:gd name="T52" fmla="*/ 50 w 504"/>
                        <a:gd name="T53" fmla="*/ 277 h 600"/>
                        <a:gd name="T54" fmla="*/ 47 w 504"/>
                        <a:gd name="T55" fmla="*/ 278 h 600"/>
                        <a:gd name="T56" fmla="*/ 44 w 504"/>
                        <a:gd name="T57" fmla="*/ 278 h 600"/>
                        <a:gd name="T58" fmla="*/ 41 w 504"/>
                        <a:gd name="T59" fmla="*/ 279 h 600"/>
                        <a:gd name="T60" fmla="*/ 35 w 504"/>
                        <a:gd name="T61" fmla="*/ 281 h 600"/>
                        <a:gd name="T62" fmla="*/ 33 w 504"/>
                        <a:gd name="T63" fmla="*/ 283 h 600"/>
                        <a:gd name="T64" fmla="*/ 30 w 504"/>
                        <a:gd name="T65" fmla="*/ 284 h 600"/>
                        <a:gd name="T66" fmla="*/ 28 w 504"/>
                        <a:gd name="T67" fmla="*/ 286 h 600"/>
                        <a:gd name="T68" fmla="*/ 25 w 504"/>
                        <a:gd name="T69" fmla="*/ 288 h 600"/>
                        <a:gd name="T70" fmla="*/ 23 w 504"/>
                        <a:gd name="T71" fmla="*/ 290 h 600"/>
                        <a:gd name="T72" fmla="*/ 20 w 504"/>
                        <a:gd name="T73" fmla="*/ 292 h 600"/>
                        <a:gd name="T74" fmla="*/ 18 w 504"/>
                        <a:gd name="T75" fmla="*/ 295 h 600"/>
                        <a:gd name="T76" fmla="*/ 16 w 504"/>
                        <a:gd name="T77" fmla="*/ 297 h 600"/>
                        <a:gd name="T78" fmla="*/ 14 w 504"/>
                        <a:gd name="T79" fmla="*/ 300 h 600"/>
                        <a:gd name="T80" fmla="*/ 12 w 504"/>
                        <a:gd name="T81" fmla="*/ 303 h 600"/>
                        <a:gd name="T82" fmla="*/ 9 w 504"/>
                        <a:gd name="T83" fmla="*/ 309 h 600"/>
                        <a:gd name="T84" fmla="*/ 7 w 504"/>
                        <a:gd name="T85" fmla="*/ 312 h 600"/>
                        <a:gd name="T86" fmla="*/ 6 w 504"/>
                        <a:gd name="T87" fmla="*/ 315 h 600"/>
                        <a:gd name="T88" fmla="*/ 5 w 504"/>
                        <a:gd name="T89" fmla="*/ 319 h 600"/>
                        <a:gd name="T90" fmla="*/ 3 w 504"/>
                        <a:gd name="T91" fmla="*/ 322 h 600"/>
                        <a:gd name="T92" fmla="*/ 2 w 504"/>
                        <a:gd name="T93" fmla="*/ 326 h 600"/>
                        <a:gd name="T94" fmla="*/ 1 w 504"/>
                        <a:gd name="T95" fmla="*/ 334 h 600"/>
                        <a:gd name="T96" fmla="*/ 0 w 504"/>
                        <a:gd name="T97" fmla="*/ 338 h 600"/>
                        <a:gd name="T98" fmla="*/ 0 w 504"/>
                        <a:gd name="T99" fmla="*/ 346 h 600"/>
                        <a:gd name="T100" fmla="*/ 0 w 504"/>
                        <a:gd name="T101" fmla="*/ 355 h 600"/>
                        <a:gd name="T102" fmla="*/ 1 w 504"/>
                        <a:gd name="T103" fmla="*/ 364 h 600"/>
                        <a:gd name="T104" fmla="*/ 2 w 504"/>
                        <a:gd name="T105" fmla="*/ 369 h 600"/>
                        <a:gd name="T106" fmla="*/ 30 w 504"/>
                        <a:gd name="T107" fmla="*/ 439 h 600"/>
                        <a:gd name="T108" fmla="*/ 272 w 504"/>
                        <a:gd name="T109" fmla="*/ 600 h 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504" h="600">
                          <a:moveTo>
                            <a:pt x="374" y="561"/>
                          </a:moveTo>
                          <a:cubicBezTo>
                            <a:pt x="410" y="527"/>
                            <a:pt x="439" y="465"/>
                            <a:pt x="466" y="408"/>
                          </a:cubicBezTo>
                          <a:cubicBezTo>
                            <a:pt x="504" y="330"/>
                            <a:pt x="502" y="241"/>
                            <a:pt x="503" y="170"/>
                          </a:cubicBezTo>
                          <a:cubicBezTo>
                            <a:pt x="490" y="127"/>
                            <a:pt x="490" y="127"/>
                            <a:pt x="490" y="127"/>
                          </a:cubicBezTo>
                          <a:cubicBezTo>
                            <a:pt x="485" y="110"/>
                            <a:pt x="485" y="91"/>
                            <a:pt x="485" y="73"/>
                          </a:cubicBezTo>
                          <a:cubicBezTo>
                            <a:pt x="484" y="50"/>
                            <a:pt x="484" y="28"/>
                            <a:pt x="472" y="18"/>
                          </a:cubicBezTo>
                          <a:cubicBezTo>
                            <a:pt x="453" y="0"/>
                            <a:pt x="422" y="27"/>
                            <a:pt x="387" y="58"/>
                          </a:cubicBezTo>
                          <a:cubicBezTo>
                            <a:pt x="362" y="80"/>
                            <a:pt x="336" y="103"/>
                            <a:pt x="307" y="119"/>
                          </a:cubicBezTo>
                          <a:cubicBezTo>
                            <a:pt x="279" y="136"/>
                            <a:pt x="252" y="143"/>
                            <a:pt x="228" y="150"/>
                          </a:cubicBezTo>
                          <a:cubicBezTo>
                            <a:pt x="228" y="150"/>
                            <a:pt x="228" y="150"/>
                            <a:pt x="228" y="150"/>
                          </a:cubicBezTo>
                          <a:cubicBezTo>
                            <a:pt x="205" y="156"/>
                            <a:pt x="183" y="162"/>
                            <a:pt x="166" y="176"/>
                          </a:cubicBezTo>
                          <a:cubicBezTo>
                            <a:pt x="140" y="199"/>
                            <a:pt x="141" y="217"/>
                            <a:pt x="141" y="249"/>
                          </a:cubicBezTo>
                          <a:cubicBezTo>
                            <a:pt x="142" y="280"/>
                            <a:pt x="143" y="310"/>
                            <a:pt x="125" y="374"/>
                          </a:cubicBezTo>
                          <a:cubicBezTo>
                            <a:pt x="124" y="372"/>
                            <a:pt x="124" y="370"/>
                            <a:pt x="124" y="367"/>
                          </a:cubicBezTo>
                          <a:cubicBezTo>
                            <a:pt x="123" y="365"/>
                            <a:pt x="123" y="363"/>
                            <a:pt x="122" y="360"/>
                          </a:cubicBezTo>
                          <a:cubicBezTo>
                            <a:pt x="122" y="358"/>
                            <a:pt x="121" y="356"/>
                            <a:pt x="121" y="354"/>
                          </a:cubicBezTo>
                          <a:cubicBezTo>
                            <a:pt x="120" y="352"/>
                            <a:pt x="120" y="350"/>
                            <a:pt x="119" y="348"/>
                          </a:cubicBezTo>
                          <a:cubicBezTo>
                            <a:pt x="119" y="346"/>
                            <a:pt x="118" y="344"/>
                            <a:pt x="118" y="342"/>
                          </a:cubicBezTo>
                          <a:cubicBezTo>
                            <a:pt x="117" y="340"/>
                            <a:pt x="117" y="338"/>
                            <a:pt x="116" y="336"/>
                          </a:cubicBezTo>
                          <a:cubicBezTo>
                            <a:pt x="116" y="336"/>
                            <a:pt x="116" y="336"/>
                            <a:pt x="116" y="336"/>
                          </a:cubicBezTo>
                          <a:cubicBezTo>
                            <a:pt x="115" y="335"/>
                            <a:pt x="115" y="333"/>
                            <a:pt x="114" y="331"/>
                          </a:cubicBezTo>
                          <a:cubicBezTo>
                            <a:pt x="113" y="329"/>
                            <a:pt x="113" y="328"/>
                            <a:pt x="112" y="326"/>
                          </a:cubicBezTo>
                          <a:cubicBezTo>
                            <a:pt x="111" y="324"/>
                            <a:pt x="111" y="323"/>
                            <a:pt x="110" y="321"/>
                          </a:cubicBezTo>
                          <a:cubicBezTo>
                            <a:pt x="109" y="320"/>
                            <a:pt x="109" y="318"/>
                            <a:pt x="108" y="317"/>
                          </a:cubicBezTo>
                          <a:cubicBezTo>
                            <a:pt x="107" y="315"/>
                            <a:pt x="106" y="314"/>
                            <a:pt x="106" y="312"/>
                          </a:cubicBezTo>
                          <a:cubicBezTo>
                            <a:pt x="105" y="311"/>
                            <a:pt x="104" y="310"/>
                            <a:pt x="103" y="308"/>
                          </a:cubicBezTo>
                          <a:cubicBezTo>
                            <a:pt x="102" y="307"/>
                            <a:pt x="102" y="306"/>
                            <a:pt x="101" y="305"/>
                          </a:cubicBezTo>
                          <a:cubicBezTo>
                            <a:pt x="100" y="304"/>
                            <a:pt x="99" y="302"/>
                            <a:pt x="98" y="301"/>
                          </a:cubicBezTo>
                          <a:cubicBezTo>
                            <a:pt x="98" y="301"/>
                            <a:pt x="98" y="301"/>
                            <a:pt x="98" y="301"/>
                          </a:cubicBezTo>
                          <a:cubicBezTo>
                            <a:pt x="97" y="300"/>
                            <a:pt x="97" y="299"/>
                            <a:pt x="96" y="298"/>
                          </a:cubicBezTo>
                          <a:cubicBezTo>
                            <a:pt x="95" y="297"/>
                            <a:pt x="94" y="296"/>
                            <a:pt x="93" y="295"/>
                          </a:cubicBezTo>
                          <a:cubicBezTo>
                            <a:pt x="92" y="294"/>
                            <a:pt x="91" y="293"/>
                            <a:pt x="90" y="292"/>
                          </a:cubicBezTo>
                          <a:cubicBezTo>
                            <a:pt x="90" y="292"/>
                            <a:pt x="90" y="292"/>
                            <a:pt x="90" y="292"/>
                          </a:cubicBezTo>
                          <a:cubicBezTo>
                            <a:pt x="89" y="291"/>
                            <a:pt x="89" y="291"/>
                            <a:pt x="88" y="290"/>
                          </a:cubicBezTo>
                          <a:cubicBezTo>
                            <a:pt x="87" y="289"/>
                            <a:pt x="86" y="288"/>
                            <a:pt x="85" y="287"/>
                          </a:cubicBezTo>
                          <a:cubicBezTo>
                            <a:pt x="85" y="287"/>
                            <a:pt x="85" y="287"/>
                            <a:pt x="85" y="287"/>
                          </a:cubicBezTo>
                          <a:cubicBezTo>
                            <a:pt x="84" y="287"/>
                            <a:pt x="83" y="286"/>
                            <a:pt x="82" y="285"/>
                          </a:cubicBezTo>
                          <a:cubicBezTo>
                            <a:pt x="81" y="285"/>
                            <a:pt x="80" y="284"/>
                            <a:pt x="79" y="284"/>
                          </a:cubicBezTo>
                          <a:cubicBezTo>
                            <a:pt x="79" y="284"/>
                            <a:pt x="79" y="284"/>
                            <a:pt x="79" y="284"/>
                          </a:cubicBezTo>
                          <a:cubicBezTo>
                            <a:pt x="78" y="283"/>
                            <a:pt x="77" y="282"/>
                            <a:pt x="76" y="282"/>
                          </a:cubicBezTo>
                          <a:cubicBezTo>
                            <a:pt x="75" y="282"/>
                            <a:pt x="74" y="281"/>
                            <a:pt x="73" y="281"/>
                          </a:cubicBezTo>
                          <a:cubicBezTo>
                            <a:pt x="72" y="280"/>
                            <a:pt x="71" y="280"/>
                            <a:pt x="70" y="279"/>
                          </a:cubicBezTo>
                          <a:cubicBezTo>
                            <a:pt x="69" y="279"/>
                            <a:pt x="68" y="279"/>
                            <a:pt x="67" y="279"/>
                          </a:cubicBezTo>
                          <a:cubicBezTo>
                            <a:pt x="67" y="279"/>
                            <a:pt x="67" y="279"/>
                            <a:pt x="67" y="279"/>
                          </a:cubicBezTo>
                          <a:cubicBezTo>
                            <a:pt x="66" y="278"/>
                            <a:pt x="65" y="278"/>
                            <a:pt x="64" y="278"/>
                          </a:cubicBezTo>
                          <a:cubicBezTo>
                            <a:pt x="63" y="278"/>
                            <a:pt x="62" y="277"/>
                            <a:pt x="61" y="277"/>
                          </a:cubicBezTo>
                          <a:cubicBezTo>
                            <a:pt x="60" y="277"/>
                            <a:pt x="59" y="277"/>
                            <a:pt x="58" y="277"/>
                          </a:cubicBezTo>
                          <a:cubicBezTo>
                            <a:pt x="58" y="277"/>
                            <a:pt x="58" y="277"/>
                            <a:pt x="58" y="277"/>
                          </a:cubicBezTo>
                          <a:cubicBezTo>
                            <a:pt x="57" y="277"/>
                            <a:pt x="56" y="277"/>
                            <a:pt x="55" y="277"/>
                          </a:cubicBezTo>
                          <a:cubicBezTo>
                            <a:pt x="55" y="277"/>
                            <a:pt x="55" y="277"/>
                            <a:pt x="55" y="277"/>
                          </a:cubicBezTo>
                          <a:cubicBezTo>
                            <a:pt x="54" y="277"/>
                            <a:pt x="53" y="277"/>
                            <a:pt x="52" y="277"/>
                          </a:cubicBezTo>
                          <a:cubicBezTo>
                            <a:pt x="52" y="277"/>
                            <a:pt x="52" y="277"/>
                            <a:pt x="52" y="277"/>
                          </a:cubicBezTo>
                          <a:cubicBezTo>
                            <a:pt x="52" y="277"/>
                            <a:pt x="51" y="277"/>
                            <a:pt x="50" y="277"/>
                          </a:cubicBezTo>
                          <a:cubicBezTo>
                            <a:pt x="50" y="277"/>
                            <a:pt x="50" y="277"/>
                            <a:pt x="50" y="277"/>
                          </a:cubicBezTo>
                          <a:cubicBezTo>
                            <a:pt x="49" y="277"/>
                            <a:pt x="48" y="277"/>
                            <a:pt x="47" y="278"/>
                          </a:cubicBezTo>
                          <a:cubicBezTo>
                            <a:pt x="47" y="278"/>
                            <a:pt x="47" y="278"/>
                            <a:pt x="47" y="278"/>
                          </a:cubicBezTo>
                          <a:cubicBezTo>
                            <a:pt x="46" y="278"/>
                            <a:pt x="45" y="278"/>
                            <a:pt x="44" y="278"/>
                          </a:cubicBezTo>
                          <a:cubicBezTo>
                            <a:pt x="44" y="278"/>
                            <a:pt x="44" y="278"/>
                            <a:pt x="44" y="278"/>
                          </a:cubicBezTo>
                          <a:cubicBezTo>
                            <a:pt x="43" y="279"/>
                            <a:pt x="42" y="279"/>
                            <a:pt x="41" y="279"/>
                          </a:cubicBezTo>
                          <a:cubicBezTo>
                            <a:pt x="41" y="279"/>
                            <a:pt x="41" y="279"/>
                            <a:pt x="41" y="279"/>
                          </a:cubicBezTo>
                          <a:cubicBezTo>
                            <a:pt x="40" y="279"/>
                            <a:pt x="39" y="280"/>
                            <a:pt x="38" y="280"/>
                          </a:cubicBezTo>
                          <a:cubicBezTo>
                            <a:pt x="37" y="281"/>
                            <a:pt x="36" y="281"/>
                            <a:pt x="35" y="281"/>
                          </a:cubicBezTo>
                          <a:cubicBezTo>
                            <a:pt x="35" y="281"/>
                            <a:pt x="35" y="281"/>
                            <a:pt x="35" y="281"/>
                          </a:cubicBezTo>
                          <a:cubicBezTo>
                            <a:pt x="35" y="282"/>
                            <a:pt x="34" y="282"/>
                            <a:pt x="33" y="283"/>
                          </a:cubicBezTo>
                          <a:cubicBezTo>
                            <a:pt x="33" y="283"/>
                            <a:pt x="33" y="283"/>
                            <a:pt x="33" y="283"/>
                          </a:cubicBezTo>
                          <a:cubicBezTo>
                            <a:pt x="32" y="283"/>
                            <a:pt x="31" y="284"/>
                            <a:pt x="30" y="284"/>
                          </a:cubicBezTo>
                          <a:cubicBezTo>
                            <a:pt x="30" y="284"/>
                            <a:pt x="30" y="284"/>
                            <a:pt x="30" y="284"/>
                          </a:cubicBezTo>
                          <a:cubicBezTo>
                            <a:pt x="29" y="285"/>
                            <a:pt x="29" y="285"/>
                            <a:pt x="28" y="286"/>
                          </a:cubicBezTo>
                          <a:cubicBezTo>
                            <a:pt x="28" y="286"/>
                            <a:pt x="28" y="286"/>
                            <a:pt x="28" y="286"/>
                          </a:cubicBezTo>
                          <a:cubicBezTo>
                            <a:pt x="27" y="287"/>
                            <a:pt x="26" y="287"/>
                            <a:pt x="25" y="288"/>
                          </a:cubicBezTo>
                          <a:cubicBezTo>
                            <a:pt x="24" y="289"/>
                            <a:pt x="24" y="289"/>
                            <a:pt x="23" y="290"/>
                          </a:cubicBezTo>
                          <a:cubicBezTo>
                            <a:pt x="23" y="290"/>
                            <a:pt x="23" y="290"/>
                            <a:pt x="23" y="290"/>
                          </a:cubicBezTo>
                          <a:cubicBezTo>
                            <a:pt x="22" y="291"/>
                            <a:pt x="21" y="291"/>
                            <a:pt x="20" y="292"/>
                          </a:cubicBezTo>
                          <a:cubicBezTo>
                            <a:pt x="20" y="292"/>
                            <a:pt x="20" y="292"/>
                            <a:pt x="20" y="292"/>
                          </a:cubicBezTo>
                          <a:cubicBezTo>
                            <a:pt x="20" y="293"/>
                            <a:pt x="19" y="294"/>
                            <a:pt x="18" y="295"/>
                          </a:cubicBezTo>
                          <a:cubicBezTo>
                            <a:pt x="18" y="295"/>
                            <a:pt x="18" y="295"/>
                            <a:pt x="18" y="295"/>
                          </a:cubicBezTo>
                          <a:cubicBezTo>
                            <a:pt x="18" y="295"/>
                            <a:pt x="17" y="296"/>
                            <a:pt x="16" y="297"/>
                          </a:cubicBezTo>
                          <a:cubicBezTo>
                            <a:pt x="16" y="297"/>
                            <a:pt x="16" y="297"/>
                            <a:pt x="16" y="297"/>
                          </a:cubicBezTo>
                          <a:cubicBezTo>
                            <a:pt x="15" y="298"/>
                            <a:pt x="15" y="299"/>
                            <a:pt x="14" y="300"/>
                          </a:cubicBezTo>
                          <a:cubicBezTo>
                            <a:pt x="14" y="300"/>
                            <a:pt x="14" y="300"/>
                            <a:pt x="14" y="300"/>
                          </a:cubicBezTo>
                          <a:cubicBezTo>
                            <a:pt x="13" y="301"/>
                            <a:pt x="13" y="302"/>
                            <a:pt x="12" y="303"/>
                          </a:cubicBezTo>
                          <a:cubicBezTo>
                            <a:pt x="12" y="303"/>
                            <a:pt x="12" y="303"/>
                            <a:pt x="12" y="303"/>
                          </a:cubicBezTo>
                          <a:cubicBezTo>
                            <a:pt x="12" y="303"/>
                            <a:pt x="11" y="304"/>
                            <a:pt x="10" y="305"/>
                          </a:cubicBezTo>
                          <a:cubicBezTo>
                            <a:pt x="10" y="306"/>
                            <a:pt x="9" y="307"/>
                            <a:pt x="9" y="309"/>
                          </a:cubicBezTo>
                          <a:cubicBezTo>
                            <a:pt x="9" y="309"/>
                            <a:pt x="9" y="309"/>
                            <a:pt x="9" y="309"/>
                          </a:cubicBezTo>
                          <a:cubicBezTo>
                            <a:pt x="8" y="310"/>
                            <a:pt x="8" y="311"/>
                            <a:pt x="7" y="312"/>
                          </a:cubicBezTo>
                          <a:cubicBezTo>
                            <a:pt x="7" y="312"/>
                            <a:pt x="7" y="312"/>
                            <a:pt x="7" y="312"/>
                          </a:cubicBezTo>
                          <a:cubicBezTo>
                            <a:pt x="7" y="313"/>
                            <a:pt x="6" y="314"/>
                            <a:pt x="6" y="315"/>
                          </a:cubicBezTo>
                          <a:cubicBezTo>
                            <a:pt x="6" y="315"/>
                            <a:pt x="6" y="315"/>
                            <a:pt x="6" y="315"/>
                          </a:cubicBezTo>
                          <a:cubicBezTo>
                            <a:pt x="5" y="316"/>
                            <a:pt x="5" y="317"/>
                            <a:pt x="5" y="319"/>
                          </a:cubicBezTo>
                          <a:cubicBezTo>
                            <a:pt x="5" y="319"/>
                            <a:pt x="5" y="319"/>
                            <a:pt x="5" y="319"/>
                          </a:cubicBezTo>
                          <a:cubicBezTo>
                            <a:pt x="4" y="320"/>
                            <a:pt x="4" y="321"/>
                            <a:pt x="3" y="322"/>
                          </a:cubicBezTo>
                          <a:cubicBezTo>
                            <a:pt x="3" y="323"/>
                            <a:pt x="3" y="325"/>
                            <a:pt x="2" y="326"/>
                          </a:cubicBezTo>
                          <a:cubicBezTo>
                            <a:pt x="2" y="326"/>
                            <a:pt x="2" y="326"/>
                            <a:pt x="2" y="326"/>
                          </a:cubicBezTo>
                          <a:cubicBezTo>
                            <a:pt x="2" y="327"/>
                            <a:pt x="2" y="328"/>
                            <a:pt x="2" y="330"/>
                          </a:cubicBezTo>
                          <a:cubicBezTo>
                            <a:pt x="1" y="331"/>
                            <a:pt x="1" y="332"/>
                            <a:pt x="1" y="334"/>
                          </a:cubicBezTo>
                          <a:cubicBezTo>
                            <a:pt x="1" y="335"/>
                            <a:pt x="0" y="336"/>
                            <a:pt x="0" y="338"/>
                          </a:cubicBezTo>
                          <a:cubicBezTo>
                            <a:pt x="0" y="338"/>
                            <a:pt x="0" y="338"/>
                            <a:pt x="0" y="338"/>
                          </a:cubicBezTo>
                          <a:cubicBezTo>
                            <a:pt x="0" y="339"/>
                            <a:pt x="0" y="340"/>
                            <a:pt x="0" y="342"/>
                          </a:cubicBezTo>
                          <a:cubicBezTo>
                            <a:pt x="0" y="343"/>
                            <a:pt x="0" y="345"/>
                            <a:pt x="0" y="346"/>
                          </a:cubicBezTo>
                          <a:cubicBezTo>
                            <a:pt x="0" y="348"/>
                            <a:pt x="0" y="349"/>
                            <a:pt x="0" y="351"/>
                          </a:cubicBezTo>
                          <a:cubicBezTo>
                            <a:pt x="0" y="352"/>
                            <a:pt x="0" y="353"/>
                            <a:pt x="0" y="355"/>
                          </a:cubicBezTo>
                          <a:cubicBezTo>
                            <a:pt x="0" y="356"/>
                            <a:pt x="0" y="358"/>
                            <a:pt x="0" y="360"/>
                          </a:cubicBezTo>
                          <a:cubicBezTo>
                            <a:pt x="1" y="361"/>
                            <a:pt x="1" y="363"/>
                            <a:pt x="1" y="364"/>
                          </a:cubicBezTo>
                          <a:cubicBezTo>
                            <a:pt x="1" y="366"/>
                            <a:pt x="1" y="367"/>
                            <a:pt x="2" y="369"/>
                          </a:cubicBezTo>
                          <a:cubicBezTo>
                            <a:pt x="2" y="369"/>
                            <a:pt x="2" y="369"/>
                            <a:pt x="2" y="369"/>
                          </a:cubicBezTo>
                          <a:cubicBezTo>
                            <a:pt x="2" y="371"/>
                            <a:pt x="2" y="372"/>
                            <a:pt x="3" y="374"/>
                          </a:cubicBezTo>
                          <a:cubicBezTo>
                            <a:pt x="8" y="395"/>
                            <a:pt x="20" y="421"/>
                            <a:pt x="30" y="439"/>
                          </a:cubicBezTo>
                          <a:cubicBezTo>
                            <a:pt x="33" y="445"/>
                            <a:pt x="29" y="461"/>
                            <a:pt x="26" y="470"/>
                          </a:cubicBezTo>
                          <a:cubicBezTo>
                            <a:pt x="94" y="547"/>
                            <a:pt x="193" y="600"/>
                            <a:pt x="272" y="600"/>
                          </a:cubicBezTo>
                          <a:cubicBezTo>
                            <a:pt x="307" y="600"/>
                            <a:pt x="348" y="586"/>
                            <a:pt x="374" y="561"/>
                          </a:cubicBezTo>
                          <a:close/>
                        </a:path>
                      </a:pathLst>
                    </a:custGeom>
                    <a:solidFill>
                      <a:srgbClr val="FFE7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6544684" y="3975289"/>
                      <a:ext cx="247650" cy="262285"/>
                    </a:xfrm>
                    <a:custGeom>
                      <a:avLst/>
                      <a:gdLst>
                        <a:gd name="T0" fmla="*/ 63 w 631"/>
                        <a:gd name="T1" fmla="*/ 187 h 686"/>
                        <a:gd name="T2" fmla="*/ 148 w 631"/>
                        <a:gd name="T3" fmla="*/ 686 h 686"/>
                        <a:gd name="T4" fmla="*/ 154 w 631"/>
                        <a:gd name="T5" fmla="*/ 650 h 686"/>
                        <a:gd name="T6" fmla="*/ 127 w 631"/>
                        <a:gd name="T7" fmla="*/ 585 h 686"/>
                        <a:gd name="T8" fmla="*/ 249 w 631"/>
                        <a:gd name="T9" fmla="*/ 585 h 686"/>
                        <a:gd name="T10" fmla="*/ 265 w 631"/>
                        <a:gd name="T11" fmla="*/ 460 h 686"/>
                        <a:gd name="T12" fmla="*/ 290 w 631"/>
                        <a:gd name="T13" fmla="*/ 387 h 686"/>
                        <a:gd name="T14" fmla="*/ 352 w 631"/>
                        <a:gd name="T15" fmla="*/ 361 h 686"/>
                        <a:gd name="T16" fmla="*/ 352 w 631"/>
                        <a:gd name="T17" fmla="*/ 361 h 686"/>
                        <a:gd name="T18" fmla="*/ 431 w 631"/>
                        <a:gd name="T19" fmla="*/ 330 h 686"/>
                        <a:gd name="T20" fmla="*/ 511 w 631"/>
                        <a:gd name="T21" fmla="*/ 269 h 686"/>
                        <a:gd name="T22" fmla="*/ 596 w 631"/>
                        <a:gd name="T23" fmla="*/ 229 h 686"/>
                        <a:gd name="T24" fmla="*/ 609 w 631"/>
                        <a:gd name="T25" fmla="*/ 284 h 686"/>
                        <a:gd name="T26" fmla="*/ 614 w 631"/>
                        <a:gd name="T27" fmla="*/ 338 h 686"/>
                        <a:gd name="T28" fmla="*/ 627 w 631"/>
                        <a:gd name="T29" fmla="*/ 381 h 686"/>
                        <a:gd name="T30" fmla="*/ 622 w 631"/>
                        <a:gd name="T31" fmla="*/ 206 h 686"/>
                        <a:gd name="T32" fmla="*/ 434 w 631"/>
                        <a:gd name="T33" fmla="*/ 33 h 686"/>
                        <a:gd name="T34" fmla="*/ 348 w 631"/>
                        <a:gd name="T35" fmla="*/ 3 h 686"/>
                        <a:gd name="T36" fmla="*/ 63 w 631"/>
                        <a:gd name="T37" fmla="*/ 187 h 6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631" h="686">
                          <a:moveTo>
                            <a:pt x="63" y="187"/>
                          </a:moveTo>
                          <a:cubicBezTo>
                            <a:pt x="0" y="303"/>
                            <a:pt x="40" y="618"/>
                            <a:pt x="148" y="686"/>
                          </a:cubicBezTo>
                          <a:cubicBezTo>
                            <a:pt x="151" y="680"/>
                            <a:pt x="158" y="658"/>
                            <a:pt x="154" y="650"/>
                          </a:cubicBezTo>
                          <a:cubicBezTo>
                            <a:pt x="144" y="632"/>
                            <a:pt x="132" y="606"/>
                            <a:pt x="127" y="585"/>
                          </a:cubicBezTo>
                          <a:cubicBezTo>
                            <a:pt x="103" y="481"/>
                            <a:pt x="227" y="432"/>
                            <a:pt x="249" y="585"/>
                          </a:cubicBezTo>
                          <a:cubicBezTo>
                            <a:pt x="267" y="521"/>
                            <a:pt x="266" y="491"/>
                            <a:pt x="265" y="460"/>
                          </a:cubicBezTo>
                          <a:cubicBezTo>
                            <a:pt x="265" y="428"/>
                            <a:pt x="264" y="410"/>
                            <a:pt x="290" y="387"/>
                          </a:cubicBezTo>
                          <a:cubicBezTo>
                            <a:pt x="307" y="373"/>
                            <a:pt x="329" y="367"/>
                            <a:pt x="352" y="361"/>
                          </a:cubicBezTo>
                          <a:cubicBezTo>
                            <a:pt x="352" y="361"/>
                            <a:pt x="352" y="361"/>
                            <a:pt x="352" y="361"/>
                          </a:cubicBezTo>
                          <a:cubicBezTo>
                            <a:pt x="376" y="354"/>
                            <a:pt x="403" y="347"/>
                            <a:pt x="431" y="330"/>
                          </a:cubicBezTo>
                          <a:cubicBezTo>
                            <a:pt x="460" y="314"/>
                            <a:pt x="486" y="291"/>
                            <a:pt x="511" y="269"/>
                          </a:cubicBezTo>
                          <a:cubicBezTo>
                            <a:pt x="546" y="238"/>
                            <a:pt x="577" y="211"/>
                            <a:pt x="596" y="229"/>
                          </a:cubicBezTo>
                          <a:cubicBezTo>
                            <a:pt x="608" y="239"/>
                            <a:pt x="608" y="261"/>
                            <a:pt x="609" y="284"/>
                          </a:cubicBezTo>
                          <a:cubicBezTo>
                            <a:pt x="609" y="302"/>
                            <a:pt x="609" y="321"/>
                            <a:pt x="614" y="338"/>
                          </a:cubicBezTo>
                          <a:cubicBezTo>
                            <a:pt x="627" y="381"/>
                            <a:pt x="627" y="381"/>
                            <a:pt x="627" y="381"/>
                          </a:cubicBezTo>
                          <a:cubicBezTo>
                            <a:pt x="631" y="325"/>
                            <a:pt x="629" y="260"/>
                            <a:pt x="622" y="206"/>
                          </a:cubicBezTo>
                          <a:cubicBezTo>
                            <a:pt x="607" y="104"/>
                            <a:pt x="560" y="100"/>
                            <a:pt x="434" y="33"/>
                          </a:cubicBezTo>
                          <a:cubicBezTo>
                            <a:pt x="413" y="22"/>
                            <a:pt x="387" y="4"/>
                            <a:pt x="348" y="3"/>
                          </a:cubicBezTo>
                          <a:cubicBezTo>
                            <a:pt x="252" y="0"/>
                            <a:pt x="110" y="111"/>
                            <a:pt x="63" y="187"/>
                          </a:cubicBezTo>
                          <a:close/>
                        </a:path>
                      </a:pathLst>
                    </a:custGeom>
                    <a:solidFill>
                      <a:srgbClr val="1C3C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6584371" y="4240663"/>
                      <a:ext cx="207963" cy="220628"/>
                    </a:xfrm>
                    <a:custGeom>
                      <a:avLst/>
                      <a:gdLst>
                        <a:gd name="T0" fmla="*/ 326 w 527"/>
                        <a:gd name="T1" fmla="*/ 179 h 575"/>
                        <a:gd name="T2" fmla="*/ 0 w 527"/>
                        <a:gd name="T3" fmla="*/ 73 h 575"/>
                        <a:gd name="T4" fmla="*/ 164 w 527"/>
                        <a:gd name="T5" fmla="*/ 273 h 575"/>
                        <a:gd name="T6" fmla="*/ 286 w 527"/>
                        <a:gd name="T7" fmla="*/ 575 h 575"/>
                        <a:gd name="T8" fmla="*/ 380 w 527"/>
                        <a:gd name="T9" fmla="*/ 526 h 575"/>
                        <a:gd name="T10" fmla="*/ 450 w 527"/>
                        <a:gd name="T11" fmla="*/ 0 h 575"/>
                        <a:gd name="T12" fmla="*/ 447 w 527"/>
                        <a:gd name="T13" fmla="*/ 4 h 575"/>
                        <a:gd name="T14" fmla="*/ 337 w 527"/>
                        <a:gd name="T15" fmla="*/ 173 h 575"/>
                        <a:gd name="T16" fmla="*/ 337 w 527"/>
                        <a:gd name="T17" fmla="*/ 173 h 575"/>
                        <a:gd name="T18" fmla="*/ 326 w 527"/>
                        <a:gd name="T19" fmla="*/ 179 h 5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27" h="575">
                          <a:moveTo>
                            <a:pt x="326" y="179"/>
                          </a:moveTo>
                          <a:cubicBezTo>
                            <a:pt x="168" y="165"/>
                            <a:pt x="82" y="161"/>
                            <a:pt x="0" y="73"/>
                          </a:cubicBezTo>
                          <a:cubicBezTo>
                            <a:pt x="51" y="132"/>
                            <a:pt x="135" y="206"/>
                            <a:pt x="164" y="273"/>
                          </a:cubicBezTo>
                          <a:cubicBezTo>
                            <a:pt x="208" y="373"/>
                            <a:pt x="187" y="482"/>
                            <a:pt x="286" y="575"/>
                          </a:cubicBezTo>
                          <a:cubicBezTo>
                            <a:pt x="380" y="526"/>
                            <a:pt x="380" y="526"/>
                            <a:pt x="380" y="526"/>
                          </a:cubicBezTo>
                          <a:cubicBezTo>
                            <a:pt x="454" y="421"/>
                            <a:pt x="527" y="138"/>
                            <a:pt x="450" y="0"/>
                          </a:cubicBezTo>
                          <a:cubicBezTo>
                            <a:pt x="447" y="4"/>
                            <a:pt x="447" y="4"/>
                            <a:pt x="447" y="4"/>
                          </a:cubicBezTo>
                          <a:cubicBezTo>
                            <a:pt x="455" y="79"/>
                            <a:pt x="395" y="114"/>
                            <a:pt x="337" y="173"/>
                          </a:cubicBezTo>
                          <a:cubicBezTo>
                            <a:pt x="337" y="173"/>
                            <a:pt x="337" y="173"/>
                            <a:pt x="337" y="173"/>
                          </a:cubicBezTo>
                          <a:cubicBezTo>
                            <a:pt x="326" y="179"/>
                            <a:pt x="326" y="179"/>
                            <a:pt x="326" y="179"/>
                          </a:cubicBezTo>
                          <a:close/>
                        </a:path>
                      </a:pathLst>
                    </a:custGeom>
                    <a:solidFill>
                      <a:srgbClr val="E4EA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3" name="Freeform 1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646284" y="4280776"/>
                      <a:ext cx="120650" cy="77143"/>
                    </a:xfrm>
                    <a:custGeom>
                      <a:avLst/>
                      <a:gdLst>
                        <a:gd name="T0" fmla="*/ 185 w 306"/>
                        <a:gd name="T1" fmla="*/ 73 h 199"/>
                        <a:gd name="T2" fmla="*/ 169 w 306"/>
                        <a:gd name="T3" fmla="*/ 80 h 199"/>
                        <a:gd name="T4" fmla="*/ 136 w 306"/>
                        <a:gd name="T5" fmla="*/ 182 h 199"/>
                        <a:gd name="T6" fmla="*/ 0 w 306"/>
                        <a:gd name="T7" fmla="*/ 123 h 199"/>
                        <a:gd name="T8" fmla="*/ 139 w 306"/>
                        <a:gd name="T9" fmla="*/ 199 h 199"/>
                        <a:gd name="T10" fmla="*/ 177 w 306"/>
                        <a:gd name="T11" fmla="*/ 88 h 199"/>
                        <a:gd name="T12" fmla="*/ 223 w 306"/>
                        <a:gd name="T13" fmla="*/ 165 h 199"/>
                        <a:gd name="T14" fmla="*/ 288 w 306"/>
                        <a:gd name="T15" fmla="*/ 42 h 199"/>
                        <a:gd name="T16" fmla="*/ 306 w 306"/>
                        <a:gd name="T17" fmla="*/ 0 h 199"/>
                        <a:gd name="T18" fmla="*/ 221 w 306"/>
                        <a:gd name="T19" fmla="*/ 144 h 199"/>
                        <a:gd name="T20" fmla="*/ 185 w 306"/>
                        <a:gd name="T21" fmla="*/ 73 h 199"/>
                        <a:gd name="T22" fmla="*/ 0 w 306"/>
                        <a:gd name="T23" fmla="*/ 123 h 199"/>
                        <a:gd name="T24" fmla="*/ 0 w 306"/>
                        <a:gd name="T25" fmla="*/ 123 h 1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06" h="199">
                          <a:moveTo>
                            <a:pt x="185" y="73"/>
                          </a:moveTo>
                          <a:cubicBezTo>
                            <a:pt x="169" y="80"/>
                            <a:pt x="169" y="80"/>
                            <a:pt x="169" y="80"/>
                          </a:cubicBezTo>
                          <a:cubicBezTo>
                            <a:pt x="136" y="182"/>
                            <a:pt x="136" y="182"/>
                            <a:pt x="136" y="182"/>
                          </a:cubicBezTo>
                          <a:cubicBezTo>
                            <a:pt x="0" y="123"/>
                            <a:pt x="0" y="123"/>
                            <a:pt x="0" y="123"/>
                          </a:cubicBezTo>
                          <a:cubicBezTo>
                            <a:pt x="139" y="199"/>
                            <a:pt x="139" y="199"/>
                            <a:pt x="139" y="199"/>
                          </a:cubicBezTo>
                          <a:cubicBezTo>
                            <a:pt x="177" y="88"/>
                            <a:pt x="177" y="88"/>
                            <a:pt x="177" y="88"/>
                          </a:cubicBezTo>
                          <a:cubicBezTo>
                            <a:pt x="223" y="165"/>
                            <a:pt x="223" y="165"/>
                            <a:pt x="223" y="165"/>
                          </a:cubicBezTo>
                          <a:cubicBezTo>
                            <a:pt x="288" y="42"/>
                            <a:pt x="288" y="42"/>
                            <a:pt x="288" y="42"/>
                          </a:cubicBezTo>
                          <a:cubicBezTo>
                            <a:pt x="306" y="0"/>
                            <a:pt x="306" y="0"/>
                            <a:pt x="306" y="0"/>
                          </a:cubicBezTo>
                          <a:cubicBezTo>
                            <a:pt x="292" y="32"/>
                            <a:pt x="253" y="89"/>
                            <a:pt x="221" y="144"/>
                          </a:cubicBezTo>
                          <a:cubicBezTo>
                            <a:pt x="185" y="73"/>
                            <a:pt x="185" y="73"/>
                            <a:pt x="185" y="73"/>
                          </a:cubicBezTo>
                          <a:close/>
                          <a:moveTo>
                            <a:pt x="0" y="123"/>
                          </a:moveTo>
                          <a:cubicBezTo>
                            <a:pt x="0" y="123"/>
                            <a:pt x="0" y="123"/>
                            <a:pt x="0" y="123"/>
                          </a:cubicBezTo>
                          <a:close/>
                        </a:path>
                      </a:pathLst>
                    </a:custGeom>
                    <a:solidFill>
                      <a:srgbClr val="9C9C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6700259" y="4311634"/>
                      <a:ext cx="36513" cy="148114"/>
                    </a:xfrm>
                    <a:custGeom>
                      <a:avLst/>
                      <a:gdLst>
                        <a:gd name="T0" fmla="*/ 0 w 92"/>
                        <a:gd name="T1" fmla="*/ 389 h 389"/>
                        <a:gd name="T2" fmla="*/ 88 w 92"/>
                        <a:gd name="T3" fmla="*/ 343 h 389"/>
                        <a:gd name="T4" fmla="*/ 92 w 92"/>
                        <a:gd name="T5" fmla="*/ 337 h 389"/>
                        <a:gd name="T6" fmla="*/ 72 w 92"/>
                        <a:gd name="T7" fmla="*/ 113 h 389"/>
                        <a:gd name="T8" fmla="*/ 78 w 92"/>
                        <a:gd name="T9" fmla="*/ 55 h 389"/>
                        <a:gd name="T10" fmla="*/ 50 w 92"/>
                        <a:gd name="T11" fmla="*/ 0 h 389"/>
                        <a:gd name="T12" fmla="*/ 39 w 92"/>
                        <a:gd name="T13" fmla="*/ 6 h 389"/>
                        <a:gd name="T14" fmla="*/ 16 w 92"/>
                        <a:gd name="T15" fmla="*/ 78 h 389"/>
                        <a:gd name="T16" fmla="*/ 27 w 92"/>
                        <a:gd name="T17" fmla="*/ 124 h 389"/>
                        <a:gd name="T18" fmla="*/ 0 w 92"/>
                        <a:gd name="T19" fmla="*/ 389 h 3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2" h="389">
                          <a:moveTo>
                            <a:pt x="0" y="389"/>
                          </a:moveTo>
                          <a:cubicBezTo>
                            <a:pt x="88" y="343"/>
                            <a:pt x="88" y="343"/>
                            <a:pt x="88" y="343"/>
                          </a:cubicBezTo>
                          <a:cubicBezTo>
                            <a:pt x="92" y="337"/>
                            <a:pt x="92" y="337"/>
                            <a:pt x="92" y="337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1" y="110"/>
                            <a:pt x="75" y="83"/>
                            <a:pt x="78" y="55"/>
                          </a:cubicBezTo>
                          <a:cubicBezTo>
                            <a:pt x="50" y="0"/>
                            <a:pt x="50" y="0"/>
                            <a:pt x="50" y="0"/>
                          </a:cubicBezTo>
                          <a:cubicBezTo>
                            <a:pt x="39" y="6"/>
                            <a:pt x="39" y="6"/>
                            <a:pt x="39" y="6"/>
                          </a:cubicBezTo>
                          <a:cubicBezTo>
                            <a:pt x="16" y="78"/>
                            <a:pt x="16" y="78"/>
                            <a:pt x="16" y="78"/>
                          </a:cubicBezTo>
                          <a:cubicBezTo>
                            <a:pt x="22" y="98"/>
                            <a:pt x="27" y="119"/>
                            <a:pt x="27" y="124"/>
                          </a:cubicBezTo>
                          <a:cubicBezTo>
                            <a:pt x="18" y="212"/>
                            <a:pt x="9" y="300"/>
                            <a:pt x="0" y="389"/>
                          </a:cubicBezTo>
                          <a:close/>
                        </a:path>
                      </a:pathLst>
                    </a:custGeom>
                    <a:solidFill>
                      <a:srgbClr val="9C9C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6697084" y="4307005"/>
                      <a:ext cx="38100" cy="154286"/>
                    </a:xfrm>
                    <a:custGeom>
                      <a:avLst/>
                      <a:gdLst>
                        <a:gd name="T0" fmla="*/ 0 w 94"/>
                        <a:gd name="T1" fmla="*/ 402 h 402"/>
                        <a:gd name="T2" fmla="*/ 94 w 94"/>
                        <a:gd name="T3" fmla="*/ 353 h 402"/>
                        <a:gd name="T4" fmla="*/ 91 w 94"/>
                        <a:gd name="T5" fmla="*/ 323 h 402"/>
                        <a:gd name="T6" fmla="*/ 73 w 94"/>
                        <a:gd name="T7" fmla="*/ 113 h 402"/>
                        <a:gd name="T8" fmla="*/ 79 w 94"/>
                        <a:gd name="T9" fmla="*/ 55 h 402"/>
                        <a:gd name="T10" fmla="*/ 51 w 94"/>
                        <a:gd name="T11" fmla="*/ 0 h 402"/>
                        <a:gd name="T12" fmla="*/ 40 w 94"/>
                        <a:gd name="T13" fmla="*/ 6 h 402"/>
                        <a:gd name="T14" fmla="*/ 17 w 94"/>
                        <a:gd name="T15" fmla="*/ 78 h 402"/>
                        <a:gd name="T16" fmla="*/ 28 w 94"/>
                        <a:gd name="T17" fmla="*/ 124 h 402"/>
                        <a:gd name="T18" fmla="*/ 3 w 94"/>
                        <a:gd name="T19" fmla="*/ 370 h 402"/>
                        <a:gd name="T20" fmla="*/ 0 w 94"/>
                        <a:gd name="T21" fmla="*/ 402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94" h="402">
                          <a:moveTo>
                            <a:pt x="0" y="402"/>
                          </a:moveTo>
                          <a:cubicBezTo>
                            <a:pt x="94" y="353"/>
                            <a:pt x="94" y="353"/>
                            <a:pt x="94" y="353"/>
                          </a:cubicBezTo>
                          <a:cubicBezTo>
                            <a:pt x="93" y="339"/>
                            <a:pt x="92" y="336"/>
                            <a:pt x="91" y="323"/>
                          </a:cubicBezTo>
                          <a:cubicBezTo>
                            <a:pt x="83" y="256"/>
                            <a:pt x="81" y="185"/>
                            <a:pt x="73" y="113"/>
                          </a:cubicBezTo>
                          <a:cubicBezTo>
                            <a:pt x="72" y="110"/>
                            <a:pt x="76" y="83"/>
                            <a:pt x="79" y="55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40" y="6"/>
                            <a:pt x="40" y="6"/>
                            <a:pt x="40" y="6"/>
                          </a:cubicBezTo>
                          <a:cubicBezTo>
                            <a:pt x="17" y="78"/>
                            <a:pt x="17" y="78"/>
                            <a:pt x="17" y="78"/>
                          </a:cubicBezTo>
                          <a:cubicBezTo>
                            <a:pt x="23" y="98"/>
                            <a:pt x="28" y="120"/>
                            <a:pt x="28" y="124"/>
                          </a:cubicBezTo>
                          <a:cubicBezTo>
                            <a:pt x="20" y="208"/>
                            <a:pt x="11" y="290"/>
                            <a:pt x="3" y="370"/>
                          </a:cubicBezTo>
                          <a:cubicBezTo>
                            <a:pt x="2" y="382"/>
                            <a:pt x="1" y="389"/>
                            <a:pt x="0" y="402"/>
                          </a:cubicBezTo>
                          <a:close/>
                        </a:path>
                      </a:pathLst>
                    </a:custGeom>
                    <a:solidFill>
                      <a:srgbClr val="2B556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6708196" y="4348663"/>
                      <a:ext cx="17463" cy="12343"/>
                    </a:xfrm>
                    <a:custGeom>
                      <a:avLst/>
                      <a:gdLst>
                        <a:gd name="T0" fmla="*/ 46 w 46"/>
                        <a:gd name="T1" fmla="*/ 0 h 31"/>
                        <a:gd name="T2" fmla="*/ 0 w 46"/>
                        <a:gd name="T3" fmla="*/ 8 h 31"/>
                        <a:gd name="T4" fmla="*/ 46 w 46"/>
                        <a:gd name="T5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6" h="31">
                          <a:moveTo>
                            <a:pt x="46" y="0"/>
                          </a:moveTo>
                          <a:cubicBezTo>
                            <a:pt x="37" y="14"/>
                            <a:pt x="23" y="17"/>
                            <a:pt x="0" y="8"/>
                          </a:cubicBezTo>
                          <a:cubicBezTo>
                            <a:pt x="11" y="24"/>
                            <a:pt x="42" y="31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0D3B5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7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703434" y="4307005"/>
                      <a:ext cx="25400" cy="37029"/>
                    </a:xfrm>
                    <a:custGeom>
                      <a:avLst/>
                      <a:gdLst>
                        <a:gd name="T0" fmla="*/ 60 w 62"/>
                        <a:gd name="T1" fmla="*/ 72 h 94"/>
                        <a:gd name="T2" fmla="*/ 62 w 62"/>
                        <a:gd name="T3" fmla="*/ 55 h 94"/>
                        <a:gd name="T4" fmla="*/ 34 w 62"/>
                        <a:gd name="T5" fmla="*/ 0 h 94"/>
                        <a:gd name="T6" fmla="*/ 33 w 62"/>
                        <a:gd name="T7" fmla="*/ 0 h 94"/>
                        <a:gd name="T8" fmla="*/ 32 w 62"/>
                        <a:gd name="T9" fmla="*/ 1 h 94"/>
                        <a:gd name="T10" fmla="*/ 31 w 62"/>
                        <a:gd name="T11" fmla="*/ 2 h 94"/>
                        <a:gd name="T12" fmla="*/ 30 w 62"/>
                        <a:gd name="T13" fmla="*/ 2 h 94"/>
                        <a:gd name="T14" fmla="*/ 29 w 62"/>
                        <a:gd name="T15" fmla="*/ 3 h 94"/>
                        <a:gd name="T16" fmla="*/ 27 w 62"/>
                        <a:gd name="T17" fmla="*/ 4 h 94"/>
                        <a:gd name="T18" fmla="*/ 26 w 62"/>
                        <a:gd name="T19" fmla="*/ 4 h 94"/>
                        <a:gd name="T20" fmla="*/ 25 w 62"/>
                        <a:gd name="T21" fmla="*/ 5 h 94"/>
                        <a:gd name="T22" fmla="*/ 24 w 62"/>
                        <a:gd name="T23" fmla="*/ 5 h 94"/>
                        <a:gd name="T24" fmla="*/ 23 w 62"/>
                        <a:gd name="T25" fmla="*/ 6 h 94"/>
                        <a:gd name="T26" fmla="*/ 0 w 62"/>
                        <a:gd name="T27" fmla="*/ 78 h 94"/>
                        <a:gd name="T28" fmla="*/ 4 w 62"/>
                        <a:gd name="T29" fmla="*/ 94 h 94"/>
                        <a:gd name="T30" fmla="*/ 29 w 62"/>
                        <a:gd name="T31" fmla="*/ 20 h 94"/>
                        <a:gd name="T32" fmla="*/ 60 w 62"/>
                        <a:gd name="T33" fmla="*/ 72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62" h="94">
                          <a:moveTo>
                            <a:pt x="60" y="72"/>
                          </a:moveTo>
                          <a:cubicBezTo>
                            <a:pt x="61" y="67"/>
                            <a:pt x="62" y="60"/>
                            <a:pt x="62" y="55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3" y="0"/>
                            <a:pt x="33" y="0"/>
                            <a:pt x="33" y="0"/>
                          </a:cubicBezTo>
                          <a:cubicBezTo>
                            <a:pt x="32" y="1"/>
                            <a:pt x="32" y="1"/>
                            <a:pt x="32" y="1"/>
                          </a:cubicBezTo>
                          <a:cubicBezTo>
                            <a:pt x="31" y="2"/>
                            <a:pt x="31" y="2"/>
                            <a:pt x="31" y="2"/>
                          </a:cubicBezTo>
                          <a:cubicBezTo>
                            <a:pt x="30" y="2"/>
                            <a:pt x="30" y="2"/>
                            <a:pt x="30" y="2"/>
                          </a:cubicBezTo>
                          <a:cubicBezTo>
                            <a:pt x="29" y="3"/>
                            <a:pt x="29" y="3"/>
                            <a:pt x="29" y="3"/>
                          </a:cubicBezTo>
                          <a:cubicBezTo>
                            <a:pt x="27" y="4"/>
                            <a:pt x="27" y="4"/>
                            <a:pt x="27" y="4"/>
                          </a:cubicBezTo>
                          <a:cubicBezTo>
                            <a:pt x="26" y="4"/>
                            <a:pt x="26" y="4"/>
                            <a:pt x="26" y="4"/>
                          </a:cubicBezTo>
                          <a:cubicBezTo>
                            <a:pt x="25" y="5"/>
                            <a:pt x="25" y="5"/>
                            <a:pt x="25" y="5"/>
                          </a:cubicBezTo>
                          <a:cubicBezTo>
                            <a:pt x="24" y="5"/>
                            <a:pt x="24" y="5"/>
                            <a:pt x="24" y="5"/>
                          </a:cubicBezTo>
                          <a:cubicBezTo>
                            <a:pt x="23" y="6"/>
                            <a:pt x="23" y="6"/>
                            <a:pt x="23" y="6"/>
                          </a:cubicBezTo>
                          <a:cubicBezTo>
                            <a:pt x="0" y="78"/>
                            <a:pt x="0" y="78"/>
                            <a:pt x="0" y="78"/>
                          </a:cubicBezTo>
                          <a:cubicBezTo>
                            <a:pt x="1" y="83"/>
                            <a:pt x="3" y="89"/>
                            <a:pt x="4" y="94"/>
                          </a:cubicBezTo>
                          <a:cubicBezTo>
                            <a:pt x="29" y="20"/>
                            <a:pt x="29" y="20"/>
                            <a:pt x="29" y="20"/>
                          </a:cubicBezTo>
                          <a:lnTo>
                            <a:pt x="60" y="72"/>
                          </a:lnTo>
                          <a:close/>
                        </a:path>
                      </a:pathLst>
                    </a:custGeom>
                    <a:solidFill>
                      <a:srgbClr val="1E4D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6608184" y="4328602"/>
                      <a:ext cx="63500" cy="132685"/>
                    </a:xfrm>
                    <a:custGeom>
                      <a:avLst/>
                      <a:gdLst>
                        <a:gd name="T0" fmla="*/ 3 w 40"/>
                        <a:gd name="T1" fmla="*/ 37 h 86"/>
                        <a:gd name="T2" fmla="*/ 7 w 40"/>
                        <a:gd name="T3" fmla="*/ 28 h 86"/>
                        <a:gd name="T4" fmla="*/ 0 w 40"/>
                        <a:gd name="T5" fmla="*/ 0 h 86"/>
                        <a:gd name="T6" fmla="*/ 11 w 40"/>
                        <a:gd name="T7" fmla="*/ 27 h 86"/>
                        <a:gd name="T8" fmla="*/ 8 w 40"/>
                        <a:gd name="T9" fmla="*/ 38 h 86"/>
                        <a:gd name="T10" fmla="*/ 40 w 40"/>
                        <a:gd name="T11" fmla="*/ 86 h 86"/>
                        <a:gd name="T12" fmla="*/ 3 w 40"/>
                        <a:gd name="T13" fmla="*/ 37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0" h="86">
                          <a:moveTo>
                            <a:pt x="3" y="37"/>
                          </a:moveTo>
                          <a:lnTo>
                            <a:pt x="7" y="28"/>
                          </a:lnTo>
                          <a:lnTo>
                            <a:pt x="0" y="0"/>
                          </a:lnTo>
                          <a:lnTo>
                            <a:pt x="11" y="27"/>
                          </a:lnTo>
                          <a:lnTo>
                            <a:pt x="8" y="38"/>
                          </a:lnTo>
                          <a:lnTo>
                            <a:pt x="40" y="86"/>
                          </a:lnTo>
                          <a:lnTo>
                            <a:pt x="3" y="37"/>
                          </a:lnTo>
                          <a:close/>
                        </a:path>
                      </a:pathLst>
                    </a:custGeom>
                    <a:solidFill>
                      <a:srgbClr val="0B283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6776459" y="4265349"/>
                      <a:ext cx="25400" cy="134229"/>
                    </a:xfrm>
                    <a:custGeom>
                      <a:avLst/>
                      <a:gdLst>
                        <a:gd name="T0" fmla="*/ 16 w 16"/>
                        <a:gd name="T1" fmla="*/ 32 h 87"/>
                        <a:gd name="T2" fmla="*/ 10 w 16"/>
                        <a:gd name="T3" fmla="*/ 26 h 87"/>
                        <a:gd name="T4" fmla="*/ 6 w 16"/>
                        <a:gd name="T5" fmla="*/ 0 h 87"/>
                        <a:gd name="T6" fmla="*/ 7 w 16"/>
                        <a:gd name="T7" fmla="*/ 28 h 87"/>
                        <a:gd name="T8" fmla="*/ 13 w 16"/>
                        <a:gd name="T9" fmla="*/ 35 h 87"/>
                        <a:gd name="T10" fmla="*/ 0 w 16"/>
                        <a:gd name="T11" fmla="*/ 87 h 87"/>
                        <a:gd name="T12" fmla="*/ 16 w 16"/>
                        <a:gd name="T13" fmla="*/ 32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" h="87">
                          <a:moveTo>
                            <a:pt x="16" y="32"/>
                          </a:moveTo>
                          <a:lnTo>
                            <a:pt x="10" y="26"/>
                          </a:lnTo>
                          <a:lnTo>
                            <a:pt x="6" y="0"/>
                          </a:lnTo>
                          <a:lnTo>
                            <a:pt x="7" y="28"/>
                          </a:lnTo>
                          <a:lnTo>
                            <a:pt x="13" y="35"/>
                          </a:lnTo>
                          <a:lnTo>
                            <a:pt x="0" y="87"/>
                          </a:lnTo>
                          <a:lnTo>
                            <a:pt x="16" y="32"/>
                          </a:lnTo>
                          <a:close/>
                        </a:path>
                      </a:pathLst>
                    </a:custGeom>
                    <a:solidFill>
                      <a:srgbClr val="0B283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01" name="TextBox 200"/>
              <p:cNvSpPr txBox="1"/>
              <p:nvPr/>
            </p:nvSpPr>
            <p:spPr>
              <a:xfrm>
                <a:off x="8361553" y="3551062"/>
                <a:ext cx="105437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rgbClr val="4D4D4D"/>
                    </a:solidFill>
                  </a:rPr>
                  <a:t>ex) </a:t>
                </a:r>
                <a:r>
                  <a:rPr lang="ko-KR" altLang="en-US" sz="900" dirty="0" smtClean="0">
                    <a:solidFill>
                      <a:srgbClr val="4D4D4D"/>
                    </a:solidFill>
                  </a:rPr>
                  <a:t>본부장</a:t>
                </a:r>
                <a:endParaRPr lang="ko-KR" altLang="en-US" sz="900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198" name="모서리가 둥근 직사각형 197"/>
            <p:cNvSpPr/>
            <p:nvPr/>
          </p:nvSpPr>
          <p:spPr>
            <a:xfrm>
              <a:off x="4804230" y="1223449"/>
              <a:ext cx="2166210" cy="3174379"/>
            </a:xfrm>
            <a:prstGeom prst="roundRect">
              <a:avLst>
                <a:gd name="adj" fmla="val 8074"/>
              </a:avLst>
            </a:prstGeom>
            <a:noFill/>
            <a:ln w="12700">
              <a:solidFill>
                <a:srgbClr val="9B9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FDC293D0-3870-D148-ADC6-BFFA12074581}"/>
                </a:ext>
              </a:extLst>
            </p:cNvPr>
            <p:cNvSpPr txBox="1"/>
            <p:nvPr/>
          </p:nvSpPr>
          <p:spPr>
            <a:xfrm>
              <a:off x="5652538" y="1299738"/>
              <a:ext cx="469594" cy="22044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1200" dirty="0" smtClean="0"/>
                <a:t>관리자 그룹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40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99721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5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78561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35305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31202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4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09204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06079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0225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8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981887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메뉴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2.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메뉴 설명</a:t>
            </a:r>
            <a:endParaRPr lang="ko-KR" altLang="en-US" dirty="0"/>
          </a:p>
        </p:txBody>
      </p:sp>
      <p:graphicFrame>
        <p:nvGraphicFramePr>
          <p:cNvPr id="14" name="LcS9">
            <a:extLst>
              <a:ext uri="{FF2B5EF4-FFF2-40B4-BE49-F238E27FC236}">
                <a16:creationId xmlns="" xmlns:a16="http://schemas.microsoft.com/office/drawing/2014/main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22768"/>
              </p:ext>
            </p:extLst>
          </p:nvPr>
        </p:nvGraphicFramePr>
        <p:xfrm>
          <a:off x="560775" y="1631946"/>
          <a:ext cx="11070450" cy="5094868"/>
        </p:xfrm>
        <a:graphic>
          <a:graphicData uri="http://schemas.openxmlformats.org/drawingml/2006/table">
            <a:tbl>
              <a:tblPr/>
              <a:tblGrid>
                <a:gridCol w="763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560"/>
                <a:gridCol w="2849732">
                  <a:extLst>
                    <a:ext uri="{9D8B030D-6E8A-4147-A177-3AD203B41FA5}">
                      <a16:colId xmlns="" xmlns:a16="http://schemas.microsoft.com/office/drawing/2014/main" val="2356775287"/>
                    </a:ext>
                  </a:extLst>
                </a:gridCol>
                <a:gridCol w="342234">
                  <a:extLst>
                    <a:ext uri="{9D8B030D-6E8A-4147-A177-3AD203B41FA5}">
                      <a16:colId xmlns="" xmlns:a16="http://schemas.microsoft.com/office/drawing/2014/main" val="3131290317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2234"/>
                <a:gridCol w="342234"/>
                <a:gridCol w="342234"/>
                <a:gridCol w="342234"/>
                <a:gridCol w="342234"/>
                <a:gridCol w="342234"/>
                <a:gridCol w="342234"/>
                <a:gridCol w="3422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2234"/>
                <a:gridCol w="342234"/>
                <a:gridCol w="342234"/>
              </a:tblGrid>
              <a:tr h="258660">
                <a:tc rowSpan="3" gridSpan="2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메뉴 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설명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사용자 별 메뉴 권한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endParaRPr lang="ko-KR" altLang="en-US" sz="105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141854"/>
                  </a:ext>
                </a:extLst>
              </a:tr>
              <a:tr h="2913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System</a:t>
                      </a:r>
                      <a:r>
                        <a:rPr lang="en-US" altLang="ko-KR" sz="10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 Manager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lvl="1" indent="0" algn="ctr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Director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88900" marR="0" lvl="1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KoPub돋움체 Light" panose="02020603020101020101" pitchFamily="18" charset="-127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Advisor</a:t>
                      </a:r>
                      <a:endParaRPr lang="ko-KR" altLang="en-US" sz="10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6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수정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0" algn="l" defTabSz="755934" rtl="0" eaLnBrk="1" latinLnBrk="0" hangingPunct="1">
                        <a:buClr>
                          <a:srgbClr val="808080"/>
                        </a:buClr>
                        <a:buFont typeface="KoPub돋움체 Light" panose="02020603020101020101" pitchFamily="18" charset="-127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  <a:sym typeface="AvenirNext-DemiBold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  <a:sym typeface="AvenirNext-DemiBol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87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담당자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755934" rtl="0" eaLnBrk="1" latinLnBrk="0" hangingPunct="1">
                        <a:buClr>
                          <a:srgbClr val="80808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완료 상태인 프로젝트의 산출물 다운로드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6941981"/>
                  </a:ext>
                </a:extLst>
              </a:tr>
              <a:tr h="328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관리</a:t>
                      </a:r>
                      <a:endParaRPr lang="ko-KR" altLang="en-US" sz="900" b="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프로젝트 관리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모든</a:t>
                      </a:r>
                      <a:r>
                        <a:rPr lang="en-US" altLang="ko-KR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프로젝트 조회</a:t>
                      </a:r>
                      <a:endParaRPr lang="ko-KR" altLang="en-US" sz="900" b="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75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</a:t>
                      </a:r>
                      <a:endParaRPr lang="en-US" altLang="ko-KR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검수 요청 상태인 프로젝트 목록 조회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별 검수 관리 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반려 또는 검수완료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이전 반려 사유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준 필수 사유 목록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다운로드 하여 산출물 확인 후 검수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5624940"/>
                  </a:ext>
                </a:extLst>
              </a:tr>
              <a:tr h="319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 검수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 검수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6136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등록된 산출물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등록 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파일 또는 텍스트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조건에 맞게 산출물을 등록했을 경우 검수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요청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가능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664277"/>
                  </a:ext>
                </a:extLst>
              </a:tr>
              <a:tr h="386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 산출물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부서와</a:t>
                      </a:r>
                      <a:r>
                        <a:rPr lang="en-US" altLang="ko-KR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</a:p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소속된 부서의 사용자가 속한 프로젝트의 산출물 관리</a:t>
                      </a:r>
                      <a:endParaRPr lang="ko-KR" altLang="en-US" sz="900" b="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프로젝트의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조회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시스템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 정보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사용자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정보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모든 사용자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소속된 부서의 사용자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본인보다 높은 권한의 사용자 관리 불가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-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4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공통코드와 공통코드 그룹 목록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코드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부서 명</a:t>
                      </a: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프로젝트 상태와 같은 코드 관리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 목록 관리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표준화된 산출물 목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록 조회</a:t>
                      </a:r>
                      <a:endParaRPr lang="en-US" altLang="ko-KR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산출물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 목록의 폴더 등록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삭제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등록한 산출물 폴더의 필수 여부 설정</a:t>
                      </a:r>
                      <a:endParaRPr lang="en-US" altLang="ko-KR" sz="900" kern="1200" baseline="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기존의 등록된 산출물 목록을 수정 할 경우 검수요청 상태 프로젝트 자동 반려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+mn-cs"/>
                        </a:rPr>
                        <a:t>X</a:t>
                      </a:r>
                      <a:endParaRPr lang="ko-KR" altLang="en-US" sz="9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사용자 권한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4531" y="2553280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04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서비스 내용</a:t>
            </a: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3025" y="4359649"/>
            <a:ext cx="188595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산출물 관리 시스템이 제공하는</a:t>
            </a:r>
            <a:endParaRPr kumimoji="1" lang="en-US" altLang="ko-KR" sz="1100" dirty="0" smtClean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서비스 내용을 설명한다</a:t>
            </a:r>
            <a: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.</a:t>
            </a:r>
            <a:endParaRPr kumimoji="1" lang="en-US" altLang="ko-KR" sz="1100" dirty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9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820069" y="3567109"/>
            <a:ext cx="691971" cy="495784"/>
            <a:chOff x="884465" y="3384554"/>
            <a:chExt cx="922628" cy="661045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200" spc="-38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01</a:t>
              </a:r>
            </a:p>
            <a:p>
              <a:pPr>
                <a:spcAft>
                  <a:spcPts val="375"/>
                </a:spcAft>
              </a:pP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추진 배경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697802" y="3572945"/>
            <a:ext cx="691971" cy="495784"/>
            <a:chOff x="884465" y="3384554"/>
            <a:chExt cx="922628" cy="661045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200" spc="-38" dirty="0" smtClean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04</a:t>
              </a:r>
              <a:endParaRPr kumimoji="1" lang="en-US" altLang="ko-KR" sz="1200" spc="-38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  <a:p>
              <a:pPr>
                <a:spcAft>
                  <a:spcPts val="375"/>
                </a:spcAft>
              </a:pP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서비스 내용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660359" y="3564484"/>
            <a:ext cx="691971" cy="495784"/>
            <a:chOff x="884465" y="3384554"/>
            <a:chExt cx="922628" cy="66104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200" spc="-38" dirty="0" smtClean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03</a:t>
              </a:r>
              <a:endParaRPr kumimoji="1" lang="en-US" altLang="ko-KR" sz="1200" spc="-38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  <a:p>
              <a:pPr>
                <a:spcAft>
                  <a:spcPts val="375"/>
                </a:spcAft>
              </a:pP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사용자 권한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8925099" y="3567691"/>
            <a:ext cx="1140808" cy="1212119"/>
            <a:chOff x="884465" y="3384554"/>
            <a:chExt cx="1521077" cy="1616158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200" spc="-38" dirty="0" smtClean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05</a:t>
              </a:r>
              <a:endParaRPr kumimoji="1" lang="en-US" altLang="ko-KR" sz="1200" spc="-38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  <a:p>
              <a:pPr>
                <a:spcAft>
                  <a:spcPts val="375"/>
                </a:spcAft>
              </a:pP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시연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4FFC7FB-B149-954A-A367-DA4B8BEE6CF8}"/>
                </a:ext>
              </a:extLst>
            </p:cNvPr>
            <p:cNvSpPr txBox="1"/>
            <p:nvPr/>
          </p:nvSpPr>
          <p:spPr>
            <a:xfrm>
              <a:off x="890815" y="4199639"/>
              <a:ext cx="1514727" cy="80107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 algn="l">
                <a:spcAft>
                  <a:spcPts val="225"/>
                </a:spcAft>
              </a:pPr>
              <a:r>
                <a:rPr lang="en-US" altLang="ko-KR" sz="1000" spc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Medium" pitchFamily="2" charset="-127"/>
                  <a:ea typeface="Pretendard Variable Medium" pitchFamily="2" charset="-127"/>
                  <a:cs typeface="Pretendard Variable Medium" pitchFamily="2" charset="-127"/>
                </a:rPr>
                <a:t>  </a:t>
              </a:r>
              <a:endParaRPr kumimoji="1" lang="en-US" altLang="ko-KR" sz="1050" spc="0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879737" y="3565797"/>
            <a:ext cx="691971" cy="495784"/>
            <a:chOff x="884465" y="3384554"/>
            <a:chExt cx="922628" cy="66104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02</a:t>
              </a:r>
              <a:endParaRPr kumimoji="1" lang="en-US" altLang="ko-KR" sz="1100" spc="-38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  <a:p>
              <a:pPr>
                <a:spcAft>
                  <a:spcPts val="375"/>
                </a:spcAft>
              </a:pP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구성도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1"/>
          <p:cNvSpPr txBox="1">
            <a:spLocks/>
          </p:cNvSpPr>
          <p:nvPr/>
        </p:nvSpPr>
        <p:spPr>
          <a:xfrm>
            <a:off x="92486" y="115256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산출물 관리 시스템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530156" y="3572945"/>
            <a:ext cx="1140808" cy="1212119"/>
            <a:chOff x="884465" y="3384554"/>
            <a:chExt cx="1521077" cy="1616158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ED23D69-85D4-DC48-A06F-2D793BD67DBA}"/>
                </a:ext>
              </a:extLst>
            </p:cNvPr>
            <p:cNvSpPr txBox="1"/>
            <p:nvPr/>
          </p:nvSpPr>
          <p:spPr>
            <a:xfrm>
              <a:off x="890815" y="3384554"/>
              <a:ext cx="916278" cy="3207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>
                <a:spcAft>
                  <a:spcPts val="375"/>
                </a:spcAft>
              </a:pPr>
              <a:r>
                <a:rPr kumimoji="1" lang="en-US" altLang="ko-KR" sz="1200" spc="-38" dirty="0" smtClean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06</a:t>
              </a:r>
              <a:endParaRPr kumimoji="1" lang="en-US" altLang="ko-KR" sz="1200" spc="-38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  <a:p>
              <a:pPr>
                <a:spcAft>
                  <a:spcPts val="375"/>
                </a:spcAft>
              </a:pPr>
              <a:r>
                <a:rPr lang="en-US" altLang="x-none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 pitchFamily="2" charset="-127"/>
                  <a:ea typeface="Pretendard Variable SemiBold" pitchFamily="2" charset="-127"/>
                </a:rPr>
                <a:t>Q&amp;A</a:t>
              </a:r>
              <a:endParaRPr lang="en-US" alt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4FFC7FB-B149-954A-A367-DA4B8BEE6CF8}"/>
                </a:ext>
              </a:extLst>
            </p:cNvPr>
            <p:cNvSpPr txBox="1"/>
            <p:nvPr/>
          </p:nvSpPr>
          <p:spPr>
            <a:xfrm>
              <a:off x="890815" y="4199639"/>
              <a:ext cx="1514727" cy="80107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 algn="l">
                <a:spcAft>
                  <a:spcPts val="225"/>
                </a:spcAft>
              </a:pPr>
              <a:endParaRPr kumimoji="1" lang="en-US" altLang="ko-KR" sz="1050" spc="0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884465" y="4045599"/>
              <a:ext cx="464489" cy="0"/>
            </a:xfrm>
            <a:prstGeom prst="line">
              <a:avLst/>
            </a:prstGeom>
            <a:ln>
              <a:solidFill>
                <a:srgbClr val="E231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4FFC7FB-B149-954A-A367-DA4B8BEE6CF8}"/>
              </a:ext>
            </a:extLst>
          </p:cNvPr>
          <p:cNvSpPr txBox="1"/>
          <p:nvPr/>
        </p:nvSpPr>
        <p:spPr>
          <a:xfrm>
            <a:off x="824832" y="4174483"/>
            <a:ext cx="1136045" cy="60080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>
            <a:defPPr>
              <a:defRPr lang="x-none"/>
            </a:defPPr>
            <a:lvl1pPr algn="ctr">
              <a:spcAft>
                <a:spcPts val="200"/>
              </a:spcAft>
              <a:buClr>
                <a:srgbClr val="4091CF"/>
              </a:buClr>
              <a:defRPr sz="1200" spc="-2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01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|  </a:t>
            </a:r>
            <a:r>
              <a:rPr kumimoji="1" lang="ko-KR" altLang="en-US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추진배경 및 목적</a:t>
            </a:r>
            <a:endParaRPr kumimoji="1" lang="en-US" altLang="ko-KR" sz="1050" spc="0" dirty="0" smtClean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02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00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|  </a:t>
            </a:r>
            <a:r>
              <a:rPr kumimoji="1" lang="ko-KR" altLang="en-US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기능 소개</a:t>
            </a:r>
            <a:endParaRPr kumimoji="1" lang="ko-KR" altLang="en-US" sz="1050" spc="0" dirty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4FFC7FB-B149-954A-A367-DA4B8BEE6CF8}"/>
              </a:ext>
            </a:extLst>
          </p:cNvPr>
          <p:cNvSpPr txBox="1"/>
          <p:nvPr/>
        </p:nvSpPr>
        <p:spPr>
          <a:xfrm>
            <a:off x="2879737" y="4174483"/>
            <a:ext cx="1136045" cy="60080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>
            <a:defPPr>
              <a:defRPr lang="x-none"/>
            </a:defPPr>
            <a:lvl1pPr algn="ctr">
              <a:spcAft>
                <a:spcPts val="200"/>
              </a:spcAft>
              <a:buClr>
                <a:srgbClr val="4091CF"/>
              </a:buClr>
              <a:defRPr sz="1200" spc="-2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01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|  MSA</a:t>
            </a:r>
            <a:r>
              <a:rPr lang="ko-KR" altLang="en-US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란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?</a:t>
            </a:r>
            <a:endParaRPr kumimoji="1" lang="en-US" altLang="ko-KR" sz="1050" spc="0" dirty="0" smtClean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02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00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|  </a:t>
            </a:r>
            <a:r>
              <a:rPr kumimoji="1" lang="ko-KR" altLang="en-US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구성도</a:t>
            </a:r>
            <a:endParaRPr kumimoji="1" lang="ko-KR" altLang="en-US" sz="1050" spc="0" dirty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4FFC7FB-B149-954A-A367-DA4B8BEE6CF8}"/>
              </a:ext>
            </a:extLst>
          </p:cNvPr>
          <p:cNvSpPr txBox="1"/>
          <p:nvPr/>
        </p:nvSpPr>
        <p:spPr>
          <a:xfrm>
            <a:off x="6707328" y="4179003"/>
            <a:ext cx="1136045" cy="60080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>
            <a:defPPr>
              <a:defRPr lang="x-none"/>
            </a:defPPr>
            <a:lvl1pPr algn="ctr">
              <a:spcAft>
                <a:spcPts val="200"/>
              </a:spcAft>
              <a:buClr>
                <a:srgbClr val="4091CF"/>
              </a:buClr>
              <a:defRPr sz="1200" spc="-2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01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|  </a:t>
            </a:r>
            <a:r>
              <a:rPr lang="ko-KR" altLang="en-US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서비스 내용</a:t>
            </a:r>
            <a:endParaRPr lang="en-US" altLang="ko-KR" sz="1000" spc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02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|  </a:t>
            </a:r>
            <a:r>
              <a:rPr kumimoji="1" lang="ko-KR" altLang="en-US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산출물 목록</a:t>
            </a:r>
            <a:endParaRPr kumimoji="1" lang="en-US" altLang="ko-KR" sz="1050" spc="0" dirty="0" smtClean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03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|  </a:t>
            </a:r>
            <a:r>
              <a:rPr lang="ko-KR" altLang="en-US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업무 프로세스</a:t>
            </a:r>
            <a:endParaRPr lang="en-US" altLang="ko-KR" sz="1000" spc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endParaRPr kumimoji="1" lang="ko-KR" altLang="en-US" sz="1050" spc="0" dirty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endParaRPr kumimoji="1" lang="ko-KR" altLang="en-US" sz="1050" spc="0" dirty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4FFC7FB-B149-954A-A367-DA4B8BEE6CF8}"/>
              </a:ext>
            </a:extLst>
          </p:cNvPr>
          <p:cNvSpPr txBox="1"/>
          <p:nvPr/>
        </p:nvSpPr>
        <p:spPr>
          <a:xfrm>
            <a:off x="4665122" y="4174483"/>
            <a:ext cx="1136045" cy="60080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>
            <a:defPPr>
              <a:defRPr lang="x-none"/>
            </a:defPPr>
            <a:lvl1pPr algn="ctr">
              <a:spcAft>
                <a:spcPts val="200"/>
              </a:spcAft>
              <a:buClr>
                <a:srgbClr val="4091CF"/>
              </a:buClr>
              <a:defRPr sz="1200" spc="-2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01</a:t>
            </a:r>
            <a:r>
              <a:rPr lang="en-US" altLang="ko-KR" sz="1000" b="1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|  </a:t>
            </a:r>
            <a:r>
              <a:rPr lang="ko-KR" altLang="en-US" sz="1000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사용자 권한</a:t>
            </a:r>
            <a:endParaRPr lang="en-US" altLang="ko-KR" sz="1000" spc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  <a:p>
            <a:pPr algn="l">
              <a:spcAft>
                <a:spcPts val="225"/>
              </a:spcAft>
            </a:pPr>
            <a:r>
              <a:rPr kumimoji="1" lang="en-US" altLang="ko-KR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02  | </a:t>
            </a:r>
            <a:r>
              <a:rPr kumimoji="1" lang="ko-KR" altLang="en-US" sz="1050" spc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Pretendard Variable Medium" pitchFamily="2" charset="-127"/>
              </a:rPr>
              <a:t>메뉴 설명</a:t>
            </a:r>
            <a:endParaRPr kumimoji="1" lang="ko-KR" altLang="en-US" sz="1050" spc="0" dirty="0">
              <a:solidFill>
                <a:schemeClr val="tx1">
                  <a:lumMod val="75000"/>
                  <a:lumOff val="25000"/>
                </a:schemeClr>
              </a:solidFill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33063" y="1579099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산출물 관리 시스템이 제공하는 </a:t>
            </a:r>
            <a:r>
              <a:rPr lang="ko-KR" altLang="en-US" dirty="0" smtClean="0">
                <a:solidFill>
                  <a:srgbClr val="FF3F3F"/>
                </a:solidFill>
                <a:latin typeface="Pretendard Variable SemiBold" pitchFamily="2" charset="-127"/>
                <a:ea typeface="Pretendard Variable SemiBold" pitchFamily="2" charset="-127"/>
              </a:rPr>
              <a:t>서비스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 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75030" y="2939521"/>
            <a:ext cx="11241940" cy="2789466"/>
            <a:chOff x="315718" y="2939521"/>
            <a:chExt cx="11241940" cy="2789466"/>
          </a:xfrm>
        </p:grpSpPr>
        <p:grpSp>
          <p:nvGrpSpPr>
            <p:cNvPr id="25" name="그룹 24"/>
            <p:cNvGrpSpPr/>
            <p:nvPr/>
          </p:nvGrpSpPr>
          <p:grpSpPr>
            <a:xfrm>
              <a:off x="315718" y="2939521"/>
              <a:ext cx="3625351" cy="2789466"/>
              <a:chOff x="315718" y="2939521"/>
              <a:chExt cx="3625351" cy="2789466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431599" y="3281896"/>
                <a:ext cx="3424561" cy="2257097"/>
                <a:chOff x="618030" y="3326282"/>
                <a:chExt cx="3424561" cy="2257097"/>
              </a:xfrm>
            </p:grpSpPr>
            <p:sp>
              <p:nvSpPr>
                <p:cNvPr id="86" name="모서리가 둥근 직사각형 85">
                  <a:extLst>
                    <a:ext uri="{FF2B5EF4-FFF2-40B4-BE49-F238E27FC236}">
                      <a16:creationId xmlns="" xmlns:a16="http://schemas.microsoft.com/office/drawing/2014/main" id="{E6F0AF23-3B6B-3341-AE99-1B542DBEA46A}"/>
                    </a:ext>
                  </a:extLst>
                </p:cNvPr>
                <p:cNvSpPr/>
                <p:nvPr/>
              </p:nvSpPr>
              <p:spPr>
                <a:xfrm>
                  <a:off x="2351860" y="3565219"/>
                  <a:ext cx="1677718" cy="2012803"/>
                </a:xfrm>
                <a:prstGeom prst="roundRect">
                  <a:avLst>
                    <a:gd name="adj" fmla="val 4095"/>
                  </a:avLst>
                </a:pr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 altLang="en-US">
                    <a:latin typeface="Pretendard Variable SemiBold" pitchFamily="2" charset="-127"/>
                    <a:ea typeface="Pretendard Variable SemiBold" pitchFamily="2" charset="-127"/>
                  </a:endParaRPr>
                </a:p>
              </p:txBody>
            </p:sp>
            <p:sp>
              <p:nvSpPr>
                <p:cNvPr id="83" name="양쪽 모서리가 둥근 사각형 82">
                  <a:extLst>
                    <a:ext uri="{FF2B5EF4-FFF2-40B4-BE49-F238E27FC236}">
                      <a16:creationId xmlns="" xmlns:a16="http://schemas.microsoft.com/office/drawing/2014/main" id="{92EC3650-92F6-C34D-93F0-4055AB288DAE}"/>
                    </a:ext>
                  </a:extLst>
                </p:cNvPr>
                <p:cNvSpPr/>
                <p:nvPr/>
              </p:nvSpPr>
              <p:spPr>
                <a:xfrm>
                  <a:off x="2350070" y="3326282"/>
                  <a:ext cx="1677718" cy="1963976"/>
                </a:xfrm>
                <a:prstGeom prst="round2SameRect">
                  <a:avLst>
                    <a:gd name="adj1" fmla="val 365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99000" sy="99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 altLang="en-US"/>
                </a:p>
              </p:txBody>
            </p:sp>
            <p:sp>
              <p:nvSpPr>
                <p:cNvPr id="16" name="모서리가 둥근 직사각형 15">
                  <a:extLst>
                    <a:ext uri="{FF2B5EF4-FFF2-40B4-BE49-F238E27FC236}">
                      <a16:creationId xmlns="" xmlns:a16="http://schemas.microsoft.com/office/drawing/2014/main" id="{F5B1046D-E906-0C41-AA12-E0A22636C1DD}"/>
                    </a:ext>
                  </a:extLst>
                </p:cNvPr>
                <p:cNvSpPr/>
                <p:nvPr/>
              </p:nvSpPr>
              <p:spPr>
                <a:xfrm>
                  <a:off x="618030" y="3570576"/>
                  <a:ext cx="1677718" cy="2012803"/>
                </a:xfrm>
                <a:prstGeom prst="roundRect">
                  <a:avLst>
                    <a:gd name="adj" fmla="val 4095"/>
                  </a:avLst>
                </a:prstGeom>
                <a:solidFill>
                  <a:srgbClr val="4D4D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 altLang="en-US"/>
                </a:p>
              </p:txBody>
            </p:sp>
            <p:sp>
              <p:nvSpPr>
                <p:cNvPr id="17" name="양쪽 모서리가 둥근 사각형 16">
                  <a:extLst>
                    <a:ext uri="{FF2B5EF4-FFF2-40B4-BE49-F238E27FC236}">
                      <a16:creationId xmlns="" xmlns:a16="http://schemas.microsoft.com/office/drawing/2014/main" id="{92EC3650-92F6-C34D-93F0-4055AB288DAE}"/>
                    </a:ext>
                  </a:extLst>
                </p:cNvPr>
                <p:cNvSpPr/>
                <p:nvPr/>
              </p:nvSpPr>
              <p:spPr>
                <a:xfrm>
                  <a:off x="618030" y="3326282"/>
                  <a:ext cx="1677718" cy="1963976"/>
                </a:xfrm>
                <a:prstGeom prst="round2SameRect">
                  <a:avLst>
                    <a:gd name="adj1" fmla="val 365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99000" sy="99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x-none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E2E7D842-93BC-144F-A97D-4EA899D83668}"/>
                    </a:ext>
                  </a:extLst>
                </p:cNvPr>
                <p:cNvSpPr txBox="1"/>
                <p:nvPr/>
              </p:nvSpPr>
              <p:spPr>
                <a:xfrm>
                  <a:off x="2371520" y="5338515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완료된 산출물을 다운로드 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42" name="모서리가 둥근 직사각형 41">
                  <a:extLst>
                    <a:ext uri="{FF2B5EF4-FFF2-40B4-BE49-F238E27FC236}">
                      <a16:creationId xmlns="" xmlns:a16="http://schemas.microsoft.com/office/drawing/2014/main" id="{9B3DBD55-0361-7F48-865B-81A081112A7E}"/>
                    </a:ext>
                  </a:extLst>
                </p:cNvPr>
                <p:cNvSpPr/>
                <p:nvPr/>
              </p:nvSpPr>
              <p:spPr>
                <a:xfrm>
                  <a:off x="784392" y="3499872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프로젝트 관리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EED58351-6ACD-BD41-A1F2-08FEE148E929}"/>
                    </a:ext>
                  </a:extLst>
                </p:cNvPr>
                <p:cNvSpPr txBox="1"/>
                <p:nvPr/>
              </p:nvSpPr>
              <p:spPr>
                <a:xfrm>
                  <a:off x="618031" y="5326716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프로젝트를 관리할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72108" y="3897623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프로젝트 등록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46" name="직선 화살표 연결선 45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0575" y="4213551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Box 146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72108" y="4331492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프로젝트 수정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148" name="직선 화살표 연결선 147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0575" y="4651696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72108" y="4765361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프로젝트 삭제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91" name="모서리가 둥근 직사각형 90">
                  <a:extLst>
                    <a:ext uri="{FF2B5EF4-FFF2-40B4-BE49-F238E27FC236}">
                      <a16:creationId xmlns="" xmlns:a16="http://schemas.microsoft.com/office/drawing/2014/main" id="{65820E44-C784-A14F-8F57-B2D777A52CD2}"/>
                    </a:ext>
                  </a:extLst>
                </p:cNvPr>
                <p:cNvSpPr/>
                <p:nvPr/>
              </p:nvSpPr>
              <p:spPr>
                <a:xfrm>
                  <a:off x="2491124" y="3494513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관리자 검수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="" xmlns:a16="http://schemas.microsoft.com/office/drawing/2014/main" id="{E7D15BB7-2C78-6542-8CE4-A6BA83524AC4}"/>
                    </a:ext>
                  </a:extLst>
                </p:cNvPr>
                <p:cNvSpPr txBox="1"/>
                <p:nvPr/>
              </p:nvSpPr>
              <p:spPr>
                <a:xfrm>
                  <a:off x="2522405" y="3892269"/>
                  <a:ext cx="1332000" cy="208919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200"/>
                    </a:spcAft>
                    <a:buClr>
                      <a:srgbClr val="4091CF"/>
                    </a:buClr>
                    <a:defRPr sz="1200" spc="-20">
                      <a:ln>
                        <a:solidFill>
                          <a:srgbClr val="4091CF">
                            <a:alpha val="0"/>
                          </a:srgbClr>
                        </a:solidFill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pPr>
                    <a:spcAft>
                      <a:spcPts val="225"/>
                    </a:spcAft>
                  </a:pP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검수 요청</a:t>
                  </a:r>
                  <a:endParaRPr lang="en-US" altLang="ko-KR" sz="750" dirty="0">
                    <a:ln>
                      <a:noFill/>
                    </a:ln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="" xmlns:a16="http://schemas.microsoft.com/office/drawing/2014/main" id="{C21A3837-8452-954B-B295-742EF539B6CA}"/>
                    </a:ext>
                  </a:extLst>
                </p:cNvPr>
                <p:cNvSpPr txBox="1"/>
                <p:nvPr/>
              </p:nvSpPr>
              <p:spPr>
                <a:xfrm>
                  <a:off x="3264005" y="4223401"/>
                  <a:ext cx="590400" cy="229279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200"/>
                    </a:spcAft>
                    <a:buClr>
                      <a:srgbClr val="4091CF"/>
                    </a:buClr>
                    <a:defRPr sz="1200" spc="-20">
                      <a:ln>
                        <a:solidFill>
                          <a:srgbClr val="4091CF">
                            <a:alpha val="0"/>
                          </a:srgbClr>
                        </a:solidFill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pPr>
                    <a:spcAft>
                      <a:spcPts val="225"/>
                    </a:spcAft>
                  </a:pP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검수 완료</a:t>
                  </a:r>
                  <a:endParaRPr lang="en-US" altLang="ko-KR" sz="750" dirty="0">
                    <a:ln>
                      <a:noFill/>
                    </a:ln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0C6D7994-02F2-0341-AD39-7BA9FEFB2F1F}"/>
                    </a:ext>
                  </a:extLst>
                </p:cNvPr>
                <p:cNvSpPr txBox="1"/>
                <p:nvPr/>
              </p:nvSpPr>
              <p:spPr>
                <a:xfrm>
                  <a:off x="2525282" y="4574688"/>
                  <a:ext cx="590400" cy="53617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200"/>
                    </a:spcAft>
                    <a:buClr>
                      <a:srgbClr val="4091CF"/>
                    </a:buClr>
                    <a:defRPr sz="1200" spc="-20">
                      <a:ln>
                        <a:solidFill>
                          <a:srgbClr val="4091CF">
                            <a:alpha val="0"/>
                          </a:srgbClr>
                        </a:solidFill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pPr>
                    <a:spcAft>
                      <a:spcPts val="225"/>
                    </a:spcAft>
                  </a:pP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산출물 수정 </a:t>
                  </a:r>
                  <a: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/>
                  </a:r>
                  <a:b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</a:b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및</a:t>
                  </a:r>
                  <a: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/>
                  </a:r>
                  <a:b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</a:b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 재 요청</a:t>
                  </a:r>
                  <a:endParaRPr lang="en-US" altLang="ko-KR" sz="750" dirty="0">
                    <a:ln>
                      <a:noFill/>
                    </a:ln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97" name="직선 화살표 연결선 96">
                  <a:extLst>
                    <a:ext uri="{FF2B5EF4-FFF2-40B4-BE49-F238E27FC236}">
                      <a16:creationId xmlns="" xmlns:a16="http://schemas.microsoft.com/office/drawing/2014/main" id="{FA0EC164-7401-2848-831B-96DE39064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7605" y="4101184"/>
                  <a:ext cx="0" cy="122217"/>
                </a:xfrm>
                <a:prstGeom prst="straightConnector1">
                  <a:avLst/>
                </a:prstGeom>
                <a:ln w="12700">
                  <a:solidFill>
                    <a:srgbClr val="FF3F3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="" xmlns:a16="http://schemas.microsoft.com/office/drawing/2014/main" id="{EE99091E-8551-D246-A8A4-E6A54DDA0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9205" y="4104251"/>
                  <a:ext cx="0" cy="122217"/>
                </a:xfrm>
                <a:prstGeom prst="straightConnector1">
                  <a:avLst/>
                </a:prstGeom>
                <a:ln w="12700">
                  <a:solidFill>
                    <a:srgbClr val="FF3F3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="" xmlns:a16="http://schemas.microsoft.com/office/drawing/2014/main" id="{5FA895B7-8E42-EE4A-8EBE-561C91294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7605" y="4457682"/>
                  <a:ext cx="0" cy="122216"/>
                </a:xfrm>
                <a:prstGeom prst="straightConnector1">
                  <a:avLst/>
                </a:prstGeom>
                <a:ln w="12700">
                  <a:solidFill>
                    <a:srgbClr val="FF3F3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="" xmlns:a16="http://schemas.microsoft.com/office/drawing/2014/main" id="{C21A3837-8452-954B-B295-742EF539B6CA}"/>
                    </a:ext>
                  </a:extLst>
                </p:cNvPr>
                <p:cNvSpPr txBox="1"/>
                <p:nvPr/>
              </p:nvSpPr>
              <p:spPr>
                <a:xfrm>
                  <a:off x="2522405" y="4223401"/>
                  <a:ext cx="590400" cy="229279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200"/>
                    </a:spcAft>
                    <a:buClr>
                      <a:srgbClr val="4091CF"/>
                    </a:buClr>
                    <a:defRPr sz="1200" spc="-20">
                      <a:ln>
                        <a:solidFill>
                          <a:srgbClr val="4091CF">
                            <a:alpha val="0"/>
                          </a:srgbClr>
                        </a:solidFill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pPr>
                    <a:spcAft>
                      <a:spcPts val="225"/>
                    </a:spcAft>
                  </a:pP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검수 반려</a:t>
                  </a:r>
                  <a:endParaRPr lang="en-US" altLang="ko-KR" sz="750" dirty="0">
                    <a:ln>
                      <a:noFill/>
                    </a:ln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="" xmlns:a16="http://schemas.microsoft.com/office/drawing/2014/main" id="{0C6D7994-02F2-0341-AD39-7BA9FEFB2F1F}"/>
                    </a:ext>
                  </a:extLst>
                </p:cNvPr>
                <p:cNvSpPr txBox="1"/>
                <p:nvPr/>
              </p:nvSpPr>
              <p:spPr>
                <a:xfrm>
                  <a:off x="3264005" y="4574688"/>
                  <a:ext cx="590400" cy="53617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200"/>
                    </a:spcAft>
                    <a:buClr>
                      <a:srgbClr val="4091CF"/>
                    </a:buClr>
                    <a:defRPr sz="1200" spc="-20">
                      <a:ln>
                        <a:solidFill>
                          <a:srgbClr val="4091CF">
                            <a:alpha val="0"/>
                          </a:srgbClr>
                        </a:solidFill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pPr>
                    <a:spcAft>
                      <a:spcPts val="225"/>
                    </a:spcAft>
                  </a:pP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산출물</a:t>
                  </a:r>
                  <a: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/>
                  </a:r>
                  <a:br>
                    <a:rPr lang="en-US" altLang="ko-KR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</a:br>
                  <a:r>
                    <a:rPr lang="ko-KR" altLang="en-US" sz="750" dirty="0" smtClean="0">
                      <a:ln>
                        <a:noFill/>
                      </a:ln>
                      <a:solidFill>
                        <a:srgbClr val="333333"/>
                      </a:solidFill>
                      <a:cs typeface="Pretendard Variable Medium" pitchFamily="2" charset="-127"/>
                    </a:rPr>
                    <a:t>다운로드</a:t>
                  </a:r>
                  <a:endParaRPr lang="en-US" altLang="ko-KR" sz="750" dirty="0">
                    <a:ln>
                      <a:noFill/>
                    </a:ln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67" name="직선 화살표 연결선 66">
                  <a:extLst>
                    <a:ext uri="{FF2B5EF4-FFF2-40B4-BE49-F238E27FC236}">
                      <a16:creationId xmlns="" xmlns:a16="http://schemas.microsoft.com/office/drawing/2014/main" id="{5FA895B7-8E42-EE4A-8EBE-561C91294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9205" y="4457682"/>
                  <a:ext cx="0" cy="122216"/>
                </a:xfrm>
                <a:prstGeom prst="straightConnector1">
                  <a:avLst/>
                </a:prstGeom>
                <a:ln w="12700">
                  <a:solidFill>
                    <a:srgbClr val="FF3F3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모서리가 둥근 직사각형 83"/>
              <p:cNvSpPr/>
              <p:nvPr/>
            </p:nvSpPr>
            <p:spPr>
              <a:xfrm>
                <a:off x="315718" y="2939521"/>
                <a:ext cx="3625351" cy="2789466"/>
              </a:xfrm>
              <a:prstGeom prst="roundRect">
                <a:avLst>
                  <a:gd name="adj" fmla="val 8074"/>
                </a:avLst>
              </a:prstGeom>
              <a:noFill/>
              <a:ln w="12700">
                <a:solidFill>
                  <a:srgbClr val="9B9B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FDC293D0-3870-D148-ADC6-BFFA12074581}"/>
                  </a:ext>
                </a:extLst>
              </p:cNvPr>
              <p:cNvSpPr txBox="1"/>
              <p:nvPr/>
            </p:nvSpPr>
            <p:spPr>
              <a:xfrm>
                <a:off x="1893596" y="2992279"/>
                <a:ext cx="469594" cy="22044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0" tIns="13500" rIns="0" bIns="0" rtlCol="0" anchor="ctr">
                <a:noAutofit/>
              </a:bodyPr>
              <a:lstStyle>
                <a:defPPr>
                  <a:defRPr lang="x-none"/>
                </a:defPPr>
                <a:lvl1pPr algn="ctr">
                  <a:spcAft>
                    <a:spcPts val="300"/>
                  </a:spcAft>
                  <a:buClr>
                    <a:srgbClr val="4091CF"/>
                  </a:buClr>
                  <a:defRPr sz="1000" spc="-20">
                    <a:ln>
                      <a:noFill/>
                    </a:ln>
                    <a:solidFill>
                      <a:schemeClr val="tx2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defRPr>
                </a:lvl1pPr>
              </a:lstStyle>
              <a:p>
                <a:r>
                  <a:rPr lang="ko-KR" altLang="en-US" sz="1200" dirty="0" smtClean="0"/>
                  <a:t>프로젝트 </a:t>
                </a:r>
                <a:r>
                  <a:rPr lang="en-US" altLang="ko-KR" sz="1200" dirty="0" smtClean="0"/>
                  <a:t>API</a:t>
                </a:r>
                <a:endParaRPr lang="en-US" altLang="ko-KR" sz="12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124012" y="2939521"/>
              <a:ext cx="3625351" cy="2789466"/>
              <a:chOff x="4170317" y="2939521"/>
              <a:chExt cx="3625351" cy="278946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4275568" y="3264141"/>
                <a:ext cx="3413476" cy="2257097"/>
                <a:chOff x="4461999" y="3308527"/>
                <a:chExt cx="3413476" cy="2257097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="" xmlns:a16="http://schemas.microsoft.com/office/drawing/2014/main" id="{D7D95218-B5F9-B043-8747-CD46580FC82D}"/>
                    </a:ext>
                  </a:extLst>
                </p:cNvPr>
                <p:cNvGrpSpPr/>
                <p:nvPr/>
              </p:nvGrpSpPr>
              <p:grpSpPr>
                <a:xfrm>
                  <a:off x="4461999" y="3308527"/>
                  <a:ext cx="1677718" cy="2257097"/>
                  <a:chOff x="593729" y="3278659"/>
                  <a:chExt cx="2628562" cy="3009462"/>
                </a:xfrm>
              </p:grpSpPr>
              <p:sp>
                <p:nvSpPr>
                  <p:cNvPr id="7" name="모서리가 둥근 직사각형 6">
                    <a:extLst>
                      <a:ext uri="{FF2B5EF4-FFF2-40B4-BE49-F238E27FC236}">
                        <a16:creationId xmlns="" xmlns:a16="http://schemas.microsoft.com/office/drawing/2014/main" id="{671B1764-006E-A044-B558-699DEABD4C50}"/>
                      </a:ext>
                    </a:extLst>
                  </p:cNvPr>
                  <p:cNvSpPr/>
                  <p:nvPr/>
                </p:nvSpPr>
                <p:spPr>
                  <a:xfrm>
                    <a:off x="593729" y="3604384"/>
                    <a:ext cx="2628562" cy="2683737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x-none" altLang="en-US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  <p:sp>
                <p:nvSpPr>
                  <p:cNvPr id="8" name="양쪽 모서리가 둥근 사각형 7">
                    <a:extLst>
                      <a:ext uri="{FF2B5EF4-FFF2-40B4-BE49-F238E27FC236}">
                        <a16:creationId xmlns="" xmlns:a16="http://schemas.microsoft.com/office/drawing/2014/main" id="{A525AC99-1E9B-E54F-B8EB-B258D61E9FBD}"/>
                      </a:ext>
                    </a:extLst>
                  </p:cNvPr>
                  <p:cNvSpPr/>
                  <p:nvPr/>
                </p:nvSpPr>
                <p:spPr>
                  <a:xfrm>
                    <a:off x="593729" y="3278659"/>
                    <a:ext cx="2628562" cy="2618633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63500" sx="99000" sy="99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="" xmlns:a16="http://schemas.microsoft.com/office/drawing/2014/main" id="{F7D20825-3459-A248-AFFD-781D201DDDA8}"/>
                    </a:ext>
                  </a:extLst>
                </p:cNvPr>
                <p:cNvGrpSpPr/>
                <p:nvPr/>
              </p:nvGrpSpPr>
              <p:grpSpPr>
                <a:xfrm>
                  <a:off x="6193797" y="3308527"/>
                  <a:ext cx="1677718" cy="2257097"/>
                  <a:chOff x="593729" y="3278659"/>
                  <a:chExt cx="2628562" cy="3009462"/>
                </a:xfrm>
              </p:grpSpPr>
              <p:sp>
                <p:nvSpPr>
                  <p:cNvPr id="10" name="모서리가 둥근 직사각형 9">
                    <a:extLst>
                      <a:ext uri="{FF2B5EF4-FFF2-40B4-BE49-F238E27FC236}">
                        <a16:creationId xmlns="" xmlns:a16="http://schemas.microsoft.com/office/drawing/2014/main" id="{E6F0AF23-3B6B-3341-AE99-1B542DBEA46A}"/>
                      </a:ext>
                    </a:extLst>
                  </p:cNvPr>
                  <p:cNvSpPr/>
                  <p:nvPr/>
                </p:nvSpPr>
                <p:spPr>
                  <a:xfrm>
                    <a:off x="593729" y="3604384"/>
                    <a:ext cx="2628562" cy="2683737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x-none" altLang="en-US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  <p:sp>
                <p:nvSpPr>
                  <p:cNvPr id="11" name="양쪽 모서리가 둥근 사각형 10">
                    <a:extLst>
                      <a:ext uri="{FF2B5EF4-FFF2-40B4-BE49-F238E27FC236}">
                        <a16:creationId xmlns="" xmlns:a16="http://schemas.microsoft.com/office/drawing/2014/main" id="{4C67A592-4435-374A-888E-855AD8FB4024}"/>
                      </a:ext>
                    </a:extLst>
                  </p:cNvPr>
                  <p:cNvSpPr/>
                  <p:nvPr/>
                </p:nvSpPr>
                <p:spPr>
                  <a:xfrm>
                    <a:off x="593729" y="3278659"/>
                    <a:ext cx="2628562" cy="2618633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63500" sx="99000" sy="99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18" name="모서리가 둥근 직사각형 17">
                  <a:extLst>
                    <a:ext uri="{FF2B5EF4-FFF2-40B4-BE49-F238E27FC236}">
                      <a16:creationId xmlns="" xmlns:a16="http://schemas.microsoft.com/office/drawing/2014/main" id="{65820E44-C784-A14F-8F57-B2D777A52CD2}"/>
                    </a:ext>
                  </a:extLst>
                </p:cNvPr>
                <p:cNvSpPr/>
                <p:nvPr/>
              </p:nvSpPr>
              <p:spPr>
                <a:xfrm>
                  <a:off x="6333061" y="3482115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산출물 등록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5B24EAF5-32E5-5F44-AD0F-9CDBD5579F33}"/>
                    </a:ext>
                  </a:extLst>
                </p:cNvPr>
                <p:cNvSpPr txBox="1"/>
                <p:nvPr/>
              </p:nvSpPr>
              <p:spPr>
                <a:xfrm>
                  <a:off x="6204404" y="5308961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등록된 산출물을 명확하게 관리 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47" name="모서리가 둥근 직사각형 46">
                  <a:extLst>
                    <a:ext uri="{FF2B5EF4-FFF2-40B4-BE49-F238E27FC236}">
                      <a16:creationId xmlns="" xmlns:a16="http://schemas.microsoft.com/office/drawing/2014/main" id="{143C05BE-C620-4248-9208-2F8F75709D3C}"/>
                    </a:ext>
                  </a:extLst>
                </p:cNvPr>
                <p:cNvSpPr/>
                <p:nvPr/>
              </p:nvSpPr>
              <p:spPr>
                <a:xfrm>
                  <a:off x="4632861" y="3482115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산출물 목록 관리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="" xmlns:a16="http://schemas.microsoft.com/office/drawing/2014/main" id="{9BC158F1-02F0-8F43-BEC5-54017E9BAC3E}"/>
                    </a:ext>
                  </a:extLst>
                </p:cNvPr>
                <p:cNvSpPr txBox="1"/>
                <p:nvPr/>
              </p:nvSpPr>
              <p:spPr>
                <a:xfrm>
                  <a:off x="4472786" y="5308961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산출물 목록을 구분하여 관리 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0B6764E3-DCDD-9C4B-8803-A067B5854D0D}"/>
                    </a:ext>
                  </a:extLst>
                </p:cNvPr>
                <p:cNvSpPr txBox="1"/>
                <p:nvPr/>
              </p:nvSpPr>
              <p:spPr>
                <a:xfrm>
                  <a:off x="4722962" y="3879871"/>
                  <a:ext cx="1245266" cy="300065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산출물 목록 생성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CFB3FEDF-ED60-9647-AC2C-D78886416248}"/>
                    </a:ext>
                  </a:extLst>
                </p:cNvPr>
                <p:cNvSpPr txBox="1"/>
                <p:nvPr/>
              </p:nvSpPr>
              <p:spPr>
                <a:xfrm>
                  <a:off x="4722962" y="4329508"/>
                  <a:ext cx="1245266" cy="300065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en-US" altLang="ko-KR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[</a:t>
                  </a:r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필수</a:t>
                  </a:r>
                  <a:r>
                    <a:rPr lang="en-US" altLang="ko-KR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, </a:t>
                  </a:r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준 필수</a:t>
                  </a:r>
                  <a:r>
                    <a:rPr lang="en-US" altLang="ko-KR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, </a:t>
                  </a:r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선택</a:t>
                  </a:r>
                  <a:r>
                    <a:rPr lang="en-US" altLang="ko-KR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]</a:t>
                  </a:r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 중 설정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B9BE98F1-D26A-3A4C-A340-4CB52225689A}"/>
                    </a:ext>
                  </a:extLst>
                </p:cNvPr>
                <p:cNvSpPr txBox="1"/>
                <p:nvPr/>
              </p:nvSpPr>
              <p:spPr>
                <a:xfrm>
                  <a:off x="4722962" y="4779145"/>
                  <a:ext cx="1245266" cy="300065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산출물 목록 수정 및 삭제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="" xmlns:a16="http://schemas.microsoft.com/office/drawing/2014/main" id="{6B0A7C8B-7196-5A4D-A78C-8ECA97E51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6" y="4179936"/>
                  <a:ext cx="0" cy="149573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="" xmlns:a16="http://schemas.microsoft.com/office/drawing/2014/main" id="{D1DCDA8F-5BE4-6D49-9A03-2D27182FC9F1}"/>
                    </a:ext>
                  </a:extLst>
                </p:cNvPr>
                <p:cNvCxnSpPr>
                  <a:cxnSpLocks/>
                  <a:stCxn id="50" idx="2"/>
                  <a:endCxn id="51" idx="0"/>
                </p:cNvCxnSpPr>
                <p:nvPr/>
              </p:nvCxnSpPr>
              <p:spPr>
                <a:xfrm>
                  <a:off x="5345595" y="4629573"/>
                  <a:ext cx="0" cy="149572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6441020" y="3872886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산출물 등록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154" name="직선 화살표 연결선 153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9487" y="4188814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6441020" y="4311031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등록 된 산출물 조회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156" name="직선 화살표 연결선 155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9487" y="4626959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6441020" y="4740624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등록 된 산출물 삭제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FDC293D0-3870-D148-ADC6-BFFA12074581}"/>
                  </a:ext>
                </a:extLst>
              </p:cNvPr>
              <p:cNvSpPr txBox="1"/>
              <p:nvPr/>
            </p:nvSpPr>
            <p:spPr>
              <a:xfrm>
                <a:off x="5718489" y="2993292"/>
                <a:ext cx="469594" cy="22044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0" tIns="13500" rIns="0" bIns="0" rtlCol="0" anchor="ctr">
                <a:noAutofit/>
              </a:bodyPr>
              <a:lstStyle>
                <a:defPPr>
                  <a:defRPr lang="x-none"/>
                </a:defPPr>
                <a:lvl1pPr algn="ctr">
                  <a:spcAft>
                    <a:spcPts val="300"/>
                  </a:spcAft>
                  <a:buClr>
                    <a:srgbClr val="4091CF"/>
                  </a:buClr>
                  <a:defRPr sz="1000" spc="-20">
                    <a:ln>
                      <a:noFill/>
                    </a:ln>
                    <a:solidFill>
                      <a:schemeClr val="tx2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defRPr>
                </a:lvl1pPr>
              </a:lstStyle>
              <a:p>
                <a:r>
                  <a:rPr lang="ko-KR" altLang="en-US" sz="1200" dirty="0" smtClean="0"/>
                  <a:t>산출물 </a:t>
                </a:r>
                <a:r>
                  <a:rPr lang="en-US" altLang="ko-KR" sz="1200" dirty="0" smtClean="0"/>
                  <a:t>API</a:t>
                </a:r>
                <a:endParaRPr lang="en-US" altLang="ko-KR" sz="1200" dirty="0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4170317" y="2939521"/>
                <a:ext cx="3625351" cy="2789466"/>
              </a:xfrm>
              <a:prstGeom prst="roundRect">
                <a:avLst>
                  <a:gd name="adj" fmla="val 8074"/>
                </a:avLst>
              </a:prstGeom>
              <a:noFill/>
              <a:ln w="12700">
                <a:solidFill>
                  <a:srgbClr val="9B9B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932307" y="2939521"/>
              <a:ext cx="3625351" cy="2789466"/>
              <a:chOff x="7932307" y="2939521"/>
              <a:chExt cx="3625351" cy="278946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8050894" y="3264141"/>
                <a:ext cx="3401138" cy="2257097"/>
                <a:chOff x="8237325" y="3308527"/>
                <a:chExt cx="3401138" cy="2257097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1F673F16-9E98-B442-9F06-A20B3819A701}"/>
                    </a:ext>
                  </a:extLst>
                </p:cNvPr>
                <p:cNvGrpSpPr/>
                <p:nvPr/>
              </p:nvGrpSpPr>
              <p:grpSpPr>
                <a:xfrm>
                  <a:off x="9960745" y="3308527"/>
                  <a:ext cx="1677718" cy="2257097"/>
                  <a:chOff x="593729" y="3278659"/>
                  <a:chExt cx="2628562" cy="3009462"/>
                </a:xfrm>
              </p:grpSpPr>
              <p:sp>
                <p:nvSpPr>
                  <p:cNvPr id="89" name="모서리가 둥근 직사각형 88">
                    <a:extLst>
                      <a:ext uri="{FF2B5EF4-FFF2-40B4-BE49-F238E27FC236}">
                        <a16:creationId xmlns="" xmlns:a16="http://schemas.microsoft.com/office/drawing/2014/main" id="{45E73BE5-56A0-0441-B400-E6FF5231F64E}"/>
                      </a:ext>
                    </a:extLst>
                  </p:cNvPr>
                  <p:cNvSpPr/>
                  <p:nvPr/>
                </p:nvSpPr>
                <p:spPr>
                  <a:xfrm>
                    <a:off x="593729" y="3604384"/>
                    <a:ext cx="2628562" cy="2683737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x-none" altLang="en-US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  <p:sp>
                <p:nvSpPr>
                  <p:cNvPr id="90" name="양쪽 모서리가 둥근 사각형 89">
                    <a:extLst>
                      <a:ext uri="{FF2B5EF4-FFF2-40B4-BE49-F238E27FC236}">
                        <a16:creationId xmlns="" xmlns:a16="http://schemas.microsoft.com/office/drawing/2014/main" id="{23212645-34B9-034C-BFFC-0412C3F302AF}"/>
                      </a:ext>
                    </a:extLst>
                  </p:cNvPr>
                  <p:cNvSpPr/>
                  <p:nvPr/>
                </p:nvSpPr>
                <p:spPr>
                  <a:xfrm>
                    <a:off x="593729" y="3278659"/>
                    <a:ext cx="2628562" cy="2618633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63500" sx="99000" sy="99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100" name="모서리가 둥근 직사각형 99">
                  <a:extLst>
                    <a:ext uri="{FF2B5EF4-FFF2-40B4-BE49-F238E27FC236}">
                      <a16:creationId xmlns="" xmlns:a16="http://schemas.microsoft.com/office/drawing/2014/main" id="{92B86B37-DA49-834E-B63B-2AE4EA557A47}"/>
                    </a:ext>
                  </a:extLst>
                </p:cNvPr>
                <p:cNvSpPr/>
                <p:nvPr/>
              </p:nvSpPr>
              <p:spPr>
                <a:xfrm>
                  <a:off x="10126597" y="3482115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공통코드 관리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="" xmlns:a16="http://schemas.microsoft.com/office/drawing/2014/main" id="{E2E7D842-93BC-144F-A97D-4EA899D83668}"/>
                    </a:ext>
                  </a:extLst>
                </p:cNvPr>
                <p:cNvSpPr txBox="1"/>
                <p:nvPr/>
              </p:nvSpPr>
              <p:spPr>
                <a:xfrm>
                  <a:off x="9964140" y="5308961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공통코드를 관리 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10214276" y="3872886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공통코드 등록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167" name="직선 화살표 연결선 166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12743" y="4188814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10214276" y="4311031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공통코드 수정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169" name="직선 화살표 연결선 168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12743" y="4626959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10214276" y="4740624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공통코드 삭제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="" xmlns:a16="http://schemas.microsoft.com/office/drawing/2014/main" id="{1F673F16-9E98-B442-9F06-A20B3819A701}"/>
                    </a:ext>
                  </a:extLst>
                </p:cNvPr>
                <p:cNvGrpSpPr/>
                <p:nvPr/>
              </p:nvGrpSpPr>
              <p:grpSpPr>
                <a:xfrm>
                  <a:off x="8237325" y="3308527"/>
                  <a:ext cx="1677718" cy="2257097"/>
                  <a:chOff x="593729" y="3278659"/>
                  <a:chExt cx="2628562" cy="3009462"/>
                </a:xfrm>
              </p:grpSpPr>
              <p:sp>
                <p:nvSpPr>
                  <p:cNvPr id="69" name="모서리가 둥근 직사각형 68">
                    <a:extLst>
                      <a:ext uri="{FF2B5EF4-FFF2-40B4-BE49-F238E27FC236}">
                        <a16:creationId xmlns="" xmlns:a16="http://schemas.microsoft.com/office/drawing/2014/main" id="{45E73BE5-56A0-0441-B400-E6FF5231F64E}"/>
                      </a:ext>
                    </a:extLst>
                  </p:cNvPr>
                  <p:cNvSpPr/>
                  <p:nvPr/>
                </p:nvSpPr>
                <p:spPr>
                  <a:xfrm>
                    <a:off x="593729" y="3604384"/>
                    <a:ext cx="2628562" cy="2683737"/>
                  </a:xfrm>
                  <a:prstGeom prst="roundRect">
                    <a:avLst>
                      <a:gd name="adj" fmla="val 4095"/>
                    </a:avLst>
                  </a:prstGeom>
                  <a:solidFill>
                    <a:srgbClr val="4D4D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x-none" altLang="en-US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  <p:sp>
                <p:nvSpPr>
                  <p:cNvPr id="70" name="양쪽 모서리가 둥근 사각형 69">
                    <a:extLst>
                      <a:ext uri="{FF2B5EF4-FFF2-40B4-BE49-F238E27FC236}">
                        <a16:creationId xmlns="" xmlns:a16="http://schemas.microsoft.com/office/drawing/2014/main" id="{23212645-34B9-034C-BFFC-0412C3F302AF}"/>
                      </a:ext>
                    </a:extLst>
                  </p:cNvPr>
                  <p:cNvSpPr/>
                  <p:nvPr/>
                </p:nvSpPr>
                <p:spPr>
                  <a:xfrm>
                    <a:off x="593729" y="3278659"/>
                    <a:ext cx="2628562" cy="2618633"/>
                  </a:xfrm>
                  <a:prstGeom prst="round2SameRect">
                    <a:avLst>
                      <a:gd name="adj1" fmla="val 365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63500" sx="99000" sy="99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x-none" altLang="en-US" sz="1350">
                      <a:latin typeface="Pretendard Variable SemiBold" pitchFamily="2" charset="-127"/>
                      <a:ea typeface="Pretendard Variable SemiBold" pitchFamily="2" charset="-127"/>
                    </a:endParaRPr>
                  </a:p>
                </p:txBody>
              </p:sp>
            </p:grpSp>
            <p:sp>
              <p:nvSpPr>
                <p:cNvPr id="71" name="모서리가 둥근 직사각형 70">
                  <a:extLst>
                    <a:ext uri="{FF2B5EF4-FFF2-40B4-BE49-F238E27FC236}">
                      <a16:creationId xmlns="" xmlns:a16="http://schemas.microsoft.com/office/drawing/2014/main" id="{92B86B37-DA49-834E-B63B-2AE4EA557A47}"/>
                    </a:ext>
                  </a:extLst>
                </p:cNvPr>
                <p:cNvSpPr/>
                <p:nvPr/>
              </p:nvSpPr>
              <p:spPr>
                <a:xfrm>
                  <a:off x="8403177" y="3482115"/>
                  <a:ext cx="1394562" cy="261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3500" rIns="0" bIns="0" rtlCol="0" anchor="ctr"/>
                <a:lstStyle/>
                <a:p>
                  <a:pPr algn="ctr">
                    <a:spcAft>
                      <a:spcPts val="75"/>
                    </a:spcAft>
                    <a:buClr>
                      <a:srgbClr val="4091CF"/>
                    </a:buClr>
                  </a:pPr>
                  <a:r>
                    <a:rPr lang="ko-KR" altLang="en-US" sz="1000" b="1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사용자 관리</a:t>
                  </a:r>
                  <a:endParaRPr lang="x-none" altLang="en-US" sz="1000" b="1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="" xmlns:a16="http://schemas.microsoft.com/office/drawing/2014/main" id="{E2E7D842-93BC-144F-A97D-4EA899D83668}"/>
                    </a:ext>
                  </a:extLst>
                </p:cNvPr>
                <p:cNvSpPr txBox="1"/>
                <p:nvPr/>
              </p:nvSpPr>
              <p:spPr>
                <a:xfrm>
                  <a:off x="8240720" y="5308961"/>
                  <a:ext cx="1671071" cy="205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Aft>
                      <a:spcPts val="225"/>
                    </a:spcAft>
                    <a:buClr>
                      <a:srgbClr val="4091CF"/>
                    </a:buClr>
                  </a:pPr>
                  <a:r>
                    <a:rPr lang="ko-KR" altLang="en-US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사용자를 관리 할 수 있다</a:t>
                  </a:r>
                  <a:r>
                    <a:rPr lang="en-US" altLang="ko-KR" sz="750" spc="-15" dirty="0" smtClean="0">
                      <a:solidFill>
                        <a:schemeClr val="bg1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Medium" pitchFamily="2" charset="-127"/>
                    </a:rPr>
                    <a:t>.</a:t>
                  </a:r>
                  <a:endParaRPr lang="x-none" altLang="en-US" sz="750" spc="-15" dirty="0">
                    <a:solidFill>
                      <a:schemeClr val="bg1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Medium" pitchFamily="2" charset="-127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490856" y="3872886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사용자 등록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74" name="직선 화살표 연결선 73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9323" y="4188814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490856" y="4311031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사용자 수정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  <p:cxnSp>
              <p:nvCxnSpPr>
                <p:cNvPr id="76" name="직선 화살표 연결선 75">
                  <a:extLst>
                    <a:ext uri="{FF2B5EF4-FFF2-40B4-BE49-F238E27FC236}">
                      <a16:creationId xmlns="" xmlns:a16="http://schemas.microsoft.com/office/drawing/2014/main" id="{A9CC5980-20BB-ED41-B7B2-C25D0E37F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9323" y="4626959"/>
                  <a:ext cx="0" cy="122217"/>
                </a:xfrm>
                <a:prstGeom prst="straightConnector1">
                  <a:avLst/>
                </a:prstGeom>
                <a:ln w="19050">
                  <a:solidFill>
                    <a:srgbClr val="FF3F3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="" xmlns:a16="http://schemas.microsoft.com/office/drawing/2014/main" id="{82BDDE2A-F724-8A4C-8F2D-87367CCCA42D}"/>
                    </a:ext>
                  </a:extLst>
                </p:cNvPr>
                <p:cNvSpPr txBox="1"/>
                <p:nvPr/>
              </p:nvSpPr>
              <p:spPr>
                <a:xfrm>
                  <a:off x="8490856" y="4740624"/>
                  <a:ext cx="1245266" cy="307050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  <a:alpha val="70000"/>
                    </a:schemeClr>
                  </a:solidFill>
                </a:ln>
              </p:spPr>
              <p:txBody>
                <a:bodyPr wrap="none" lIns="0" tIns="13500" rIns="0" bIns="0" rtlCol="0" anchor="ctr">
                  <a:noAutofit/>
                </a:bodyPr>
                <a:lstStyle>
                  <a:defPPr>
                    <a:defRPr lang="x-none"/>
                  </a:defPPr>
                  <a:lvl1pPr algn="ctr">
                    <a:spcAft>
                      <a:spcPts val="300"/>
                    </a:spcAft>
                    <a:buClr>
                      <a:srgbClr val="4091CF"/>
                    </a:buClr>
                    <a:defRPr sz="1000" spc="-20">
                      <a:ln>
                        <a:noFill/>
                      </a:ln>
                      <a:solidFill>
                        <a:schemeClr val="tx2"/>
                      </a:solidFill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defRPr>
                  </a:lvl1pPr>
                </a:lstStyle>
                <a:p>
                  <a:r>
                    <a:rPr lang="ko-KR" altLang="en-US" sz="750" dirty="0" smtClean="0">
                      <a:solidFill>
                        <a:srgbClr val="333333"/>
                      </a:solidFill>
                      <a:cs typeface="Pretendard Variable Medium" pitchFamily="2" charset="-127"/>
                    </a:rPr>
                    <a:t>사용자 삭제</a:t>
                  </a:r>
                  <a:endParaRPr lang="en-US" altLang="ko-KR" sz="750" dirty="0">
                    <a:solidFill>
                      <a:srgbClr val="333333"/>
                    </a:solidFill>
                    <a:cs typeface="Pretendard Variable Medium" pitchFamily="2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FDC293D0-3870-D148-ADC6-BFFA12074581}"/>
                  </a:ext>
                </a:extLst>
              </p:cNvPr>
              <p:cNvSpPr txBox="1"/>
              <p:nvPr/>
            </p:nvSpPr>
            <p:spPr>
              <a:xfrm>
                <a:off x="9532128" y="2993292"/>
                <a:ext cx="469594" cy="22044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lIns="0" tIns="13500" rIns="0" bIns="0" rtlCol="0" anchor="ctr">
                <a:noAutofit/>
              </a:bodyPr>
              <a:lstStyle>
                <a:defPPr>
                  <a:defRPr lang="x-none"/>
                </a:defPPr>
                <a:lvl1pPr algn="ctr">
                  <a:spcAft>
                    <a:spcPts val="300"/>
                  </a:spcAft>
                  <a:buClr>
                    <a:srgbClr val="4091CF"/>
                  </a:buClr>
                  <a:defRPr sz="1000" spc="-20">
                    <a:ln>
                      <a:noFill/>
                    </a:ln>
                    <a:solidFill>
                      <a:schemeClr val="tx2"/>
                    </a:solidFill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defRPr>
                </a:lvl1pPr>
              </a:lstStyle>
              <a:p>
                <a:r>
                  <a:rPr lang="ko-KR" altLang="en-US" sz="1200" dirty="0" smtClean="0"/>
                  <a:t>공통 </a:t>
                </a:r>
                <a:r>
                  <a:rPr lang="en-US" altLang="ko-KR" sz="1200" dirty="0" smtClean="0"/>
                  <a:t>API</a:t>
                </a:r>
                <a:endParaRPr lang="en-US" altLang="ko-KR" sz="1200" dirty="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7932307" y="2939521"/>
                <a:ext cx="3625351" cy="2789466"/>
              </a:xfrm>
              <a:prstGeom prst="roundRect">
                <a:avLst>
                  <a:gd name="adj" fmla="val 8074"/>
                </a:avLst>
              </a:prstGeom>
              <a:noFill/>
              <a:ln w="12700">
                <a:solidFill>
                  <a:srgbClr val="9B9B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1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서비스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내용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82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1.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서비스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7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서비스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내용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C00000"/>
                </a:solidFill>
                <a:latin typeface="Pretendard Variable SemiBold" pitchFamily="2" charset="-127"/>
              </a:rPr>
              <a:t>2</a:t>
            </a: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산출물 목록</a:t>
            </a:r>
            <a:endParaRPr lang="ko-KR" altLang="en-US" dirty="0"/>
          </a:p>
        </p:txBody>
      </p:sp>
      <p:graphicFrame>
        <p:nvGraphicFramePr>
          <p:cNvPr id="9" name="LcS9">
            <a:extLst>
              <a:ext uri="{FF2B5EF4-FFF2-40B4-BE49-F238E27FC236}">
                <a16:creationId xmlns:a16="http://schemas.microsoft.com/office/drawing/2014/main" xmlns="" id="{7A65759D-63E5-3107-467E-8E740FF6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72871"/>
              </p:ext>
            </p:extLst>
          </p:nvPr>
        </p:nvGraphicFramePr>
        <p:xfrm>
          <a:off x="1069846" y="1506103"/>
          <a:ext cx="4821938" cy="4923264"/>
        </p:xfrm>
        <a:graphic>
          <a:graphicData uri="http://schemas.openxmlformats.org/drawingml/2006/table">
            <a:tbl>
              <a:tblPr/>
              <a:tblGrid>
                <a:gridCol w="812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683">
                  <a:extLst>
                    <a:ext uri="{9D8B030D-6E8A-4147-A177-3AD203B41FA5}">
                      <a16:colId xmlns:a16="http://schemas.microsoft.com/office/drawing/2014/main" xmlns="" val="2356775287"/>
                    </a:ext>
                  </a:extLst>
                </a:gridCol>
                <a:gridCol w="2270449">
                  <a:extLst>
                    <a:ext uri="{9D8B030D-6E8A-4147-A177-3AD203B41FA5}">
                      <a16:colId xmlns:a16="http://schemas.microsoft.com/office/drawing/2014/main" xmlns="" val="3131290317"/>
                    </a:ext>
                  </a:extLst>
                </a:gridCol>
                <a:gridCol w="363234"/>
                <a:gridCol w="363234"/>
                <a:gridCol w="363234"/>
              </a:tblGrid>
              <a:tr h="197334">
                <a:tc gridSpan="3"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산출물 목록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lvl="0" indent="-234875" algn="l" fontAlgn="ctr">
                        <a:buNone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49868" marR="49868" marT="49868" marB="4986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72000" indent="-108000" algn="l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8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49868" marR="49868" marT="49868" marB="4986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필수</a:t>
                      </a:r>
                      <a:endParaRPr lang="en-US" altLang="ko-KR" sz="8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준</a:t>
                      </a:r>
                      <a:r>
                        <a:rPr lang="en-US" altLang="ko-KR" sz="800" kern="1200" baseline="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 </a:t>
                      </a: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필수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14815">
                <a:tc rowSpan="3"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착수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-23487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준비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1.4.</a:t>
                      </a:r>
                      <a:r>
                        <a:rPr lang="ko-KR" altLang="en-US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프로젝트 인력 선 투입</a:t>
                      </a:r>
                      <a:endParaRPr lang="en-US" altLang="ko-KR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6941981"/>
                  </a:ext>
                </a:extLst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1.5.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투입인력 이력서 제출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투입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</a:t>
                      </a:r>
                      <a:r>
                        <a:rPr lang="ko-KR" altLang="en-US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연락처 및 커뮤니케이션 계획 수립</a:t>
                      </a:r>
                      <a:endParaRPr lang="ko-KR" altLang="en-US" sz="700" kern="1200" dirty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분석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23487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요건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요구사항 추적 매트릭스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업무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시스템 아키텍처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분석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-234875" algn="l" fontAlgn="ctr">
                        <a:buNone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2.2.AS_IS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인터페이스 분석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대상 업무 시퀀스 분석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234875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구조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시스템 구조 설계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화면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2.1.Wire-Frame/Scenario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화면설계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업무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3.1.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인터페이스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목록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인터페이스 정의서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인터페이스 패턴 설계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4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개발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4.1.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업무 프로세스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4.2.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테이블 설계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4.3.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프로그램 목록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5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5.1.H/W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납품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설치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계획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-234875" algn="l" fontAlgn="ctr">
                        <a:buFont typeface="+mj-lt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57507" marR="57507" marT="57507" marB="57507" anchor="ctr"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5.2.S/W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설치 계획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구현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디자인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디자인 구현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34875"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퍼블리싱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퍼블리싱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 구현</a:t>
                      </a: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-234875"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개발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3.2.TO_BE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인터페이스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데이터베이스 구현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8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3.5.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개발 구현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78380"/>
              </p:ext>
            </p:extLst>
          </p:nvPr>
        </p:nvGraphicFramePr>
        <p:xfrm>
          <a:off x="5891784" y="1506109"/>
          <a:ext cx="5117593" cy="4926540"/>
        </p:xfrm>
        <a:graphic>
          <a:graphicData uri="http://schemas.openxmlformats.org/drawingml/2006/table">
            <a:tbl>
              <a:tblPr/>
              <a:tblGrid>
                <a:gridCol w="700373"/>
                <a:gridCol w="649683"/>
                <a:gridCol w="2617148"/>
                <a:gridCol w="383463"/>
                <a:gridCol w="383463"/>
                <a:gridCol w="383463"/>
              </a:tblGrid>
              <a:tr h="0">
                <a:tc gridSpan="3"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산출물 목록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lvl="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49868" marR="49868" marT="49868" marB="4986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2F2F2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72000" indent="-10800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Char char="§"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49868" marR="49868" marT="49868" marB="4986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55934" rtl="0" eaLnBrk="1" latinLnBrk="0" hangingPunct="1">
                        <a:buClr>
                          <a:srgbClr val="80808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필수</a:t>
                      </a:r>
                      <a:endParaRPr lang="en-US" altLang="ko-KR" sz="8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준 필수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819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시험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계획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2F2F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단위테스트 계획 수립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통합테스트 계획 수립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이행 계획 수립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1.4.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스트레스 테스트 계획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시나리오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2F2F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단위테스트 시나리오 제작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통합테스트 시나리오 제작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수행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2F2F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디버깅 명세 작성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디버깅 처리 내역 정리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스트레스 테스트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3.4.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데이터 이행 결과서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3.5.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단위테스트 결과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3.6.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통합테스트 결과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완료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교육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2F2F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업무 교육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개발 교육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검수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검수 확인 요청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검수 확인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설치 확인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6467" marR="6467" marT="6467" marB="0" anchor="ctr"/>
                </a:tc>
                <a:tc vMerge="1">
                  <a:txBody>
                    <a:bodyPr/>
                    <a:lstStyle/>
                    <a:p>
                      <a:pPr marL="108000"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6467" marR="6467" marT="646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2.4.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라이선스 제공</a:t>
                      </a:r>
                    </a:p>
                  </a:txBody>
                  <a:tcPr marL="37610" marR="37610" marT="37610" marB="3761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관리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진행보고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회의록 작성</a:t>
                      </a: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1.2.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주간 보고</a:t>
                      </a: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9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57507" marR="57507" marT="57507" marB="57507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1.3.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월간 보고</a:t>
                      </a: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1.4.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이슈 보고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1.5.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완료보고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7507" marR="57507" marT="57507" marB="57507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</a:t>
                      </a:r>
                      <a:r>
                        <a:rPr lang="en-US" altLang="ko-KR" sz="700" baseline="0" dirty="0" smtClean="0"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일정관리</a:t>
                      </a: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 </a:t>
                      </a:r>
                      <a:r>
                        <a:rPr lang="ko-KR" altLang="en-US" sz="700" dirty="0" smtClean="0"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프로젝트 스케줄 작성</a:t>
                      </a: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유지보수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ctr"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인수인계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1.1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인수인계 문서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운영지원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Clr>
                          <a:srgbClr val="7F7F7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2.1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정기점검보고서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rgbClr val="7F7F7F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ln w="0"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Pretendard Variable Medium" pitchFamily="2" charset="-127"/>
                          <a:ea typeface="Pretendard Variable Medium" pitchFamily="2" charset="-127"/>
                          <a:cs typeface="Pretendard Variable Medium" pitchFamily="2" charset="-127"/>
                        </a:rPr>
                        <a:t>O</a:t>
                      </a:r>
                      <a:endParaRPr lang="ko-KR" altLang="en-US" sz="700" kern="1200" dirty="0" smtClean="0">
                        <a:ln w="0"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Pretendard Variable Medium" pitchFamily="2" charset="-127"/>
                        <a:ea typeface="Pretendard Variable Medium" pitchFamily="2" charset="-127"/>
                        <a:cs typeface="Pretendard Variable Medium" pitchFamily="2" charset="-127"/>
                      </a:endParaRPr>
                    </a:p>
                  </a:txBody>
                  <a:tcPr marL="37610" marR="37610" marT="37610" marB="37610" anchor="ctr">
                    <a:lnL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5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747363" y="890549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88900" lvl="1" algn="ctr" defTabSz="755934" latinLnBrk="0">
              <a:buClr>
                <a:srgbClr val="808080"/>
              </a:buClr>
            </a:pPr>
            <a:r>
              <a:rPr lang="ko-KR" altLang="en-US" sz="1400" b="1" dirty="0" err="1"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인젠트</a:t>
            </a:r>
            <a:r>
              <a:rPr lang="ko-KR" altLang="en-US" sz="1400" b="1" dirty="0"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솔루션 기반 프로젝트 </a:t>
            </a:r>
            <a:r>
              <a:rPr lang="ko-KR" altLang="en-US" sz="1400" b="1" dirty="0">
                <a:solidFill>
                  <a:srgbClr val="E23137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산출물 </a:t>
            </a:r>
            <a:r>
              <a:rPr lang="ko-KR" altLang="en-US" sz="1400" b="1" dirty="0"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목록</a:t>
            </a:r>
            <a:endParaRPr lang="ko-KR" altLang="en-US" sz="1400" dirty="0">
              <a:ln w="0">
                <a:noFill/>
              </a:ln>
              <a:latin typeface="Pretendard Medium" panose="02000603000000020004" pitchFamily="2" charset="-127"/>
              <a:ea typeface="Pretendard Medium" panose="02000603000000020004" pitchFamily="2" charset="-127"/>
              <a:sym typeface="AvenirNext-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560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677550" y="1657269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산출물 등록 및 검수 </a:t>
            </a:r>
            <a:r>
              <a:rPr lang="ko-KR" altLang="en-US" dirty="0" smtClean="0">
                <a:solidFill>
                  <a:srgbClr val="CF3E3E"/>
                </a:solidFill>
                <a:latin typeface="Pretendard Variable SemiBold" pitchFamily="2" charset="-127"/>
                <a:ea typeface="Pretendard Variable SemiBold" pitchFamily="2" charset="-127"/>
              </a:rPr>
              <a:t>업무 프로세스</a:t>
            </a:r>
            <a:endParaRPr lang="en-US" altLang="ko-KR" dirty="0">
              <a:solidFill>
                <a:srgbClr val="CF3E3E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서비스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내용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C00000"/>
                </a:solidFill>
                <a:latin typeface="Pretendard Variable SemiBold" pitchFamily="2" charset="-127"/>
              </a:rPr>
              <a:t>3</a:t>
            </a: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업무 프로세스</a:t>
            </a:r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126308" y="3492911"/>
            <a:ext cx="1677719" cy="2398727"/>
            <a:chOff x="3078764" y="3229142"/>
            <a:chExt cx="1677719" cy="2398727"/>
          </a:xfrm>
        </p:grpSpPr>
        <p:sp>
          <p:nvSpPr>
            <p:cNvPr id="112" name="모서리가 둥근 직사각형 111">
              <a:extLst>
                <a:ext uri="{FF2B5EF4-FFF2-40B4-BE49-F238E27FC236}">
                  <a16:creationId xmlns="" xmlns:a16="http://schemas.microsoft.com/office/drawing/2014/main" id="{F5B1046D-E906-0C41-AA12-E0A22636C1DD}"/>
                </a:ext>
              </a:extLst>
            </p:cNvPr>
            <p:cNvSpPr/>
            <p:nvPr/>
          </p:nvSpPr>
          <p:spPr>
            <a:xfrm>
              <a:off x="3078764" y="3467635"/>
              <a:ext cx="1677718" cy="2160234"/>
            </a:xfrm>
            <a:prstGeom prst="roundRect">
              <a:avLst>
                <a:gd name="adj" fmla="val 4095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88" name="양쪽 모서리가 둥근 사각형 87">
              <a:extLst>
                <a:ext uri="{FF2B5EF4-FFF2-40B4-BE49-F238E27FC236}">
                  <a16:creationId xmlns="" xmlns:a16="http://schemas.microsoft.com/office/drawing/2014/main" id="{92EC3650-92F6-C34D-93F0-4055AB288DAE}"/>
                </a:ext>
              </a:extLst>
            </p:cNvPr>
            <p:cNvSpPr/>
            <p:nvPr/>
          </p:nvSpPr>
          <p:spPr>
            <a:xfrm>
              <a:off x="3078765" y="3229142"/>
              <a:ext cx="1677718" cy="1963976"/>
            </a:xfrm>
            <a:prstGeom prst="round2SameRect">
              <a:avLst>
                <a:gd name="adj1" fmla="val 365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233411" y="3486858"/>
            <a:ext cx="1685336" cy="2404780"/>
            <a:chOff x="5148909" y="3223089"/>
            <a:chExt cx="1685336" cy="2404780"/>
          </a:xfrm>
        </p:grpSpPr>
        <p:sp>
          <p:nvSpPr>
            <p:cNvPr id="143" name="모서리가 둥근 직사각형 142">
              <a:extLst>
                <a:ext uri="{FF2B5EF4-FFF2-40B4-BE49-F238E27FC236}">
                  <a16:creationId xmlns="" xmlns:a16="http://schemas.microsoft.com/office/drawing/2014/main" id="{F5B1046D-E906-0C41-AA12-E0A22636C1DD}"/>
                </a:ext>
              </a:extLst>
            </p:cNvPr>
            <p:cNvSpPr/>
            <p:nvPr/>
          </p:nvSpPr>
          <p:spPr>
            <a:xfrm>
              <a:off x="5156527" y="3467635"/>
              <a:ext cx="1677718" cy="2160234"/>
            </a:xfrm>
            <a:prstGeom prst="roundRect">
              <a:avLst>
                <a:gd name="adj" fmla="val 4095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86" name="양쪽 모서리가 둥근 사각형 85">
              <a:extLst>
                <a:ext uri="{FF2B5EF4-FFF2-40B4-BE49-F238E27FC236}">
                  <a16:creationId xmlns="" xmlns:a16="http://schemas.microsoft.com/office/drawing/2014/main" id="{92EC3650-92F6-C34D-93F0-4055AB288DAE}"/>
                </a:ext>
              </a:extLst>
            </p:cNvPr>
            <p:cNvSpPr/>
            <p:nvPr/>
          </p:nvSpPr>
          <p:spPr>
            <a:xfrm>
              <a:off x="5148909" y="3223089"/>
              <a:ext cx="1685336" cy="1963976"/>
            </a:xfrm>
            <a:prstGeom prst="round2SameRect">
              <a:avLst>
                <a:gd name="adj1" fmla="val 365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00910" y="3492911"/>
            <a:ext cx="1677718" cy="2404529"/>
            <a:chOff x="1014271" y="3223089"/>
            <a:chExt cx="1677718" cy="2404529"/>
          </a:xfrm>
        </p:grpSpPr>
        <p:sp>
          <p:nvSpPr>
            <p:cNvPr id="93" name="모서리가 둥근 직사각형 92">
              <a:extLst>
                <a:ext uri="{FF2B5EF4-FFF2-40B4-BE49-F238E27FC236}">
                  <a16:creationId xmlns="" xmlns:a16="http://schemas.microsoft.com/office/drawing/2014/main" id="{F5B1046D-E906-0C41-AA12-E0A22636C1DD}"/>
                </a:ext>
              </a:extLst>
            </p:cNvPr>
            <p:cNvSpPr/>
            <p:nvPr/>
          </p:nvSpPr>
          <p:spPr>
            <a:xfrm>
              <a:off x="1014271" y="3467384"/>
              <a:ext cx="1677718" cy="2160234"/>
            </a:xfrm>
            <a:prstGeom prst="roundRect">
              <a:avLst>
                <a:gd name="adj" fmla="val 4095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65" name="양쪽 모서리가 둥근 사각형 64">
              <a:extLst>
                <a:ext uri="{FF2B5EF4-FFF2-40B4-BE49-F238E27FC236}">
                  <a16:creationId xmlns="" xmlns:a16="http://schemas.microsoft.com/office/drawing/2014/main" id="{92EC3650-92F6-C34D-93F0-4055AB288DAE}"/>
                </a:ext>
              </a:extLst>
            </p:cNvPr>
            <p:cNvSpPr/>
            <p:nvPr/>
          </p:nvSpPr>
          <p:spPr>
            <a:xfrm>
              <a:off x="1014271" y="3223089"/>
              <a:ext cx="1677718" cy="1963976"/>
            </a:xfrm>
            <a:prstGeom prst="round2SameRect">
              <a:avLst>
                <a:gd name="adj1" fmla="val 365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  <p:sp>
        <p:nvSpPr>
          <p:cNvPr id="67" name="모서리가 둥근 직사각형 66">
            <a:extLst>
              <a:ext uri="{FF2B5EF4-FFF2-40B4-BE49-F238E27FC236}">
                <a16:creationId xmlns="" xmlns:a16="http://schemas.microsoft.com/office/drawing/2014/main" id="{9B3DBD55-0361-7F48-865B-81A081112A7E}"/>
              </a:ext>
            </a:extLst>
          </p:cNvPr>
          <p:cNvSpPr/>
          <p:nvPr/>
        </p:nvSpPr>
        <p:spPr>
          <a:xfrm>
            <a:off x="1142488" y="3671448"/>
            <a:ext cx="1394562" cy="261144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ko-KR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1. </a:t>
            </a:r>
            <a:r>
              <a:rPr lang="ko-KR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프로젝트 등록</a:t>
            </a:r>
            <a:endParaRPr lang="x-none" altLang="en-US" sz="10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="" xmlns:a16="http://schemas.microsoft.com/office/drawing/2014/main" id="{65820E44-C784-A14F-8F57-B2D777A52CD2}"/>
              </a:ext>
            </a:extLst>
          </p:cNvPr>
          <p:cNvSpPr/>
          <p:nvPr/>
        </p:nvSpPr>
        <p:spPr>
          <a:xfrm>
            <a:off x="5383151" y="3661142"/>
            <a:ext cx="1394562" cy="261144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3. </a:t>
            </a:r>
            <a:r>
              <a:rPr lang="ko-KR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검수 요청</a:t>
            </a:r>
            <a:endParaRPr lang="x-none" altLang="en-US" sz="10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65820E44-C784-A14F-8F57-B2D777A52CD2}"/>
              </a:ext>
            </a:extLst>
          </p:cNvPr>
          <p:cNvSpPr/>
          <p:nvPr/>
        </p:nvSpPr>
        <p:spPr>
          <a:xfrm>
            <a:off x="3267886" y="3677358"/>
            <a:ext cx="1394562" cy="261144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ko-KR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2. </a:t>
            </a:r>
            <a:r>
              <a:rPr lang="ko-KR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등록</a:t>
            </a:r>
            <a:endParaRPr lang="x-none" altLang="en-US" sz="10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1217136" y="4107781"/>
            <a:ext cx="1245266" cy="1174788"/>
            <a:chOff x="1268349" y="3794430"/>
            <a:chExt cx="1245266" cy="1174788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268349" y="3794430"/>
              <a:ext cx="1245266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프로젝트 정보 입력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268349" y="4228299"/>
              <a:ext cx="1245266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담당자 추가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268349" y="4662168"/>
              <a:ext cx="1245266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담당 부서 명 선택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1890982" y="4101480"/>
              <a:ext cx="0" cy="126819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>
              <a:off x="1890982" y="4535349"/>
              <a:ext cx="0" cy="126819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오른쪽 화살표 91"/>
          <p:cNvSpPr/>
          <p:nvPr/>
        </p:nvSpPr>
        <p:spPr>
          <a:xfrm>
            <a:off x="2831016" y="4604603"/>
            <a:ext cx="189035" cy="169644"/>
          </a:xfrm>
          <a:prstGeom prst="rightArrow">
            <a:avLst/>
          </a:pr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ED58351-6ACD-BD41-A1F2-08FEE148E929}"/>
              </a:ext>
            </a:extLst>
          </p:cNvPr>
          <p:cNvSpPr txBox="1"/>
          <p:nvPr/>
        </p:nvSpPr>
        <p:spPr>
          <a:xfrm>
            <a:off x="1042085" y="5574412"/>
            <a:ext cx="1671071" cy="2055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사용자가 소속된 부서 자동 선택</a:t>
            </a:r>
            <a:endParaRPr lang="en-US" altLang="ko-KR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en-US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Developer 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권한의 사용자일 경우 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담당자 추가에 본인 자동 </a:t>
            </a:r>
            <a:r>
              <a:rPr lang="ko-KR" altLang="en-US" sz="750" spc="-15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선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택</a:t>
            </a:r>
            <a:endParaRPr lang="x-none" altLang="en-US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111" name="오른쪽 화살표 110"/>
          <p:cNvSpPr/>
          <p:nvPr/>
        </p:nvSpPr>
        <p:spPr>
          <a:xfrm>
            <a:off x="4949170" y="4613880"/>
            <a:ext cx="189035" cy="169644"/>
          </a:xfrm>
          <a:prstGeom prst="rightArrow">
            <a:avLst/>
          </a:pr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ED58351-6ACD-BD41-A1F2-08FEE148E929}"/>
              </a:ext>
            </a:extLst>
          </p:cNvPr>
          <p:cNvSpPr txBox="1"/>
          <p:nvPr/>
        </p:nvSpPr>
        <p:spPr>
          <a:xfrm>
            <a:off x="3162614" y="5578844"/>
            <a:ext cx="1671071" cy="2055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미 검수 또는 반려 상태이고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 사용자의 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권한에 맞는 프로젝트 선택 가능</a:t>
            </a:r>
            <a:endParaRPr lang="x-none" altLang="en-US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7377790" y="3486858"/>
            <a:ext cx="1677718" cy="2398727"/>
            <a:chOff x="7293288" y="3223089"/>
            <a:chExt cx="1677718" cy="2398727"/>
          </a:xfrm>
        </p:grpSpPr>
        <p:sp>
          <p:nvSpPr>
            <p:cNvPr id="147" name="모서리가 둥근 직사각형 146">
              <a:extLst>
                <a:ext uri="{FF2B5EF4-FFF2-40B4-BE49-F238E27FC236}">
                  <a16:creationId xmlns="" xmlns:a16="http://schemas.microsoft.com/office/drawing/2014/main" id="{F5B1046D-E906-0C41-AA12-E0A22636C1DD}"/>
                </a:ext>
              </a:extLst>
            </p:cNvPr>
            <p:cNvSpPr/>
            <p:nvPr/>
          </p:nvSpPr>
          <p:spPr>
            <a:xfrm>
              <a:off x="7293288" y="3461582"/>
              <a:ext cx="1677718" cy="2160234"/>
            </a:xfrm>
            <a:prstGeom prst="roundRect">
              <a:avLst>
                <a:gd name="adj" fmla="val 4095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14" name="양쪽 모서리가 둥근 사각형 113">
              <a:extLst>
                <a:ext uri="{FF2B5EF4-FFF2-40B4-BE49-F238E27FC236}">
                  <a16:creationId xmlns="" xmlns:a16="http://schemas.microsoft.com/office/drawing/2014/main" id="{92EC3650-92F6-C34D-93F0-4055AB288DAE}"/>
                </a:ext>
              </a:extLst>
            </p:cNvPr>
            <p:cNvSpPr/>
            <p:nvPr/>
          </p:nvSpPr>
          <p:spPr>
            <a:xfrm>
              <a:off x="7293288" y="3223089"/>
              <a:ext cx="1677718" cy="1963976"/>
            </a:xfrm>
            <a:prstGeom prst="round2SameRect">
              <a:avLst>
                <a:gd name="adj1" fmla="val 365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  <p:sp>
        <p:nvSpPr>
          <p:cNvPr id="115" name="모서리가 둥근 직사각형 114">
            <a:extLst>
              <a:ext uri="{FF2B5EF4-FFF2-40B4-BE49-F238E27FC236}">
                <a16:creationId xmlns="" xmlns:a16="http://schemas.microsoft.com/office/drawing/2014/main" id="{65820E44-C784-A14F-8F57-B2D777A52CD2}"/>
              </a:ext>
            </a:extLst>
          </p:cNvPr>
          <p:cNvSpPr/>
          <p:nvPr/>
        </p:nvSpPr>
        <p:spPr>
          <a:xfrm>
            <a:off x="7519368" y="3655089"/>
            <a:ext cx="1394562" cy="261144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ko-KR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4. </a:t>
            </a:r>
            <a:r>
              <a:rPr lang="ko-KR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관리자 검수</a:t>
            </a:r>
            <a:endParaRPr lang="x-none" altLang="en-US" sz="10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5383152" y="4102076"/>
            <a:ext cx="1394561" cy="1174345"/>
            <a:chOff x="5297728" y="3800483"/>
            <a:chExt cx="1394561" cy="1174345"/>
          </a:xfrm>
        </p:grpSpPr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5297728" y="3800483"/>
              <a:ext cx="1394561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산출물 등록 조건이 충족하지 않을 경우 </a:t>
              </a:r>
              <a: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검수요청 불가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5297728" y="4234352"/>
              <a:ext cx="1394561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검수 요청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  <a:stCxn id="126" idx="2"/>
              <a:endCxn id="127" idx="0"/>
            </p:cNvCxnSpPr>
            <p:nvPr/>
          </p:nvCxnSpPr>
          <p:spPr>
            <a:xfrm>
              <a:off x="5995009" y="4107533"/>
              <a:ext cx="0" cy="126819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5297728" y="4667778"/>
              <a:ext cx="1394561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System Manager, Director, </a:t>
              </a: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소속팀의 </a:t>
              </a:r>
              <a: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Manager, </a:t>
              </a: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프로젝트에 </a:t>
              </a: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속한 담당자에게 </a:t>
              </a:r>
              <a: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프로젝트 검수 상태 변경 메일 발송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  <a:endCxn id="130" idx="0"/>
            </p:cNvCxnSpPr>
            <p:nvPr/>
          </p:nvCxnSpPr>
          <p:spPr>
            <a:xfrm>
              <a:off x="5995009" y="4541402"/>
              <a:ext cx="0" cy="126376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EED58351-6ACD-BD41-A1F2-08FEE148E929}"/>
              </a:ext>
            </a:extLst>
          </p:cNvPr>
          <p:cNvSpPr txBox="1"/>
          <p:nvPr/>
        </p:nvSpPr>
        <p:spPr>
          <a:xfrm>
            <a:off x="5277335" y="5578844"/>
            <a:ext cx="1671071" cy="2055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검수 요청 시 산출물 다운로드 할 수 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있도록 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zip 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파일 생성</a:t>
            </a:r>
            <a:endParaRPr lang="x-none" altLang="en-US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145" name="오른쪽 화살표 144"/>
          <p:cNvSpPr/>
          <p:nvPr/>
        </p:nvSpPr>
        <p:spPr>
          <a:xfrm>
            <a:off x="7053751" y="4604355"/>
            <a:ext cx="189035" cy="169644"/>
          </a:xfrm>
          <a:prstGeom prst="rightArrow">
            <a:avLst/>
          </a:pr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EED58351-6ACD-BD41-A1F2-08FEE148E929}"/>
              </a:ext>
            </a:extLst>
          </p:cNvPr>
          <p:cNvSpPr txBox="1"/>
          <p:nvPr/>
        </p:nvSpPr>
        <p:spPr>
          <a:xfrm>
            <a:off x="7414096" y="5566441"/>
            <a:ext cx="1671071" cy="2055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검수 시 이전 반려 사유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준 필수 미 입력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사유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등록된 산출물</a:t>
            </a:r>
            <a:r>
              <a:rPr lang="en-US" altLang="ko-KR" sz="750" spc="-15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(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zip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파일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)</a:t>
            </a: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 확인 가능</a:t>
            </a:r>
            <a:endParaRPr lang="en-US" altLang="ko-KR" sz="750" spc="-15" dirty="0" smtClean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검수 반려 시 검수 재 요청 필요</a:t>
            </a:r>
            <a:endParaRPr lang="x-none" altLang="en-US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9483713" y="3485997"/>
            <a:ext cx="1677718" cy="2398727"/>
            <a:chOff x="9399211" y="3222228"/>
            <a:chExt cx="1677718" cy="2398727"/>
          </a:xfrm>
        </p:grpSpPr>
        <p:sp>
          <p:nvSpPr>
            <p:cNvPr id="151" name="모서리가 둥근 직사각형 150">
              <a:extLst>
                <a:ext uri="{FF2B5EF4-FFF2-40B4-BE49-F238E27FC236}">
                  <a16:creationId xmlns="" xmlns:a16="http://schemas.microsoft.com/office/drawing/2014/main" id="{F5B1046D-E906-0C41-AA12-E0A22636C1DD}"/>
                </a:ext>
              </a:extLst>
            </p:cNvPr>
            <p:cNvSpPr/>
            <p:nvPr/>
          </p:nvSpPr>
          <p:spPr>
            <a:xfrm>
              <a:off x="9399211" y="3460721"/>
              <a:ext cx="1677718" cy="2160234"/>
            </a:xfrm>
            <a:prstGeom prst="roundRect">
              <a:avLst>
                <a:gd name="adj" fmla="val 4095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  <p:sp>
          <p:nvSpPr>
            <p:cNvPr id="152" name="양쪽 모서리가 둥근 사각형 151">
              <a:extLst>
                <a:ext uri="{FF2B5EF4-FFF2-40B4-BE49-F238E27FC236}">
                  <a16:creationId xmlns="" xmlns:a16="http://schemas.microsoft.com/office/drawing/2014/main" id="{92EC3650-92F6-C34D-93F0-4055AB288DAE}"/>
                </a:ext>
              </a:extLst>
            </p:cNvPr>
            <p:cNvSpPr/>
            <p:nvPr/>
          </p:nvSpPr>
          <p:spPr>
            <a:xfrm>
              <a:off x="9399211" y="3222228"/>
              <a:ext cx="1677718" cy="1963976"/>
            </a:xfrm>
            <a:prstGeom prst="round2SameRect">
              <a:avLst>
                <a:gd name="adj1" fmla="val 3652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/>
            </a:p>
          </p:txBody>
        </p:sp>
      </p:grpSp>
      <p:sp>
        <p:nvSpPr>
          <p:cNvPr id="153" name="모서리가 둥근 직사각형 152">
            <a:extLst>
              <a:ext uri="{FF2B5EF4-FFF2-40B4-BE49-F238E27FC236}">
                <a16:creationId xmlns="" xmlns:a16="http://schemas.microsoft.com/office/drawing/2014/main" id="{65820E44-C784-A14F-8F57-B2D777A52CD2}"/>
              </a:ext>
            </a:extLst>
          </p:cNvPr>
          <p:cNvSpPr/>
          <p:nvPr/>
        </p:nvSpPr>
        <p:spPr>
          <a:xfrm>
            <a:off x="9625291" y="3654228"/>
            <a:ext cx="1394562" cy="261144"/>
          </a:xfrm>
          <a:prstGeom prst="roundRect">
            <a:avLst>
              <a:gd name="adj" fmla="val 50000"/>
            </a:avLst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ko-KR" sz="1000" b="1" spc="-15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5</a:t>
            </a:r>
            <a:r>
              <a:rPr lang="en-US" altLang="ko-KR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. </a:t>
            </a:r>
            <a:r>
              <a:rPr lang="ko-KR" altLang="en-US" sz="10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다운로드</a:t>
            </a:r>
            <a:endParaRPr lang="x-none" altLang="en-US" sz="10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EED58351-6ACD-BD41-A1F2-08FEE148E929}"/>
              </a:ext>
            </a:extLst>
          </p:cNvPr>
          <p:cNvSpPr txBox="1"/>
          <p:nvPr/>
        </p:nvSpPr>
        <p:spPr>
          <a:xfrm>
            <a:off x="9520019" y="5565580"/>
            <a:ext cx="1671071" cy="2055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225"/>
              </a:spcAft>
              <a:buFont typeface="Wingdings" panose="05000000000000000000" pitchFamily="2" charset="2"/>
              <a:buChar char="ü"/>
            </a:pP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프로젝트 목록 또는 프로젝트 상세 </a:t>
            </a:r>
            <a: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lang="en-US" altLang="ko-KR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lang="ko-KR" altLang="en-US" sz="750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페이지에서 산출물 다운로드 가능</a:t>
            </a:r>
            <a:endParaRPr lang="x-none" altLang="en-US" sz="750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9656572" y="4246010"/>
            <a:ext cx="1332000" cy="878700"/>
            <a:chOff x="9600756" y="3969931"/>
            <a:chExt cx="1332000" cy="878700"/>
          </a:xfrm>
        </p:grpSpPr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E7D15BB7-2C78-6542-8CE4-A6BA83524AC4}"/>
                </a:ext>
              </a:extLst>
            </p:cNvPr>
            <p:cNvSpPr txBox="1"/>
            <p:nvPr/>
          </p:nvSpPr>
          <p:spPr>
            <a:xfrm>
              <a:off x="9600756" y="3969931"/>
              <a:ext cx="1332000" cy="374482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검수 완료 상태의 프로젝트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산출물 다운로드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E7D15BB7-2C78-6542-8CE4-A6BA83524AC4}"/>
                </a:ext>
              </a:extLst>
            </p:cNvPr>
            <p:cNvSpPr txBox="1"/>
            <p:nvPr/>
          </p:nvSpPr>
          <p:spPr>
            <a:xfrm>
              <a:off x="9600756" y="4482868"/>
              <a:ext cx="1332000" cy="36576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KMS </a:t>
              </a: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등록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또는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CSSM</a:t>
              </a: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팀 인수인계</a:t>
              </a:r>
              <a:endParaRPr lang="en-US" altLang="ko-KR" sz="700" dirty="0" smtClean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756" y="4344413"/>
              <a:ext cx="0" cy="138455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오른쪽 화살표 163"/>
          <p:cNvSpPr/>
          <p:nvPr/>
        </p:nvSpPr>
        <p:spPr>
          <a:xfrm>
            <a:off x="9199472" y="4604202"/>
            <a:ext cx="189035" cy="169644"/>
          </a:xfrm>
          <a:prstGeom prst="rightArrow">
            <a:avLst/>
          </a:pr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7550568" y="4026292"/>
            <a:ext cx="1332162" cy="1319859"/>
            <a:chOff x="7463390" y="3770026"/>
            <a:chExt cx="1332162" cy="1319859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E7D15BB7-2C78-6542-8CE4-A6BA83524AC4}"/>
                </a:ext>
              </a:extLst>
            </p:cNvPr>
            <p:cNvSpPr txBox="1"/>
            <p:nvPr/>
          </p:nvSpPr>
          <p:spPr>
            <a:xfrm>
              <a:off x="7463552" y="3770026"/>
              <a:ext cx="1332000" cy="20891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검수 요청된 프로젝트 목록 확인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C21A3837-8452-954B-B295-742EF539B6CA}"/>
                </a:ext>
              </a:extLst>
            </p:cNvPr>
            <p:cNvSpPr txBox="1"/>
            <p:nvPr/>
          </p:nvSpPr>
          <p:spPr>
            <a:xfrm>
              <a:off x="8204991" y="4427863"/>
              <a:ext cx="590400" cy="22927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검수 완료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7758591" y="4305646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="" xmlns:a16="http://schemas.microsoft.com/office/drawing/2014/main" id="{EE99091E-8551-D246-A8A4-E6A54DDA0FF3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91" y="4308713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C21A3837-8452-954B-B295-742EF539B6CA}"/>
                </a:ext>
              </a:extLst>
            </p:cNvPr>
            <p:cNvSpPr txBox="1"/>
            <p:nvPr/>
          </p:nvSpPr>
          <p:spPr>
            <a:xfrm>
              <a:off x="7463391" y="4427863"/>
              <a:ext cx="590400" cy="22927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반려 사유 입력 후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검수 반려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E7D15BB7-2C78-6542-8CE4-A6BA83524AC4}"/>
                </a:ext>
              </a:extLst>
            </p:cNvPr>
            <p:cNvSpPr txBox="1"/>
            <p:nvPr/>
          </p:nvSpPr>
          <p:spPr>
            <a:xfrm>
              <a:off x="7463391" y="4095091"/>
              <a:ext cx="1332000" cy="20891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프로젝트 별 검수</a:t>
              </a:r>
              <a:endParaRPr lang="en-US" altLang="ko-KR" sz="700" dirty="0" smtClean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52" y="3978945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7463390" y="4782835"/>
              <a:ext cx="1332001" cy="30705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  <a:t>System Manager, Director, </a:t>
              </a: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소속팀의</a:t>
              </a:r>
              <a: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  <a:t>Manager, </a:t>
              </a:r>
              <a:r>
                <a:rPr lang="ko-KR" altLang="en-US" sz="700" dirty="0">
                  <a:solidFill>
                    <a:srgbClr val="333333"/>
                  </a:solidFill>
                  <a:cs typeface="Pretendard Variable Medium" pitchFamily="2" charset="-127"/>
                </a:rPr>
                <a:t>프로젝트에 속한 </a:t>
              </a:r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담당자에게</a:t>
              </a:r>
              <a: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>
                  <a:solidFill>
                    <a:srgbClr val="333333"/>
                  </a:solidFill>
                  <a:cs typeface="Pretendard Variable Medium" pitchFamily="2" charset="-127"/>
                </a:rPr>
                <a:t>프로젝트 검수 상태 변경 메일 발송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68" name="꺾인 연결선 167"/>
            <p:cNvCxnSpPr>
              <a:stCxn id="122" idx="2"/>
              <a:endCxn id="165" idx="0"/>
            </p:cNvCxnSpPr>
            <p:nvPr/>
          </p:nvCxnSpPr>
          <p:spPr>
            <a:xfrm rot="16200000" flipH="1">
              <a:off x="7881145" y="4534588"/>
              <a:ext cx="125693" cy="370800"/>
            </a:xfrm>
            <a:prstGeom prst="bentConnector3">
              <a:avLst>
                <a:gd name="adj1" fmla="val 24740"/>
              </a:avLst>
            </a:prstGeom>
            <a:ln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꺾인 연결선 173"/>
            <p:cNvCxnSpPr>
              <a:stCxn id="117" idx="2"/>
              <a:endCxn id="165" idx="0"/>
            </p:cNvCxnSpPr>
            <p:nvPr/>
          </p:nvCxnSpPr>
          <p:spPr>
            <a:xfrm rot="5400000">
              <a:off x="8251945" y="4534588"/>
              <a:ext cx="125693" cy="370800"/>
            </a:xfrm>
            <a:prstGeom prst="bentConnector3">
              <a:avLst>
                <a:gd name="adj1" fmla="val 24739"/>
              </a:avLst>
            </a:prstGeom>
            <a:ln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3294727" y="4003804"/>
            <a:ext cx="1340880" cy="1391786"/>
            <a:chOff x="3309248" y="4003804"/>
            <a:chExt cx="1340880" cy="1391786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3309248" y="4299818"/>
              <a:ext cx="1332000" cy="17628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산출물 등록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0C6D7994-02F2-0341-AD39-7BA9FEFB2F1F}"/>
                </a:ext>
              </a:extLst>
            </p:cNvPr>
            <p:cNvSpPr txBox="1"/>
            <p:nvPr/>
          </p:nvSpPr>
          <p:spPr>
            <a:xfrm>
              <a:off x="3312565" y="4859416"/>
              <a:ext cx="393119" cy="53617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파일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 </a:t>
              </a: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및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텍스트 등록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48" y="4474041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="" xmlns:a16="http://schemas.microsoft.com/office/drawing/2014/main" id="{5FA895B7-8E42-EE4A-8EBE-561C91294697}"/>
                </a:ext>
              </a:extLst>
            </p:cNvPr>
            <p:cNvCxnSpPr>
              <a:cxnSpLocks/>
            </p:cNvCxnSpPr>
            <p:nvPr/>
          </p:nvCxnSpPr>
          <p:spPr>
            <a:xfrm>
              <a:off x="3512532" y="4737408"/>
              <a:ext cx="0" cy="122216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C21A3837-8452-954B-B295-742EF539B6CA}"/>
                </a:ext>
              </a:extLst>
            </p:cNvPr>
            <p:cNvSpPr txBox="1"/>
            <p:nvPr/>
          </p:nvSpPr>
          <p:spPr>
            <a:xfrm>
              <a:off x="3309688" y="4598116"/>
              <a:ext cx="395996" cy="139292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필수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0C6D7994-02F2-0341-AD39-7BA9FEFB2F1F}"/>
                </a:ext>
              </a:extLst>
            </p:cNvPr>
            <p:cNvSpPr txBox="1"/>
            <p:nvPr/>
          </p:nvSpPr>
          <p:spPr>
            <a:xfrm>
              <a:off x="3788290" y="4856623"/>
              <a:ext cx="393119" cy="53617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파일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 </a:t>
              </a: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및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텍스트 등록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또는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미등록 사유</a:t>
              </a:r>
              <a: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/>
              </a:r>
              <a:br>
                <a:rPr lang="en-US" altLang="ko-KR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</a:b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입력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3978573" y="4471248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="" xmlns:a16="http://schemas.microsoft.com/office/drawing/2014/main" id="{5FA895B7-8E42-EE4A-8EBE-561C91294697}"/>
                </a:ext>
              </a:extLst>
            </p:cNvPr>
            <p:cNvCxnSpPr>
              <a:cxnSpLocks/>
            </p:cNvCxnSpPr>
            <p:nvPr/>
          </p:nvCxnSpPr>
          <p:spPr>
            <a:xfrm>
              <a:off x="3988257" y="4734615"/>
              <a:ext cx="0" cy="122216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C21A3837-8452-954B-B295-742EF539B6CA}"/>
                </a:ext>
              </a:extLst>
            </p:cNvPr>
            <p:cNvSpPr txBox="1"/>
            <p:nvPr/>
          </p:nvSpPr>
          <p:spPr>
            <a:xfrm>
              <a:off x="3785413" y="4604603"/>
              <a:ext cx="395996" cy="130012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준 필수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0C6D7994-02F2-0341-AD39-7BA9FEFB2F1F}"/>
                </a:ext>
              </a:extLst>
            </p:cNvPr>
            <p:cNvSpPr txBox="1"/>
            <p:nvPr/>
          </p:nvSpPr>
          <p:spPr>
            <a:xfrm>
              <a:off x="4257009" y="4856578"/>
              <a:ext cx="393119" cy="53617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자유롭게</a:t>
              </a:r>
              <a:endParaRPr lang="en-US" altLang="ko-KR" sz="700" dirty="0" smtClean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등록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7292" y="4471203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5FA895B7-8E42-EE4A-8EBE-561C91294697}"/>
                </a:ext>
              </a:extLst>
            </p:cNvPr>
            <p:cNvCxnSpPr>
              <a:cxnSpLocks/>
            </p:cNvCxnSpPr>
            <p:nvPr/>
          </p:nvCxnSpPr>
          <p:spPr>
            <a:xfrm>
              <a:off x="4456976" y="4734570"/>
              <a:ext cx="0" cy="122216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C21A3837-8452-954B-B295-742EF539B6CA}"/>
                </a:ext>
              </a:extLst>
            </p:cNvPr>
            <p:cNvSpPr txBox="1"/>
            <p:nvPr/>
          </p:nvSpPr>
          <p:spPr>
            <a:xfrm>
              <a:off x="4254132" y="4598116"/>
              <a:ext cx="395996" cy="136454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pPr>
                <a:spcAft>
                  <a:spcPts val="225"/>
                </a:spcAft>
              </a:pPr>
              <a:r>
                <a:rPr lang="ko-KR" altLang="en-US" sz="700" dirty="0" smtClean="0">
                  <a:ln>
                    <a:noFill/>
                  </a:ln>
                  <a:solidFill>
                    <a:srgbClr val="333333"/>
                  </a:solidFill>
                  <a:cs typeface="Pretendard Variable Medium" pitchFamily="2" charset="-127"/>
                </a:rPr>
                <a:t>선택</a:t>
              </a:r>
              <a:endParaRPr lang="en-US" altLang="ko-KR" sz="700" dirty="0">
                <a:ln>
                  <a:noFill/>
                </a:ln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3317411" y="4003804"/>
              <a:ext cx="1332000" cy="17628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700" dirty="0" smtClean="0">
                  <a:solidFill>
                    <a:srgbClr val="333333"/>
                  </a:solidFill>
                  <a:cs typeface="Pretendard Variable Medium" pitchFamily="2" charset="-127"/>
                </a:rPr>
                <a:t>산출물을 등록할 프로젝트 선택</a:t>
              </a:r>
              <a:endParaRPr lang="en-US" altLang="ko-KR" sz="700" dirty="0">
                <a:solidFill>
                  <a:srgbClr val="333333"/>
                </a:solidFill>
                <a:cs typeface="Pretendard Variable Medium" pitchFamily="2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FA0EC164-7401-2848-831B-96DE3906494C}"/>
                </a:ext>
              </a:extLst>
            </p:cNvPr>
            <p:cNvCxnSpPr>
              <a:cxnSpLocks/>
            </p:cNvCxnSpPr>
            <p:nvPr/>
          </p:nvCxnSpPr>
          <p:spPr>
            <a:xfrm>
              <a:off x="3965167" y="4180093"/>
              <a:ext cx="0" cy="122217"/>
            </a:xfrm>
            <a:prstGeom prst="straightConnector1">
              <a:avLst/>
            </a:prstGeom>
            <a:ln w="12700"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1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9339" y="2553280"/>
            <a:ext cx="612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05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시연</a:t>
            </a: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6934" y="2553280"/>
            <a:ext cx="617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06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en-US" altLang="ko-KR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Q&amp;A</a:t>
            </a: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422674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감사합니다</a:t>
            </a:r>
            <a:r>
              <a:rPr lang="en-US" altLang="ko-KR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.</a:t>
            </a:r>
            <a:endParaRPr lang="ko-KR" altLang="en-US" sz="4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8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08193" y="2553280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01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추진 배경</a:t>
            </a: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3025" y="4359649"/>
            <a:ext cx="18859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추진 배경 및 개발 목적을</a:t>
            </a:r>
            <a: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/>
            </a:r>
            <a:b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</a:b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설명한다</a:t>
            </a:r>
            <a: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.</a:t>
            </a:r>
            <a:endParaRPr kumimoji="1" lang="en-US" altLang="ko-KR" sz="1100" dirty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D788406-46A7-4167-8F8C-71E4E686442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1.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추진 배경 및 목적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42A98B3-78AE-E149-9024-66768FD0EDB8}"/>
              </a:ext>
            </a:extLst>
          </p:cNvPr>
          <p:cNvSpPr txBox="1"/>
          <p:nvPr/>
        </p:nvSpPr>
        <p:spPr>
          <a:xfrm>
            <a:off x="831911" y="2772408"/>
            <a:ext cx="2612322" cy="16315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Pretendard Variable SemiBold" pitchFamily="2" charset="-127"/>
                <a:ea typeface="Pretendard Variable SemiBold" pitchFamily="2" charset="-127"/>
              </a:rPr>
              <a:t>추진 배경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Pretendard Variable SemiBold" pitchFamily="2" charset="-127"/>
                <a:ea typeface="Pretendard Variable SemiBold" pitchFamily="2" charset="-127"/>
              </a:rPr>
              <a:t>및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Pretendard Variable SemiBold" pitchFamily="2" charset="-127"/>
                <a:ea typeface="Pretendard Variable SemiBold" pitchFamily="2" charset="-127"/>
              </a:rPr>
              <a:t>목적</a:t>
            </a:r>
            <a:endParaRPr lang="en-US" altLang="ko-KR" sz="2400" b="1" dirty="0">
              <a:solidFill>
                <a:srgbClr val="FF3F3F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Pretendard Variable SemiBold" pitchFamily="2" charset="-127"/>
              <a:ea typeface="Pretendard Variable SemiBold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01B655E-FF5E-894C-9EBE-3DD51CEE70EC}"/>
              </a:ext>
            </a:extLst>
          </p:cNvPr>
          <p:cNvGrpSpPr/>
          <p:nvPr/>
        </p:nvGrpSpPr>
        <p:grpSpPr>
          <a:xfrm>
            <a:off x="4980374" y="2071300"/>
            <a:ext cx="6214368" cy="3521631"/>
            <a:chOff x="5927270" y="1784448"/>
            <a:chExt cx="5543188" cy="2860800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1" name="모서리가 둥근 직사각형 50">
              <a:extLst>
                <a:ext uri="{FF2B5EF4-FFF2-40B4-BE49-F238E27FC236}">
                  <a16:creationId xmlns="" xmlns:a16="http://schemas.microsoft.com/office/drawing/2014/main" id="{C77F316A-F173-0A4A-9B25-FD4E6AFB6737}"/>
                </a:ext>
              </a:extLst>
            </p:cNvPr>
            <p:cNvSpPr/>
            <p:nvPr/>
          </p:nvSpPr>
          <p:spPr>
            <a:xfrm>
              <a:off x="7007636" y="1784448"/>
              <a:ext cx="4462820" cy="1232248"/>
            </a:xfrm>
            <a:prstGeom prst="roundRect">
              <a:avLst>
                <a:gd name="adj" fmla="val 6999"/>
              </a:avLst>
            </a:prstGeom>
            <a:solidFill>
              <a:schemeClr val="bg1"/>
            </a:solidFill>
            <a:ln w="12700">
              <a:solidFill>
                <a:srgbClr val="9B9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kumimoji="1" lang="en-US" altLang="ko-KR" sz="788" spc="-15">
                <a:solidFill>
                  <a:schemeClr val="tx1">
                    <a:lumMod val="85000"/>
                    <a:lumOff val="15000"/>
                  </a:schemeClr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A4B3AEE-0F2D-4A41-810F-242E5E58563F}"/>
                </a:ext>
              </a:extLst>
            </p:cNvPr>
            <p:cNvSpPr txBox="1"/>
            <p:nvPr/>
          </p:nvSpPr>
          <p:spPr>
            <a:xfrm>
              <a:off x="7087984" y="1898730"/>
              <a:ext cx="4302126" cy="1003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30000"/>
                </a:lnSpc>
                <a:spcAft>
                  <a:spcPts val="450"/>
                </a:spcAft>
                <a:buFont typeface="Wingdings" panose="05000000000000000000" pitchFamily="2" charset="2"/>
                <a:buChar char="ü"/>
                <a:tabLst>
                  <a:tab pos="404970" algn="l"/>
                </a:tabLst>
              </a:pPr>
              <a:r>
                <a:rPr kumimoji="1" lang="ko-KR" altLang="en-US" sz="1100" spc="-15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기존 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산출물이 표준화되어 관리되고 있지 않으며 </a:t>
              </a:r>
              <a:r>
                <a:rPr kumimoji="1" lang="ko-KR" altLang="en-US" sz="1100" spc="-15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필수적으로 관리되어야 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하는 산출물 임에도 </a:t>
              </a:r>
              <a:r>
                <a:rPr kumimoji="1" lang="ko-KR" altLang="en-US" sz="1100" spc="-15" dirty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누락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되는 경우 </a:t>
              </a:r>
              <a:r>
                <a:rPr kumimoji="1" lang="ko-KR" altLang="en-US" sz="1100" spc="-15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발생</a:t>
              </a:r>
              <a:endPara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endParaRPr>
            </a:p>
            <a:p>
              <a:pPr marL="228600" indent="-228600">
                <a:lnSpc>
                  <a:spcPct val="130000"/>
                </a:lnSpc>
                <a:spcAft>
                  <a:spcPts val="450"/>
                </a:spcAft>
                <a:buFont typeface="Wingdings" panose="05000000000000000000" pitchFamily="2" charset="2"/>
                <a:buChar char="ü"/>
                <a:tabLst>
                  <a:tab pos="404970" algn="l"/>
                </a:tabLst>
              </a:pPr>
              <a:r>
                <a:rPr lang="en-US" altLang="ko-KR" sz="1100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KMS </a:t>
              </a:r>
              <a:r>
                <a:rPr lang="ko-KR" altLang="en-US" sz="1100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등록을 통해 산출물 관리를 하도록 규정되어 있으나 명확한 표준이 존재하지 않아 필수적으로 등록되어야 하는 산출물이나 산출물을 등록하지 못한 사유와 같은 </a:t>
              </a:r>
              <a:r>
                <a:rPr lang="ko-KR" altLang="en-US" sz="1100" dirty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관리 체계 </a:t>
              </a:r>
              <a:r>
                <a:rPr lang="ko-KR" altLang="en-US" sz="1100" dirty="0" smtClean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부족</a:t>
              </a:r>
              <a:endParaRPr lang="en-US" altLang="ko-KR" sz="1100" dirty="0">
                <a:solidFill>
                  <a:srgbClr val="FF3F3F"/>
                </a:solidFill>
                <a:latin typeface="Pretendard Variable SemiBold" pitchFamily="2" charset="-127"/>
                <a:cs typeface="Pretendard Variable Medium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="" xmlns:a16="http://schemas.microsoft.com/office/drawing/2014/main" id="{43192647-335C-1449-A6A4-7E83096E9B96}"/>
                </a:ext>
              </a:extLst>
            </p:cNvPr>
            <p:cNvSpPr/>
            <p:nvPr/>
          </p:nvSpPr>
          <p:spPr>
            <a:xfrm>
              <a:off x="5927270" y="1784448"/>
              <a:ext cx="1018029" cy="1232248"/>
            </a:xfrm>
            <a:prstGeom prst="roundRect">
              <a:avLst>
                <a:gd name="adj" fmla="val 10866"/>
              </a:avLst>
            </a:prstGeom>
            <a:solidFill>
              <a:srgbClr val="4D4D4D"/>
            </a:solidFill>
            <a:ln w="6350">
              <a:solidFill>
                <a:srgbClr val="4D4D4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산출물 관리 </a:t>
              </a:r>
              <a:endParaRPr kumimoji="1" lang="en-US" altLang="ko-KR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표준화 미비</a:t>
              </a:r>
              <a:endParaRPr kumimoji="1" lang="en-US" altLang="ko-KR" sz="1400" b="1" spc="-15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="" xmlns:a16="http://schemas.microsoft.com/office/drawing/2014/main" id="{60AAFD75-1909-3843-A99E-D258FA6279B2}"/>
                </a:ext>
              </a:extLst>
            </p:cNvPr>
            <p:cNvSpPr/>
            <p:nvPr/>
          </p:nvSpPr>
          <p:spPr>
            <a:xfrm>
              <a:off x="7007638" y="3413000"/>
              <a:ext cx="4462820" cy="1232248"/>
            </a:xfrm>
            <a:prstGeom prst="roundRect">
              <a:avLst>
                <a:gd name="adj" fmla="val 6999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kumimoji="1" lang="en-US" altLang="ko-KR" sz="788" spc="-15">
                <a:solidFill>
                  <a:schemeClr val="tx1">
                    <a:lumMod val="85000"/>
                    <a:lumOff val="15000"/>
                  </a:schemeClr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78C0F78D-F44C-F443-907D-F4AC92186626}"/>
                </a:ext>
              </a:extLst>
            </p:cNvPr>
            <p:cNvSpPr txBox="1"/>
            <p:nvPr/>
          </p:nvSpPr>
          <p:spPr>
            <a:xfrm>
              <a:off x="7087984" y="3770558"/>
              <a:ext cx="4302126" cy="46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spcAft>
                  <a:spcPts val="450"/>
                </a:spcAft>
                <a:buFont typeface="Wingdings" panose="05000000000000000000" pitchFamily="2" charset="2"/>
                <a:buChar char="ü"/>
                <a:tabLst>
                  <a:tab pos="404970" algn="l"/>
                </a:tabLst>
              </a:pPr>
              <a:r>
                <a:rPr kumimoji="1" lang="ko-KR" altLang="en-US" sz="1100" spc="-15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프로젝트 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종료 후 </a:t>
              </a:r>
              <a:r>
                <a:rPr kumimoji="1" lang="ko-KR" altLang="en-US" sz="1100" spc="-15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하자 보수 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사업부터 </a:t>
              </a:r>
              <a:r>
                <a:rPr kumimoji="1" lang="en-US" altLang="ko-KR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CSSM </a:t>
              </a:r>
              <a:r>
                <a:rPr kumimoji="1" lang="ko-KR" altLang="en-US" sz="1100" spc="-15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팀에 </a:t>
              </a:r>
              <a:r>
                <a:rPr kumimoji="1" lang="ko-KR" altLang="en-US" sz="1100" spc="-15" dirty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업무 </a:t>
              </a:r>
              <a:r>
                <a:rPr kumimoji="1" lang="ko-KR" altLang="en-US" sz="1100" spc="-15" dirty="0" smtClean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인계</a:t>
              </a:r>
              <a:endParaRPr kumimoji="1" lang="en-US" altLang="ko-KR" sz="1100" spc="-15" dirty="0" smtClean="0">
                <a:solidFill>
                  <a:srgbClr val="FF3F3F"/>
                </a:solidFill>
                <a:latin typeface="Pretendard Variable SemiBold" pitchFamily="2" charset="-127"/>
                <a:cs typeface="Pretendard Variable Medium" pitchFamily="2" charset="-127"/>
              </a:endParaRPr>
            </a:p>
            <a:p>
              <a:pPr marL="171450" indent="-171450">
                <a:lnSpc>
                  <a:spcPct val="130000"/>
                </a:lnSpc>
                <a:spcAft>
                  <a:spcPts val="450"/>
                </a:spcAft>
                <a:buFont typeface="Wingdings" panose="05000000000000000000" pitchFamily="2" charset="2"/>
                <a:buChar char="ü"/>
                <a:tabLst>
                  <a:tab pos="404970" algn="l"/>
                </a:tabLst>
              </a:pPr>
              <a:r>
                <a:rPr lang="en-US" altLang="ko-KR" sz="1100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CSSM</a:t>
              </a:r>
              <a:r>
                <a:rPr lang="ko-KR" altLang="en-US" sz="1100" dirty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팀과 협의된 내용에 따라 </a:t>
              </a:r>
              <a:r>
                <a:rPr lang="ko-KR" altLang="en-US" sz="1100" dirty="0">
                  <a:solidFill>
                    <a:srgbClr val="FF3F3F"/>
                  </a:solidFill>
                  <a:latin typeface="Pretendard Variable SemiBold" pitchFamily="2" charset="-127"/>
                  <a:cs typeface="Pretendard Variable Medium" pitchFamily="2" charset="-127"/>
                </a:rPr>
                <a:t>표준 산출물 전달 </a:t>
              </a:r>
              <a:r>
                <a:rPr lang="ko-KR" altLang="en-US" sz="1100" dirty="0" smtClean="0">
                  <a:solidFill>
                    <a:srgbClr val="333333"/>
                  </a:solidFill>
                  <a:latin typeface="Pretendard Variable SemiBold" pitchFamily="2" charset="-127"/>
                  <a:cs typeface="Pretendard Variable Medium" pitchFamily="2" charset="-127"/>
                </a:rPr>
                <a:t>필요</a:t>
              </a:r>
              <a:endParaRPr lang="en-US" altLang="ko-KR" sz="1100" dirty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endParaRPr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5927270" y="3413000"/>
              <a:ext cx="1018028" cy="1232248"/>
            </a:xfrm>
            <a:prstGeom prst="roundRect">
              <a:avLst>
                <a:gd name="adj" fmla="val 10866"/>
              </a:avLst>
            </a:prstGeom>
            <a:solidFill>
              <a:srgbClr val="4D4D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CSSM</a:t>
              </a:r>
              <a:r>
                <a:rPr kumimoji="1" lang="ko-KR" altLang="en-US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팀</a:t>
              </a:r>
              <a:endParaRPr kumimoji="1" lang="en-US" altLang="ko-KR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인수 인계의 </a:t>
              </a:r>
              <a:endParaRPr kumimoji="1" lang="en-US" altLang="ko-KR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b="1" spc="-15" dirty="0" smtClean="0">
                  <a:solidFill>
                    <a:schemeClr val="bg1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필요성 대두</a:t>
              </a:r>
              <a:endParaRPr kumimoji="1" lang="en-US" altLang="ko-KR" sz="1400" b="1" spc="-15" dirty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추진 배경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="" xmlns:a16="http://schemas.microsoft.com/office/drawing/2014/main" id="{C77F316A-F173-0A4A-9B25-FD4E6AFB6737}"/>
              </a:ext>
            </a:extLst>
          </p:cNvPr>
          <p:cNvSpPr/>
          <p:nvPr/>
        </p:nvSpPr>
        <p:spPr>
          <a:xfrm>
            <a:off x="6015704" y="3786669"/>
            <a:ext cx="5003187" cy="1234609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kumimoji="1" lang="en-US" altLang="ko-KR" sz="788" spc="-15">
              <a:solidFill>
                <a:schemeClr val="tx1">
                  <a:lumMod val="85000"/>
                  <a:lumOff val="15000"/>
                </a:schemeClr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D788406-46A7-4167-8F8C-71E4E686442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42A98B3-78AE-E149-9024-66768FD0EDB8}"/>
              </a:ext>
            </a:extLst>
          </p:cNvPr>
          <p:cNvSpPr txBox="1"/>
          <p:nvPr/>
        </p:nvSpPr>
        <p:spPr>
          <a:xfrm>
            <a:off x="831911" y="2772408"/>
            <a:ext cx="2612322" cy="16315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Pretendard Variable SemiBold" pitchFamily="2" charset="-127"/>
                <a:ea typeface="Pretendard Variable SemiBold" pitchFamily="2" charset="-127"/>
              </a:rPr>
              <a:t>산출물 관리 시스템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Pretendard Variable SemiBold" pitchFamily="2" charset="-127"/>
                <a:ea typeface="Pretendard Variable SemiBold" pitchFamily="2" charset="-127"/>
              </a:rPr>
              <a:t>기능 소개</a:t>
            </a:r>
            <a:endParaRPr lang="en-US" altLang="ko-KR" sz="2400" b="1" dirty="0">
              <a:solidFill>
                <a:srgbClr val="FF3F3F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="" xmlns:a16="http://schemas.microsoft.com/office/drawing/2014/main" id="{C77F316A-F173-0A4A-9B25-FD4E6AFB6737}"/>
              </a:ext>
            </a:extLst>
          </p:cNvPr>
          <p:cNvSpPr/>
          <p:nvPr/>
        </p:nvSpPr>
        <p:spPr>
          <a:xfrm>
            <a:off x="6015705" y="1207822"/>
            <a:ext cx="5003187" cy="1234610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kumimoji="1" lang="en-US" altLang="ko-KR" sz="788" spc="-15">
              <a:solidFill>
                <a:schemeClr val="tx1">
                  <a:lumMod val="85000"/>
                  <a:lumOff val="15000"/>
                </a:schemeClr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4B3AEE-0F2D-4A41-810F-242E5E58563F}"/>
              </a:ext>
            </a:extLst>
          </p:cNvPr>
          <p:cNvSpPr txBox="1"/>
          <p:nvPr/>
        </p:nvSpPr>
        <p:spPr>
          <a:xfrm>
            <a:off x="6105779" y="1407732"/>
            <a:ext cx="4823036" cy="77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필수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준 필수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선택으로 분류하여 표준화된 산출물 목록 관리 기능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cs typeface="Pretendard Variable Medium" pitchFamily="2" charset="-127"/>
            </a:endParaRPr>
          </a:p>
          <a:p>
            <a:pPr marL="685800" lvl="1" indent="-228600">
              <a:spcAft>
                <a:spcPts val="450"/>
              </a:spcAft>
              <a:buFont typeface="Arial" panose="020B0604020202020204" pitchFamily="34" charset="0"/>
              <a:buChar char="•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필수 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: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반드시 등록</a:t>
            </a:r>
            <a:endParaRPr kumimoji="1" lang="en-US" altLang="ko-KR" sz="1100" spc="-15" dirty="0">
              <a:solidFill>
                <a:srgbClr val="333333"/>
              </a:solidFill>
              <a:latin typeface="Pretendard Variable SemiBold" pitchFamily="2" charset="-127"/>
              <a:cs typeface="Pretendard Variable Medium" pitchFamily="2" charset="-127"/>
            </a:endParaRPr>
          </a:p>
          <a:p>
            <a:pPr marL="685800" lvl="1" indent="-228600">
              <a:spcAft>
                <a:spcPts val="450"/>
              </a:spcAft>
              <a:buFont typeface="Arial" panose="020B0604020202020204" pitchFamily="34" charset="0"/>
              <a:buChar char="•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준 필수 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: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cs typeface="Pretendard Variable Medium" pitchFamily="2" charset="-127"/>
              </a:rPr>
              <a:t>등록 또는 사유 입력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43192647-335C-1449-A6A4-7E83096E9B96}"/>
              </a:ext>
            </a:extLst>
          </p:cNvPr>
          <p:cNvSpPr/>
          <p:nvPr/>
        </p:nvSpPr>
        <p:spPr>
          <a:xfrm>
            <a:off x="4804526" y="1207824"/>
            <a:ext cx="1141294" cy="1234609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6350">
            <a:solidFill>
              <a:srgbClr val="4D4D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목록 </a:t>
            </a:r>
            <a:endParaRPr kumimoji="1" lang="en-US" altLang="ko-KR" sz="1400" b="1" spc="-15" dirty="0" smtClean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표준화</a:t>
            </a:r>
            <a:endParaRPr kumimoji="1" lang="en-US" altLang="ko-KR" sz="14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8C0F78D-F44C-F443-907D-F4AC92186626}"/>
              </a:ext>
            </a:extLst>
          </p:cNvPr>
          <p:cNvSpPr txBox="1"/>
          <p:nvPr/>
        </p:nvSpPr>
        <p:spPr>
          <a:xfrm>
            <a:off x="6105779" y="4117741"/>
            <a:ext cx="4823036" cy="51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  <a:t>프로젝트 별로 검수 완료된 산출물 파일을 다운로드 하여 </a:t>
            </a:r>
            <a:r>
              <a:rPr kumimoji="1" lang="en-US" altLang="ko-KR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  <a:t>CSSM</a:t>
            </a:r>
            <a:r>
              <a:rPr kumimoji="1" lang="ko-KR" altLang="en-US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  <a:t>팀에 </a:t>
            </a:r>
            <a:r>
              <a:rPr kumimoji="1" lang="en-US" altLang="ko-KR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  <a:t/>
            </a:r>
            <a:br>
              <a:rPr kumimoji="1" lang="en-US" altLang="ko-KR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</a:br>
            <a:r>
              <a:rPr kumimoji="1" lang="ko-KR" altLang="en-US" sz="1100" spc="-15" dirty="0" smtClean="0">
                <a:solidFill>
                  <a:srgbClr val="4D4D4D"/>
                </a:solidFill>
                <a:latin typeface="Pretendard Variable SemiBold" pitchFamily="2" charset="-127"/>
                <a:cs typeface="Pretendard Variable Medium" pitchFamily="2" charset="-127"/>
              </a:rPr>
              <a:t>업무 인수인계</a:t>
            </a:r>
            <a:endParaRPr kumimoji="1" lang="en-US" altLang="ko-KR" sz="1100" spc="-15" dirty="0">
              <a:solidFill>
                <a:srgbClr val="4D4D4D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="" xmlns:a16="http://schemas.microsoft.com/office/drawing/2014/main" id="{C77F316A-F173-0A4A-9B25-FD4E6AFB6737}"/>
              </a:ext>
            </a:extLst>
          </p:cNvPr>
          <p:cNvSpPr/>
          <p:nvPr/>
        </p:nvSpPr>
        <p:spPr>
          <a:xfrm>
            <a:off x="6015706" y="2497246"/>
            <a:ext cx="5003187" cy="1234609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kumimoji="1" lang="en-US" altLang="ko-KR" sz="788" spc="-15">
              <a:solidFill>
                <a:schemeClr val="tx1">
                  <a:lumMod val="85000"/>
                  <a:lumOff val="15000"/>
                </a:schemeClr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="" xmlns:a16="http://schemas.microsoft.com/office/drawing/2014/main" id="{43192647-335C-1449-A6A4-7E83096E9B96}"/>
              </a:ext>
            </a:extLst>
          </p:cNvPr>
          <p:cNvSpPr/>
          <p:nvPr/>
        </p:nvSpPr>
        <p:spPr>
          <a:xfrm>
            <a:off x="4804527" y="2497247"/>
            <a:ext cx="1141294" cy="1234608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6350">
            <a:solidFill>
              <a:srgbClr val="4D4D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프로젝트 별</a:t>
            </a:r>
            <a:endParaRPr kumimoji="1" lang="en-US" altLang="ko-KR" sz="1400" b="1" spc="-15" dirty="0" smtClean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검수 관리</a:t>
            </a:r>
            <a:endParaRPr kumimoji="1" lang="en-US" altLang="ko-KR" sz="14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4B3AEE-0F2D-4A41-810F-242E5E58563F}"/>
              </a:ext>
            </a:extLst>
          </p:cNvPr>
          <p:cNvSpPr txBox="1"/>
          <p:nvPr/>
        </p:nvSpPr>
        <p:spPr>
          <a:xfrm>
            <a:off x="6105779" y="2676225"/>
            <a:ext cx="4823036" cy="79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표준화된 산출물 목록에 맞게 등록된 산출물을 프로젝트 별로 검수 관리 기능</a:t>
            </a:r>
            <a:r>
              <a:rPr kumimoji="1" lang="en-US" altLang="ko-KR" sz="1100" spc="-15" dirty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/>
            </a:r>
            <a:br>
              <a:rPr kumimoji="1" lang="en-US" altLang="ko-KR" sz="1100" spc="-15" dirty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</a:b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(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미 검수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검수 요청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반려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검수 완료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)</a:t>
            </a:r>
          </a:p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표준화에 맞게 산출물을 등록하지 않을 경우 검수 요청 불가능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="" xmlns:a16="http://schemas.microsoft.com/office/drawing/2014/main" id="{43192647-335C-1449-A6A4-7E83096E9B96}"/>
              </a:ext>
            </a:extLst>
          </p:cNvPr>
          <p:cNvSpPr/>
          <p:nvPr/>
        </p:nvSpPr>
        <p:spPr>
          <a:xfrm>
            <a:off x="4804526" y="3786669"/>
            <a:ext cx="1141294" cy="1234608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6350">
            <a:solidFill>
              <a:srgbClr val="4D4D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파일</a:t>
            </a:r>
            <a:endParaRPr kumimoji="1" lang="en-US" altLang="ko-KR" sz="1400" b="1" spc="-15" dirty="0" smtClean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다운로드</a:t>
            </a:r>
            <a:endParaRPr kumimoji="1" lang="en-US" altLang="ko-KR" sz="14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="" xmlns:a16="http://schemas.microsoft.com/office/drawing/2014/main" id="{C77F316A-F173-0A4A-9B25-FD4E6AFB6737}"/>
              </a:ext>
            </a:extLst>
          </p:cNvPr>
          <p:cNvSpPr/>
          <p:nvPr/>
        </p:nvSpPr>
        <p:spPr>
          <a:xfrm>
            <a:off x="6015705" y="5076089"/>
            <a:ext cx="5003187" cy="1234610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12700"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kumimoji="1" lang="en-US" altLang="ko-KR" sz="788" spc="-15">
              <a:solidFill>
                <a:schemeClr val="tx1">
                  <a:lumMod val="85000"/>
                  <a:lumOff val="15000"/>
                </a:schemeClr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4B3AEE-0F2D-4A41-810F-242E5E58563F}"/>
              </a:ext>
            </a:extLst>
          </p:cNvPr>
          <p:cNvSpPr txBox="1"/>
          <p:nvPr/>
        </p:nvSpPr>
        <p:spPr>
          <a:xfrm>
            <a:off x="6105779" y="5232037"/>
            <a:ext cx="4823036" cy="8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프로젝트 등록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수정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삭제 관리 기능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사용자 등록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수정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삭제 관리 기능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Medium" pitchFamily="2" charset="-127"/>
            </a:endParaRPr>
          </a:p>
          <a:p>
            <a:pPr marL="228600" indent="-228600">
              <a:lnSpc>
                <a:spcPct val="130000"/>
              </a:lnSpc>
              <a:spcAft>
                <a:spcPts val="450"/>
              </a:spcAft>
              <a:buFont typeface="Wingdings" panose="05000000000000000000" pitchFamily="2" charset="2"/>
              <a:buChar char="ü"/>
              <a:tabLst>
                <a:tab pos="404970" algn="l"/>
              </a:tabLst>
            </a:pP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공통코드 등록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수정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삭제 관리 기능 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(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부서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, </a:t>
            </a:r>
            <a:r>
              <a:rPr kumimoji="1" lang="ko-KR" altLang="en-US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프로젝트 상태 등</a:t>
            </a:r>
            <a:r>
              <a:rPr kumimoji="1" lang="en-US" altLang="ko-KR" sz="1100" spc="-15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Medium" pitchFamily="2" charset="-127"/>
              </a:rPr>
              <a:t>)</a:t>
            </a:r>
            <a:endParaRPr kumimoji="1" lang="en-US" altLang="ko-KR" sz="1100" spc="-15" dirty="0" smtClean="0">
              <a:solidFill>
                <a:srgbClr val="333333"/>
              </a:solidFill>
              <a:latin typeface="Pretendard Variable SemiBold" pitchFamily="2" charset="-127"/>
              <a:cs typeface="Pretendard Variable Medium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="" xmlns:a16="http://schemas.microsoft.com/office/drawing/2014/main" id="{43192647-335C-1449-A6A4-7E83096E9B96}"/>
              </a:ext>
            </a:extLst>
          </p:cNvPr>
          <p:cNvSpPr/>
          <p:nvPr/>
        </p:nvSpPr>
        <p:spPr>
          <a:xfrm>
            <a:off x="4804526" y="5076091"/>
            <a:ext cx="1141294" cy="1234609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6350">
            <a:solidFill>
              <a:srgbClr val="4D4D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1400" b="1" spc="-15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관리 기능</a:t>
            </a:r>
            <a:endParaRPr kumimoji="1" lang="en-US" altLang="ko-KR" sz="1400" b="1" spc="-15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추진 배경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C00000"/>
                </a:solidFill>
                <a:latin typeface="Pretendard Variable SemiBold" pitchFamily="2" charset="-127"/>
              </a:rPr>
              <a:t>2</a:t>
            </a: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기능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81744" y="2553280"/>
            <a:ext cx="60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02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구성도</a:t>
            </a: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3025" y="4359649"/>
            <a:ext cx="188595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시스템의 구조 및 구성도</a:t>
            </a:r>
            <a:endParaRPr kumimoji="1" lang="en-US" altLang="ko-KR" sz="1100" dirty="0" smtClean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에 대하여 설명한다</a:t>
            </a:r>
            <a: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.</a:t>
            </a:r>
            <a:endParaRPr kumimoji="1" lang="en-US" altLang="ko-KR" sz="1100" dirty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-627932" y="2821004"/>
            <a:ext cx="4836901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Aft>
                <a:spcPts val="375"/>
              </a:spcAft>
            </a:pPr>
            <a:r>
              <a:rPr lang="en-US" altLang="ko-KR" dirty="0">
                <a:solidFill>
                  <a:srgbClr val="FF3F3F"/>
                </a:solidFill>
                <a:latin typeface="Pretendard Variable SemiBold" pitchFamily="2" charset="-127"/>
              </a:rPr>
              <a:t>MSA </a:t>
            </a:r>
            <a:r>
              <a:rPr lang="en-US" altLang="ko-KR" sz="1200" dirty="0">
                <a:solidFill>
                  <a:srgbClr val="9B9B9B"/>
                </a:solidFill>
                <a:latin typeface="Pretendard Variable SemiBold" pitchFamily="2" charset="-127"/>
              </a:rPr>
              <a:t>(</a:t>
            </a:r>
            <a:r>
              <a:rPr lang="en-US" altLang="ko-KR" sz="1200" dirty="0" smtClean="0">
                <a:solidFill>
                  <a:srgbClr val="9B9B9B"/>
                </a:solidFill>
                <a:latin typeface="Pretendard Variable SemiBold" pitchFamily="2" charset="-127"/>
              </a:rPr>
              <a:t>MicroService </a:t>
            </a:r>
            <a:r>
              <a:rPr lang="en-US" altLang="ko-KR" sz="1200" dirty="0">
                <a:solidFill>
                  <a:srgbClr val="9B9B9B"/>
                </a:solidFill>
                <a:latin typeface="Pretendard Variable SemiBold" pitchFamily="2" charset="-127"/>
              </a:rPr>
              <a:t>Architecture)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  <a:ea typeface="Pretendard Variable SemiBold" pitchFamily="2" charset="-127"/>
              </a:rPr>
              <a:t>?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348295" y="3516014"/>
            <a:ext cx="3604739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작고 </a:t>
            </a:r>
            <a:r>
              <a:rPr lang="ko-KR" altLang="en-US" sz="1100" dirty="0">
                <a:solidFill>
                  <a:srgbClr val="FF3F3F"/>
                </a:solidFill>
                <a:latin typeface="Pretendard Variable SemiBold" pitchFamily="2" charset="-127"/>
              </a:rPr>
              <a:t>독립적인 서비스들의 집합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으로 구성된 애플리케이션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구조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</a:endParaRPr>
          </a:p>
          <a:p>
            <a:pPr marL="171450" indent="-17145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서비스 간 </a:t>
            </a: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독립성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으로 인한 높은 </a:t>
            </a:r>
            <a:r>
              <a:rPr lang="ko-KR" altLang="en-US" sz="1100" dirty="0" err="1" smtClean="0">
                <a:solidFill>
                  <a:srgbClr val="FF3F3F"/>
                </a:solidFill>
                <a:latin typeface="Pretendard Variable SemiBold" pitchFamily="2" charset="-127"/>
              </a:rPr>
              <a:t>확장성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과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 </a:t>
            </a: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유연성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  <a:ea typeface="Pretendard Variable SemiBold" pitchFamily="2" charset="-127"/>
            </a:endParaRPr>
          </a:p>
          <a:p>
            <a:pPr marL="171450" indent="-171450">
              <a:spcAft>
                <a:spcPts val="375"/>
              </a:spcAft>
              <a:buClr>
                <a:srgbClr val="4D4D4D"/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재사용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 및 </a:t>
            </a:r>
            <a:r>
              <a:rPr lang="ko-KR" altLang="en-US" sz="1100" dirty="0">
                <a:solidFill>
                  <a:srgbClr val="FF3F3F"/>
                </a:solidFill>
                <a:latin typeface="Pretendard Variable SemiBold" pitchFamily="2" charset="-127"/>
              </a:rPr>
              <a:t>클라우드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 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환경을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고려하여 개발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용이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399695" y="1729682"/>
            <a:ext cx="5395884" cy="4013473"/>
            <a:chOff x="5399695" y="1729682"/>
            <a:chExt cx="5395884" cy="40134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71440" y="1729682"/>
              <a:ext cx="3524139" cy="4013473"/>
            </a:xfrm>
            <a:prstGeom prst="roundRect">
              <a:avLst>
                <a:gd name="adj" fmla="val 11351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695" y="3371675"/>
              <a:ext cx="660934" cy="720000"/>
            </a:xfrm>
            <a:prstGeom prst="rect">
              <a:avLst/>
            </a:prstGeom>
          </p:spPr>
        </p:pic>
        <p:grpSp>
          <p:nvGrpSpPr>
            <p:cNvPr id="54" name="그룹 53"/>
            <p:cNvGrpSpPr/>
            <p:nvPr/>
          </p:nvGrpSpPr>
          <p:grpSpPr>
            <a:xfrm>
              <a:off x="7647013" y="1827726"/>
              <a:ext cx="2752078" cy="1224000"/>
              <a:chOff x="7759083" y="1937124"/>
              <a:chExt cx="2752078" cy="1266790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7759083" y="1937124"/>
                <a:ext cx="2752078" cy="1266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2233" y="2321524"/>
                <a:ext cx="581107" cy="720000"/>
              </a:xfrm>
              <a:prstGeom prst="rect">
                <a:avLst/>
              </a:prstGeom>
            </p:spPr>
          </p:pic>
          <p:grpSp>
            <p:nvGrpSpPr>
              <p:cNvPr id="113" name="그룹 112"/>
              <p:cNvGrpSpPr/>
              <p:nvPr/>
            </p:nvGrpSpPr>
            <p:grpSpPr>
              <a:xfrm>
                <a:off x="7901125" y="2041433"/>
                <a:ext cx="1210988" cy="1065748"/>
                <a:chOff x="7794594" y="2281133"/>
                <a:chExt cx="1210988" cy="1065748"/>
              </a:xfrm>
            </p:grpSpPr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7794594" y="2281133"/>
                  <a:ext cx="1210988" cy="106574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408792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Presentation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17" name="모서리가 둥근 직사각형 116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619506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Application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18" name="모서리가 둥근 직사각형 117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830220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Business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19" name="모서리가 둥근 직사각형 118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4" y="3040934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DAO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</p:grpSp>
        </p:grpSp>
        <p:cxnSp>
          <p:nvCxnSpPr>
            <p:cNvPr id="55" name="직선 화살표 연결선 54"/>
            <p:cNvCxnSpPr/>
            <p:nvPr/>
          </p:nvCxnSpPr>
          <p:spPr>
            <a:xfrm>
              <a:off x="9000043" y="2459052"/>
              <a:ext cx="660120" cy="0"/>
            </a:xfrm>
            <a:prstGeom prst="straightConnector1">
              <a:avLst/>
            </a:prstGeom>
            <a:ln>
              <a:solidFill>
                <a:srgbClr val="FF3F3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DC293D0-3870-D148-ADC6-BFFA12074581}"/>
                </a:ext>
              </a:extLst>
            </p:cNvPr>
            <p:cNvSpPr txBox="1"/>
            <p:nvPr/>
          </p:nvSpPr>
          <p:spPr>
            <a:xfrm>
              <a:off x="9823156" y="1831417"/>
              <a:ext cx="469594" cy="22044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en-US" altLang="ko-KR" dirty="0"/>
                <a:t>API 1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647013" y="3119675"/>
              <a:ext cx="2752078" cy="1224000"/>
              <a:chOff x="7759083" y="1937124"/>
              <a:chExt cx="2752078" cy="1266790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7759083" y="1937124"/>
                <a:ext cx="2752078" cy="1266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2233" y="2321524"/>
                <a:ext cx="581107" cy="720000"/>
              </a:xfrm>
              <a:prstGeom prst="rect">
                <a:avLst/>
              </a:prstGeom>
            </p:spPr>
          </p:pic>
          <p:grpSp>
            <p:nvGrpSpPr>
              <p:cNvPr id="80" name="그룹 79"/>
              <p:cNvGrpSpPr/>
              <p:nvPr/>
            </p:nvGrpSpPr>
            <p:grpSpPr>
              <a:xfrm>
                <a:off x="7901125" y="2041433"/>
                <a:ext cx="1210988" cy="1065748"/>
                <a:chOff x="7794594" y="2281133"/>
                <a:chExt cx="1210988" cy="1065748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7794594" y="2281133"/>
                  <a:ext cx="1210988" cy="106574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408792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Presentation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05" name="모서리가 둥근 직사각형 104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619506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Application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07" name="모서리가 둥근 직사각형 106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830220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Business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108" name="모서리가 둥근 직사각형 107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4" y="3040934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DAO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</p:grpSp>
        </p:grpSp>
        <p:cxnSp>
          <p:nvCxnSpPr>
            <p:cNvPr id="58" name="직선 화살표 연결선 57"/>
            <p:cNvCxnSpPr/>
            <p:nvPr/>
          </p:nvCxnSpPr>
          <p:spPr>
            <a:xfrm>
              <a:off x="9000043" y="3750722"/>
              <a:ext cx="660120" cy="0"/>
            </a:xfrm>
            <a:prstGeom prst="straightConnector1">
              <a:avLst/>
            </a:prstGeom>
            <a:ln>
              <a:solidFill>
                <a:srgbClr val="FF3F3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DC293D0-3870-D148-ADC6-BFFA12074581}"/>
                </a:ext>
              </a:extLst>
            </p:cNvPr>
            <p:cNvSpPr txBox="1"/>
            <p:nvPr/>
          </p:nvSpPr>
          <p:spPr>
            <a:xfrm>
              <a:off x="9823156" y="3123366"/>
              <a:ext cx="469594" cy="22044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en-US" altLang="ko-KR" dirty="0"/>
                <a:t>API </a:t>
              </a:r>
              <a:r>
                <a:rPr lang="en-US" altLang="ko-KR" dirty="0" smtClean="0"/>
                <a:t>2</a:t>
              </a:r>
              <a:endParaRPr lang="en-US" altLang="ko-KR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647013" y="4417703"/>
              <a:ext cx="2752078" cy="1224000"/>
              <a:chOff x="7759083" y="1937124"/>
              <a:chExt cx="2752078" cy="126679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7759083" y="1937124"/>
                <a:ext cx="2752078" cy="1266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2233" y="2321524"/>
                <a:ext cx="581107" cy="720000"/>
              </a:xfrm>
              <a:prstGeom prst="rect">
                <a:avLst/>
              </a:prstGeom>
            </p:spPr>
          </p:pic>
          <p:grpSp>
            <p:nvGrpSpPr>
              <p:cNvPr id="72" name="그룹 71"/>
              <p:cNvGrpSpPr/>
              <p:nvPr/>
            </p:nvGrpSpPr>
            <p:grpSpPr>
              <a:xfrm>
                <a:off x="7901125" y="2041433"/>
                <a:ext cx="1210988" cy="1065748"/>
                <a:chOff x="7794594" y="2281133"/>
                <a:chExt cx="1210988" cy="1065748"/>
              </a:xfrm>
            </p:grpSpPr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7794594" y="2281133"/>
                  <a:ext cx="1210988" cy="106574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408792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Presentation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75" name="모서리가 둥근 직사각형 74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619506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Application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76" name="모서리가 둥근 직사각형 75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5" y="2830220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Business Logic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  <p:sp>
              <p:nvSpPr>
                <p:cNvPr id="77" name="모서리가 둥근 직사각형 76">
                  <a:extLst>
                    <a:ext uri="{FF2B5EF4-FFF2-40B4-BE49-F238E27FC236}">
                      <a16:creationId xmlns="" xmlns:a16="http://schemas.microsoft.com/office/drawing/2014/main" id="{D195E22B-F604-BE42-9BC5-38CB58AF7668}"/>
                    </a:ext>
                  </a:extLst>
                </p:cNvPr>
                <p:cNvSpPr/>
                <p:nvPr/>
              </p:nvSpPr>
              <p:spPr>
                <a:xfrm>
                  <a:off x="7895874" y="3040934"/>
                  <a:ext cx="1000475" cy="182008"/>
                </a:xfrm>
                <a:prstGeom prst="roundRect">
                  <a:avLst>
                    <a:gd name="adj" fmla="val 10866"/>
                  </a:avLst>
                </a:prstGeom>
                <a:solidFill>
                  <a:srgbClr val="4D4D4D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ko-KR" sz="1000" spc="-1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etendard Variable SemiBold" pitchFamily="2" charset="-127"/>
                      <a:ea typeface="Pretendard Variable SemiBold" pitchFamily="2" charset="-127"/>
                      <a:cs typeface="Pretendard Variable SemiBold" pitchFamily="2" charset="-127"/>
                    </a:rPr>
                    <a:t>DAO</a:t>
                  </a:r>
                  <a:endParaRPr kumimoji="1" lang="en-US" altLang="ko-KR" sz="1000" spc="-1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retendard Variable SemiBold" pitchFamily="2" charset="-127"/>
                    <a:ea typeface="Pretendard Variable SemiBold" pitchFamily="2" charset="-127"/>
                    <a:cs typeface="Pretendard Variable SemiBold" pitchFamily="2" charset="-127"/>
                  </a:endParaRPr>
                </a:p>
              </p:txBody>
            </p:sp>
          </p:grpSp>
        </p:grpSp>
        <p:cxnSp>
          <p:nvCxnSpPr>
            <p:cNvPr id="61" name="직선 화살표 연결선 60"/>
            <p:cNvCxnSpPr/>
            <p:nvPr/>
          </p:nvCxnSpPr>
          <p:spPr>
            <a:xfrm>
              <a:off x="9000043" y="5049029"/>
              <a:ext cx="660120" cy="0"/>
            </a:xfrm>
            <a:prstGeom prst="straightConnector1">
              <a:avLst/>
            </a:prstGeom>
            <a:ln>
              <a:solidFill>
                <a:srgbClr val="FF3F3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DC293D0-3870-D148-ADC6-BFFA12074581}"/>
                </a:ext>
              </a:extLst>
            </p:cNvPr>
            <p:cNvSpPr txBox="1"/>
            <p:nvPr/>
          </p:nvSpPr>
          <p:spPr>
            <a:xfrm>
              <a:off x="9823156" y="4424338"/>
              <a:ext cx="469594" cy="22044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en-US" altLang="ko-KR" dirty="0"/>
                <a:t>API </a:t>
              </a:r>
              <a:r>
                <a:rPr lang="en-US" altLang="ko-KR" dirty="0" smtClean="0"/>
                <a:t>3</a:t>
              </a:r>
              <a:endParaRPr lang="en-US" altLang="ko-KR" dirty="0"/>
            </a:p>
          </p:txBody>
        </p:sp>
        <p:cxnSp>
          <p:nvCxnSpPr>
            <p:cNvPr id="63" name="직선 화살표 연결선 62"/>
            <p:cNvCxnSpPr>
              <a:stCxn id="53" idx="3"/>
              <a:endCxn id="78" idx="1"/>
            </p:cNvCxnSpPr>
            <p:nvPr/>
          </p:nvCxnSpPr>
          <p:spPr>
            <a:xfrm>
              <a:off x="6060629" y="3731675"/>
              <a:ext cx="1586384" cy="0"/>
            </a:xfrm>
            <a:prstGeom prst="straightConnector1">
              <a:avLst/>
            </a:prstGeom>
            <a:ln>
              <a:solidFill>
                <a:srgbClr val="FF3F3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3" idx="3"/>
              <a:endCxn id="110" idx="1"/>
            </p:cNvCxnSpPr>
            <p:nvPr/>
          </p:nvCxnSpPr>
          <p:spPr>
            <a:xfrm flipV="1">
              <a:off x="6060629" y="2439726"/>
              <a:ext cx="1586384" cy="1291949"/>
            </a:xfrm>
            <a:prstGeom prst="bentConnector3">
              <a:avLst/>
            </a:prstGeom>
            <a:ln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53" idx="3"/>
              <a:endCxn id="69" idx="1"/>
            </p:cNvCxnSpPr>
            <p:nvPr/>
          </p:nvCxnSpPr>
          <p:spPr>
            <a:xfrm>
              <a:off x="6060629" y="3731675"/>
              <a:ext cx="1586384" cy="1298028"/>
            </a:xfrm>
            <a:prstGeom prst="bentConnector3">
              <a:avLst/>
            </a:prstGeom>
            <a:ln>
              <a:solidFill>
                <a:srgbClr val="FF3F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2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구성도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1. MSA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란</a:t>
            </a: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0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788406-46A7-4167-8F8C-71E4E68644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53735" y="1492910"/>
            <a:ext cx="3023235" cy="4638015"/>
          </a:xfrm>
          <a:prstGeom prst="roundRect">
            <a:avLst>
              <a:gd name="adj" fmla="val 10068"/>
            </a:avLst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100200" y="1599832"/>
            <a:ext cx="2752078" cy="93018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74" y="1852434"/>
            <a:ext cx="541280" cy="64800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8243968" y="1886139"/>
            <a:ext cx="1187526" cy="5452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="" xmlns:a16="http://schemas.microsoft.com/office/drawing/2014/main" id="{D195E22B-F604-BE42-9BC5-38CB58AF7668}"/>
              </a:ext>
            </a:extLst>
          </p:cNvPr>
          <p:cNvSpPr/>
          <p:nvPr/>
        </p:nvSpPr>
        <p:spPr>
          <a:xfrm>
            <a:off x="8339547" y="1963177"/>
            <a:ext cx="1000475" cy="175860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90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프로젝트 정보 관리</a:t>
            </a:r>
            <a:endParaRPr kumimoji="1" lang="en-US" altLang="ko-KR" sz="900" spc="-1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="" xmlns:a16="http://schemas.microsoft.com/office/drawing/2014/main" id="{D195E22B-F604-BE42-9BC5-38CB58AF7668}"/>
              </a:ext>
            </a:extLst>
          </p:cNvPr>
          <p:cNvSpPr/>
          <p:nvPr/>
        </p:nvSpPr>
        <p:spPr>
          <a:xfrm>
            <a:off x="8339547" y="2178808"/>
            <a:ext cx="1000475" cy="175860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90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프로젝트 검수 관리</a:t>
            </a:r>
            <a:endParaRPr kumimoji="1" lang="en-US" altLang="ko-KR" sz="900" spc="-1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9453230" y="2154057"/>
            <a:ext cx="660120" cy="0"/>
          </a:xfrm>
          <a:prstGeom prst="straightConnector1">
            <a:avLst/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8614974" y="1631992"/>
            <a:ext cx="469594" cy="220442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sz="1050" dirty="0" smtClean="0"/>
              <a:t>프로젝트 </a:t>
            </a:r>
            <a:r>
              <a:rPr lang="en-US" altLang="ko-KR" sz="1050" dirty="0" smtClean="0"/>
              <a:t>API</a:t>
            </a:r>
            <a:endParaRPr lang="en-US" altLang="ko-KR" sz="105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100200" y="2759682"/>
            <a:ext cx="2752078" cy="19267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9" y="3432583"/>
            <a:ext cx="571351" cy="684000"/>
          </a:xfrm>
          <a:prstGeom prst="rect">
            <a:avLst/>
          </a:prstGeom>
        </p:spPr>
      </p:pic>
      <p:cxnSp>
        <p:nvCxnSpPr>
          <p:cNvPr id="92" name="직선 화살표 연결선 91"/>
          <p:cNvCxnSpPr/>
          <p:nvPr/>
        </p:nvCxnSpPr>
        <p:spPr>
          <a:xfrm>
            <a:off x="9449254" y="3766098"/>
            <a:ext cx="660120" cy="0"/>
          </a:xfrm>
          <a:prstGeom prst="straightConnector1">
            <a:avLst/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8602934" y="2783997"/>
            <a:ext cx="469594" cy="220442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sz="1050" dirty="0" smtClean="0"/>
              <a:t>공통 </a:t>
            </a:r>
            <a:r>
              <a:rPr lang="en-US" altLang="ko-KR" sz="1050" dirty="0" smtClean="0"/>
              <a:t>API</a:t>
            </a:r>
            <a:endParaRPr lang="en-US" altLang="ko-KR" sz="105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8100200" y="4916062"/>
            <a:ext cx="2752078" cy="110056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12" y="5230030"/>
            <a:ext cx="571351" cy="684000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>
          <a:xfrm>
            <a:off x="8238266" y="5192873"/>
            <a:ext cx="1210988" cy="73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="" xmlns:a16="http://schemas.microsoft.com/office/drawing/2014/main" id="{D195E22B-F604-BE42-9BC5-38CB58AF7668}"/>
              </a:ext>
            </a:extLst>
          </p:cNvPr>
          <p:cNvSpPr/>
          <p:nvPr/>
        </p:nvSpPr>
        <p:spPr>
          <a:xfrm>
            <a:off x="8339547" y="5294212"/>
            <a:ext cx="1000475" cy="162000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90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목록 관리</a:t>
            </a:r>
            <a:endParaRPr kumimoji="1" lang="en-US" altLang="ko-KR" sz="900" spc="-1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="" xmlns:a16="http://schemas.microsoft.com/office/drawing/2014/main" id="{D195E22B-F604-BE42-9BC5-38CB58AF7668}"/>
              </a:ext>
            </a:extLst>
          </p:cNvPr>
          <p:cNvSpPr/>
          <p:nvPr/>
        </p:nvSpPr>
        <p:spPr>
          <a:xfrm>
            <a:off x="8339547" y="5497808"/>
            <a:ext cx="1000475" cy="162000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90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등록 관리</a:t>
            </a:r>
            <a:endParaRPr kumimoji="1" lang="en-US" altLang="ko-KR" sz="900" spc="-1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="" xmlns:a16="http://schemas.microsoft.com/office/drawing/2014/main" id="{D195E22B-F604-BE42-9BC5-38CB58AF7668}"/>
              </a:ext>
            </a:extLst>
          </p:cNvPr>
          <p:cNvSpPr/>
          <p:nvPr/>
        </p:nvSpPr>
        <p:spPr>
          <a:xfrm>
            <a:off x="8339547" y="5701405"/>
            <a:ext cx="1000475" cy="162000"/>
          </a:xfrm>
          <a:prstGeom prst="roundRect">
            <a:avLst>
              <a:gd name="adj" fmla="val 10866"/>
            </a:avLst>
          </a:prstGeom>
          <a:solidFill>
            <a:srgbClr val="4D4D4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kumimoji="1" lang="ko-KR" altLang="en-US" sz="90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다운로드</a:t>
            </a:r>
            <a:endParaRPr kumimoji="1" lang="en-US" altLang="ko-KR" sz="900" spc="-1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9442692" y="5562427"/>
            <a:ext cx="660120" cy="0"/>
          </a:xfrm>
          <a:prstGeom prst="straightConnector1">
            <a:avLst/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8602934" y="4947507"/>
            <a:ext cx="469594" cy="220442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sz="1050" dirty="0" smtClean="0"/>
              <a:t>산출물 </a:t>
            </a:r>
            <a:r>
              <a:rPr lang="en-US" altLang="ko-KR" sz="1050" dirty="0" smtClean="0"/>
              <a:t>API</a:t>
            </a:r>
            <a:endParaRPr lang="en-US" altLang="ko-KR" sz="105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8238266" y="3032862"/>
            <a:ext cx="1210988" cy="15393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321294" y="3130419"/>
            <a:ext cx="1044933" cy="1361104"/>
            <a:chOff x="7199410" y="3663396"/>
            <a:chExt cx="1044933" cy="1361104"/>
          </a:xfrm>
          <a:solidFill>
            <a:srgbClr val="4D4D4D"/>
          </a:solidFill>
        </p:grpSpPr>
        <p:sp>
          <p:nvSpPr>
            <p:cNvPr id="88" name="모서리가 둥근 직사각형 87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0" y="3863437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공통코드 그룹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0" y="4063478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사용자 정보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0" y="4262127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로그인</a:t>
              </a:r>
              <a:r>
                <a:rPr kumimoji="1" lang="en-US" altLang="ko-KR" sz="900" spc="-1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 </a:t>
              </a: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및 로그아웃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0" y="4462804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TOKEN </a:t>
              </a: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정보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1" y="3663396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공통코드</a:t>
              </a:r>
              <a:r>
                <a:rPr kumimoji="1" lang="ko-KR" altLang="en-US" sz="10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 </a:t>
              </a: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199410" y="4663481"/>
              <a:ext cx="10440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API KEY </a:t>
              </a: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정보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200752" y="4862500"/>
              <a:ext cx="5076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권한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="" xmlns:a16="http://schemas.microsoft.com/office/drawing/2014/main" id="{D195E22B-F604-BE42-9BC5-38CB58AF7668}"/>
                </a:ext>
              </a:extLst>
            </p:cNvPr>
            <p:cNvSpPr/>
            <p:nvPr/>
          </p:nvSpPr>
          <p:spPr>
            <a:xfrm>
              <a:off x="7736743" y="4862500"/>
              <a:ext cx="507600" cy="162000"/>
            </a:xfrm>
            <a:prstGeom prst="roundRect">
              <a:avLst>
                <a:gd name="adj" fmla="val 10866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900" spc="-15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rPr>
                <a:t>메일 관리</a:t>
              </a:r>
              <a:endParaRPr kumimoji="1" lang="en-US" altLang="ko-KR" sz="900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</p:grpSp>
      <p:cxnSp>
        <p:nvCxnSpPr>
          <p:cNvPr id="48" name="직선 화살표 연결선 47"/>
          <p:cNvCxnSpPr>
            <a:stCxn id="65" idx="2"/>
            <a:endCxn id="84" idx="0"/>
          </p:cNvCxnSpPr>
          <p:nvPr/>
        </p:nvCxnSpPr>
        <p:spPr>
          <a:xfrm>
            <a:off x="9476239" y="2530014"/>
            <a:ext cx="0" cy="229668"/>
          </a:xfrm>
          <a:prstGeom prst="straightConnector1">
            <a:avLst/>
          </a:prstGeom>
          <a:ln>
            <a:solidFill>
              <a:srgbClr val="F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5" idx="0"/>
            <a:endCxn id="84" idx="2"/>
          </p:cNvCxnSpPr>
          <p:nvPr/>
        </p:nvCxnSpPr>
        <p:spPr>
          <a:xfrm flipV="1">
            <a:off x="9476239" y="4686394"/>
            <a:ext cx="0" cy="229668"/>
          </a:xfrm>
          <a:prstGeom prst="straightConnector1">
            <a:avLst/>
          </a:prstGeom>
          <a:ln>
            <a:solidFill>
              <a:srgbClr val="F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9973001" y="1608510"/>
            <a:ext cx="814026" cy="269756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dirty="0" smtClean="0">
                <a:effectLst>
                  <a:innerShdw blurRad="114300">
                    <a:prstClr val="black"/>
                  </a:innerShdw>
                </a:effectLst>
              </a:rPr>
              <a:t>프로젝트 </a:t>
            </a:r>
            <a:r>
              <a:rPr lang="en-US" altLang="ko-KR" dirty="0" smtClean="0">
                <a:effectLst>
                  <a:innerShdw blurRad="114300">
                    <a:prstClr val="black"/>
                  </a:innerShdw>
                </a:effectLst>
              </a:rPr>
              <a:t>DB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9981474" y="3208807"/>
            <a:ext cx="814026" cy="24236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dirty="0" smtClean="0">
                <a:effectLst>
                  <a:innerShdw blurRad="114300">
                    <a:prstClr val="black"/>
                  </a:innerShdw>
                </a:effectLst>
              </a:rPr>
              <a:t>공통 </a:t>
            </a:r>
            <a:r>
              <a:rPr lang="en-US" altLang="ko-KR" dirty="0" smtClean="0">
                <a:effectLst>
                  <a:innerShdw blurRad="114300">
                    <a:prstClr val="black"/>
                  </a:innerShdw>
                </a:effectLst>
              </a:rPr>
              <a:t>DB</a:t>
            </a:r>
            <a:endParaRPr lang="en-US" altLang="ko-KR" dirty="0"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FDC293D0-3870-D148-ADC6-BFFA12074581}"/>
              </a:ext>
            </a:extLst>
          </p:cNvPr>
          <p:cNvSpPr txBox="1"/>
          <p:nvPr/>
        </p:nvSpPr>
        <p:spPr>
          <a:xfrm>
            <a:off x="10001183" y="5014315"/>
            <a:ext cx="814026" cy="21027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lIns="0" tIns="13500" rIns="0" bIns="0" rtlCol="0" anchor="ctr">
            <a:noAutofit/>
          </a:bodyPr>
          <a:lstStyle>
            <a:defPPr>
              <a:defRPr lang="x-none"/>
            </a:defPPr>
            <a:lvl1pPr algn="ctr">
              <a:spcAft>
                <a:spcPts val="300"/>
              </a:spcAft>
              <a:buClr>
                <a:srgbClr val="4091CF"/>
              </a:buClr>
              <a:defRPr sz="1000" spc="-20">
                <a:ln>
                  <a:noFill/>
                </a:ln>
                <a:solidFill>
                  <a:schemeClr val="tx2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defRPr>
            </a:lvl1pPr>
          </a:lstStyle>
          <a:p>
            <a:r>
              <a:rPr lang="ko-KR" altLang="en-US" dirty="0" smtClean="0">
                <a:effectLst>
                  <a:innerShdw blurRad="114300">
                    <a:prstClr val="black"/>
                  </a:innerShdw>
                </a:effectLst>
              </a:rPr>
              <a:t>산출물 </a:t>
            </a:r>
            <a:r>
              <a:rPr lang="en-US" altLang="ko-KR" dirty="0" smtClean="0">
                <a:effectLst>
                  <a:innerShdw blurRad="114300">
                    <a:prstClr val="black"/>
                  </a:innerShdw>
                </a:effectLst>
              </a:rPr>
              <a:t>DB</a:t>
            </a:r>
            <a:endParaRPr lang="en-US" altLang="ko-KR" dirty="0">
              <a:effectLst>
                <a:innerShdw blurRad="114300">
                  <a:prstClr val="black"/>
                </a:innerShdw>
              </a:effectLst>
            </a:endParaRPr>
          </a:p>
        </p:txBody>
      </p:sp>
      <p:cxnSp>
        <p:nvCxnSpPr>
          <p:cNvPr id="80" name="직선 화살표 연결선 79"/>
          <p:cNvCxnSpPr>
            <a:stCxn id="111" idx="3"/>
            <a:endCxn id="84" idx="1"/>
          </p:cNvCxnSpPr>
          <p:nvPr/>
        </p:nvCxnSpPr>
        <p:spPr>
          <a:xfrm>
            <a:off x="6286861" y="3711462"/>
            <a:ext cx="1813339" cy="11576"/>
          </a:xfrm>
          <a:prstGeom prst="straightConnector1">
            <a:avLst/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5075873" y="3130419"/>
            <a:ext cx="1210988" cy="1162085"/>
            <a:chOff x="4389410" y="3454015"/>
            <a:chExt cx="1210988" cy="1162085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4389410" y="3454015"/>
              <a:ext cx="1210988" cy="116208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FDC293D0-3870-D148-ADC6-BFFA12074581}"/>
                </a:ext>
              </a:extLst>
            </p:cNvPr>
            <p:cNvSpPr txBox="1"/>
            <p:nvPr/>
          </p:nvSpPr>
          <p:spPr>
            <a:xfrm>
              <a:off x="4773000" y="3519731"/>
              <a:ext cx="469594" cy="22044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Pretendard Variable SemiBold" pitchFamily="2" charset="-127"/>
                  <a:ea typeface="Pretendard Variable SemiBold" pitchFamily="2" charset="-127"/>
                  <a:cs typeface="Pretendard Variable SemiBold" pitchFamily="2" charset="-127"/>
                </a:defRPr>
              </a:lvl1pPr>
            </a:lstStyle>
            <a:p>
              <a:r>
                <a:rPr lang="ko-KR" altLang="en-US" sz="1200" dirty="0" smtClean="0"/>
                <a:t>산출물 </a:t>
              </a:r>
              <a:r>
                <a:rPr lang="en-US" altLang="ko-KR" sz="1200" dirty="0" smtClean="0"/>
                <a:t>UI</a:t>
              </a:r>
              <a:endParaRPr lang="en-US" altLang="ko-KR" sz="1200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330" y="3806785"/>
              <a:ext cx="660934" cy="720000"/>
            </a:xfrm>
            <a:prstGeom prst="rect">
              <a:avLst/>
            </a:prstGeom>
          </p:spPr>
        </p:pic>
      </p:grpSp>
      <p:cxnSp>
        <p:nvCxnSpPr>
          <p:cNvPr id="6" name="꺾인 연결선 5"/>
          <p:cNvCxnSpPr>
            <a:stCxn id="111" idx="3"/>
            <a:endCxn id="65" idx="1"/>
          </p:cNvCxnSpPr>
          <p:nvPr/>
        </p:nvCxnSpPr>
        <p:spPr>
          <a:xfrm flipV="1">
            <a:off x="6286861" y="2064923"/>
            <a:ext cx="1813339" cy="1646539"/>
          </a:xfrm>
          <a:prstGeom prst="bentConnector3">
            <a:avLst>
              <a:gd name="adj1" fmla="val 50000"/>
            </a:avLst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11" idx="3"/>
            <a:endCxn id="95" idx="1"/>
          </p:cNvCxnSpPr>
          <p:nvPr/>
        </p:nvCxnSpPr>
        <p:spPr>
          <a:xfrm>
            <a:off x="6286861" y="3711462"/>
            <a:ext cx="1813339" cy="1754882"/>
          </a:xfrm>
          <a:prstGeom prst="bentConnector3">
            <a:avLst>
              <a:gd name="adj1" fmla="val 50000"/>
            </a:avLst>
          </a:prstGeom>
          <a:ln>
            <a:solidFill>
              <a:srgbClr val="FF3F3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1115" y="2984271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산출물 관리 시스템 </a:t>
            </a:r>
            <a:r>
              <a:rPr lang="ko-KR" altLang="en-US" dirty="0" smtClean="0">
                <a:solidFill>
                  <a:srgbClr val="FF3F3F"/>
                </a:solidFill>
                <a:latin typeface="Pretendard Variable SemiBold" pitchFamily="2" charset="-127"/>
              </a:rPr>
              <a:t>구성도</a:t>
            </a:r>
            <a:endParaRPr lang="en-US" altLang="ko-KR" dirty="0">
              <a:solidFill>
                <a:srgbClr val="FF3F3F"/>
              </a:solidFill>
              <a:latin typeface="Pretendard Variable SemiBold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6CEB77A-E53B-3C4E-B860-CC8D4F963D33}"/>
              </a:ext>
            </a:extLst>
          </p:cNvPr>
          <p:cNvSpPr txBox="1"/>
          <p:nvPr/>
        </p:nvSpPr>
        <p:spPr>
          <a:xfrm>
            <a:off x="549034" y="3486772"/>
            <a:ext cx="4195429" cy="61555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171450" indent="-17145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서비스 간 </a:t>
            </a: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독립성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을 유지하며 지속적인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추가 기능 </a:t>
            </a: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확장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 및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</a:br>
            <a:r>
              <a:rPr lang="ko-KR" altLang="en-US" sz="1100" dirty="0" smtClean="0">
                <a:solidFill>
                  <a:srgbClr val="FF3F3F"/>
                </a:solidFill>
                <a:latin typeface="Pretendard Variable SemiBold" pitchFamily="2" charset="-127"/>
              </a:rPr>
              <a:t>클라우드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환경을 고려한 </a:t>
            </a:r>
            <a:r>
              <a:rPr lang="en-US" altLang="ko-KR" sz="1100" dirty="0">
                <a:solidFill>
                  <a:srgbClr val="FF3F3F"/>
                </a:solidFill>
                <a:latin typeface="Pretendard Variable SemiBold" pitchFamily="2" charset="-127"/>
              </a:rPr>
              <a:t>MSA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itchFamily="2" charset="-127"/>
              </a:rPr>
              <a:t>구조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Pretendard Variable SemiBold" pitchFamily="2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381000" y="346075"/>
            <a:ext cx="7886700" cy="2460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74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D8D8D8"/>
              </a:buClr>
              <a:buSzPts val="12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2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etendard Variable Medium" pitchFamily="2" charset="-127"/>
                <a:ea typeface="Pretendard Variable Medium" pitchFamily="2" charset="-127"/>
              </a:rPr>
              <a:t>구성도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tendard Variable Medium" pitchFamily="2" charset="-127"/>
              <a:ea typeface="Pretendard Variable Medium" pitchFamily="2" charset="-127"/>
            </a:endParaRPr>
          </a:p>
        </p:txBody>
      </p:sp>
      <p:sp>
        <p:nvSpPr>
          <p:cNvPr id="51" name="텍스트 개체 틀 3"/>
          <p:cNvSpPr txBox="1">
            <a:spLocks/>
          </p:cNvSpPr>
          <p:nvPr/>
        </p:nvSpPr>
        <p:spPr>
          <a:xfrm>
            <a:off x="381000" y="577850"/>
            <a:ext cx="5024438" cy="2841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38" indent="-171438" algn="l" defTabSz="685749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C00000"/>
                </a:solidFill>
                <a:latin typeface="Pretendard Variable SemiBold" pitchFamily="2" charset="-127"/>
              </a:rPr>
              <a:t>2</a:t>
            </a:r>
            <a:r>
              <a:rPr lang="en-US" altLang="ko-KR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. </a:t>
            </a:r>
            <a:r>
              <a:rPr lang="ko-KR" altLang="en-US" sz="1500" dirty="0" smtClean="0">
                <a:solidFill>
                  <a:srgbClr val="C00000"/>
                </a:solidFill>
                <a:latin typeface="Pretendard Variable SemiBold" pitchFamily="2" charset="-127"/>
              </a:rPr>
              <a:t>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4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6133" y="2553280"/>
            <a:ext cx="619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375"/>
              </a:spcAft>
            </a:pPr>
            <a:r>
              <a:rPr kumimoji="1" lang="en-US" altLang="ko-KR" sz="2800" dirty="0" smtClean="0"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03</a:t>
            </a:r>
            <a:endParaRPr kumimoji="1" lang="en-US" altLang="ko-KR" sz="1600" dirty="0"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1635259"/>
            <a:ext cx="1663340" cy="4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sz="1200" b="1" spc="0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산출물 관리 시스템</a:t>
            </a:r>
            <a:endParaRPr lang="en-US" altLang="ko-KR" sz="1200" b="1" spc="0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sz="1200" b="1" spc="0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8B7F0-7BF9-3048-A784-80832CC7DCE1}"/>
              </a:ext>
            </a:extLst>
          </p:cNvPr>
          <p:cNvSpPr txBox="1"/>
          <p:nvPr/>
        </p:nvSpPr>
        <p:spPr>
          <a:xfrm>
            <a:off x="5254002" y="3483480"/>
            <a:ext cx="1663340" cy="251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x-none"/>
            </a:defPPr>
            <a:lvl1pPr algn="ctr">
              <a:spcAft>
                <a:spcPts val="1000"/>
              </a:spcAft>
              <a:defRPr kumimoji="1" sz="2400" spc="-30">
                <a:solidFill>
                  <a:schemeClr val="tx1">
                    <a:lumMod val="85000"/>
                    <a:lumOff val="1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defRPr>
            </a:lvl1pPr>
          </a:lstStyle>
          <a:p>
            <a:pPr>
              <a:spcAft>
                <a:spcPts val="300"/>
              </a:spcAft>
              <a:tabLst>
                <a:tab pos="161988" algn="l"/>
              </a:tabLst>
            </a:pPr>
            <a:r>
              <a:rPr lang="ko-KR" altLang="en-US" b="1" dirty="0" smtClean="0">
                <a:solidFill>
                  <a:srgbClr val="333333"/>
                </a:solidFill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rPr>
              <a:t>사용자 권한</a:t>
            </a:r>
            <a:endParaRPr lang="en-US" altLang="ko-KR" b="1" dirty="0" smtClean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  <a:p>
            <a:pPr>
              <a:spcAft>
                <a:spcPts val="300"/>
              </a:spcAft>
              <a:tabLst>
                <a:tab pos="161988" algn="l"/>
              </a:tabLst>
            </a:pPr>
            <a:endParaRPr lang="ko-KR" altLang="en-US" b="1" dirty="0">
              <a:solidFill>
                <a:srgbClr val="333333"/>
              </a:solidFill>
              <a:latin typeface="Pretendard Variable SemiBold" pitchFamily="2" charset="-127"/>
              <a:ea typeface="Pretendard Variable SemiBold" pitchFamily="2" charset="-127"/>
              <a:cs typeface="Pretendard Variable SemiBold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3025" y="4359649"/>
            <a:ext cx="188595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산출물 관리 시스템 내 </a:t>
            </a:r>
            <a:endParaRPr kumimoji="1" lang="en-US" altLang="ko-KR" sz="1100" dirty="0" smtClean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  <a:p>
            <a:pPr algn="ctr">
              <a:spcAft>
                <a:spcPts val="225"/>
              </a:spcAft>
              <a:buClr>
                <a:srgbClr val="4091CF"/>
              </a:buClr>
            </a:pP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사용자 권한을</a:t>
            </a:r>
            <a:r>
              <a:rPr kumimoji="1" lang="en-US" altLang="ko-KR" sz="1100" dirty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 </a:t>
            </a:r>
            <a:r>
              <a:rPr kumimoji="1" lang="ko-KR" altLang="en-US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설명한다</a:t>
            </a:r>
            <a:r>
              <a:rPr kumimoji="1" lang="en-US" altLang="ko-KR" sz="1100" dirty="0" smtClean="0">
                <a:ln>
                  <a:solidFill>
                    <a:srgbClr val="4091CF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Variable SemiBold" pitchFamily="2" charset="-127"/>
                <a:ea typeface="Pretendard Variable SemiBold" pitchFamily="2" charset="-127"/>
              </a:rPr>
              <a:t>.</a:t>
            </a:r>
            <a:endParaRPr kumimoji="1" lang="en-US" altLang="ko-KR" sz="1100" dirty="0">
              <a:ln>
                <a:solidFill>
                  <a:srgbClr val="4091CF">
                    <a:alpha val="0"/>
                  </a:srgbClr>
                </a:solidFill>
              </a:ln>
              <a:solidFill>
                <a:schemeClr val="bg1"/>
              </a:solidFill>
              <a:latin typeface="Pretendard Variable SemiBold" pitchFamily="2" charset="-127"/>
              <a:ea typeface="Pretendard Variable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7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-1.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-2.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-3.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-4.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grey_BG_ic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.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 Variable SemiBold" panose="020F03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retendard Variable SemiBold" panose="020F0502020204030204"/>
        <a:ea typeface=""/>
        <a:cs typeface=""/>
        <a:font script="Jpan" typeface="ＭＳ Ｐゴシック"/>
        <a:font script="Hang" typeface="Pretendard Variable SemiBold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5958</TotalTime>
  <Words>4565</Words>
  <Application>Microsoft Office PowerPoint</Application>
  <PresentationFormat>와이드스크린</PresentationFormat>
  <Paragraphs>2067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25</vt:i4>
      </vt:variant>
    </vt:vector>
  </HeadingPairs>
  <TitlesOfParts>
    <vt:vector size="43" baseType="lpstr">
      <vt:lpstr>AvenirNext-DemiBold</vt:lpstr>
      <vt:lpstr>Campton Medium</vt:lpstr>
      <vt:lpstr>KoPub돋움체 Light</vt:lpstr>
      <vt:lpstr>Pretendard Medium</vt:lpstr>
      <vt:lpstr>Pretendard Variable</vt:lpstr>
      <vt:lpstr>Pretendard Variable Medium</vt:lpstr>
      <vt:lpstr>Pretendard Variable SemiBold</vt:lpstr>
      <vt:lpstr>Arial</vt:lpstr>
      <vt:lpstr>Wingdings</vt:lpstr>
      <vt:lpstr>1.표지</vt:lpstr>
      <vt:lpstr>2.간지</vt:lpstr>
      <vt:lpstr>3.목차</vt:lpstr>
      <vt:lpstr>4-1.내용</vt:lpstr>
      <vt:lpstr>4-2.내용</vt:lpstr>
      <vt:lpstr>4-3.내용</vt:lpstr>
      <vt:lpstr>4-4.내용</vt:lpstr>
      <vt:lpstr>grey_BG_icons</vt:lpstr>
      <vt:lpstr>5.마무리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INZENT</dc:creator>
  <cp:lastModifiedBy>USER</cp:lastModifiedBy>
  <cp:revision>832</cp:revision>
  <dcterms:created xsi:type="dcterms:W3CDTF">2022-07-03T23:36:02Z</dcterms:created>
  <dcterms:modified xsi:type="dcterms:W3CDTF">2024-05-24T04:16:09Z</dcterms:modified>
</cp:coreProperties>
</file>