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6" r:id="rId5"/>
    <p:sldId id="4202" r:id="rId6"/>
    <p:sldId id="4271" r:id="rId7"/>
    <p:sldId id="273" r:id="rId8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1pPr>
    <a:lvl2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2pPr>
    <a:lvl3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3pPr>
    <a:lvl4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4pPr>
    <a:lvl5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5pPr>
    <a:lvl6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6pPr>
    <a:lvl7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7pPr>
    <a:lvl8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8pPr>
    <a:lvl9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ED3137"/>
    <a:srgbClr val="151826"/>
    <a:srgbClr val="21AAEA"/>
    <a:srgbClr val="37C5AB"/>
    <a:srgbClr val="7A6FF0"/>
    <a:srgbClr val="96C537"/>
    <a:srgbClr val="F3743E"/>
    <a:srgbClr val="42C5E1"/>
    <a:srgbClr val="E4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29" autoAdjust="0"/>
  </p:normalViewPr>
  <p:slideViewPr>
    <p:cSldViewPr snapToGrid="0" snapToObjects="1">
      <p:cViewPr varScale="1">
        <p:scale>
          <a:sx n="59" d="100"/>
          <a:sy n="59" d="100"/>
        </p:scale>
        <p:origin x="14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9756E-C317-4AAB-A223-710E23D512E3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FF1EA-EF72-4F52-921F-EC2B89083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31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79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16457339" y="654555"/>
            <a:ext cx="1275990" cy="26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1350" dirty="0">
                <a:solidFill>
                  <a:srgbClr val="E2313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CONFIDENTIAL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5C8E06D-C073-5A4C-9640-558DE58591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000" y="557913"/>
            <a:ext cx="2794000" cy="457200"/>
          </a:xfrm>
          <a:prstGeom prst="rect">
            <a:avLst/>
          </a:prstGeom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587687" y="12938761"/>
            <a:ext cx="3145643" cy="290857"/>
          </a:xfrm>
          <a:prstGeom prst="rect">
            <a:avLst/>
          </a:prstGeom>
        </p:spPr>
        <p:txBody>
          <a:bodyPr anchor="ctr"/>
          <a:lstStyle>
            <a:lvl1pPr algn="r">
              <a:defRPr sz="1500" b="0"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SUB HEADER">
            <a:extLst>
              <a:ext uri="{FF2B5EF4-FFF2-40B4-BE49-F238E27FC236}">
                <a16:creationId xmlns:a16="http://schemas.microsoft.com/office/drawing/2014/main" xmlns="" id="{0274EED8-CBCA-BC4D-B80A-0A4671817D95}"/>
              </a:ext>
            </a:extLst>
          </p:cNvPr>
          <p:cNvSpPr txBox="1"/>
          <p:nvPr userDrawn="1"/>
        </p:nvSpPr>
        <p:spPr>
          <a:xfrm>
            <a:off x="3597965" y="598636"/>
            <a:ext cx="121170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2100" dirty="0">
                <a:solidFill>
                  <a:srgbClr val="989AA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산출물 관리 시스템</a:t>
            </a:r>
            <a:r>
              <a:rPr lang="en-US" altLang="ko-KR" sz="2100" dirty="0">
                <a:solidFill>
                  <a:srgbClr val="989AA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 ┃ </a:t>
            </a:r>
            <a:r>
              <a:rPr lang="ko-KR" altLang="en-US" sz="2100" dirty="0" smtClean="0">
                <a:solidFill>
                  <a:srgbClr val="989AA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이행계획서</a:t>
            </a:r>
            <a:endParaRPr lang="en-US" altLang="ko-KR" sz="2100" dirty="0">
              <a:solidFill>
                <a:srgbClr val="989AA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Variable" pitchFamily="2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영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16457339" y="654555"/>
            <a:ext cx="1275990" cy="26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1350" dirty="0">
                <a:solidFill>
                  <a:srgbClr val="E2313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CONFIDENTIAL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587687" y="12938761"/>
            <a:ext cx="3145643" cy="290857"/>
          </a:xfrm>
          <a:prstGeom prst="rect">
            <a:avLst/>
          </a:prstGeom>
        </p:spPr>
        <p:txBody>
          <a:bodyPr anchor="ctr"/>
          <a:lstStyle>
            <a:lvl1pPr algn="r">
              <a:defRPr sz="1500" b="0"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BBCC15F3-E480-E34A-8D21-7401FF7DF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000" y="557913"/>
            <a:ext cx="2794000" cy="457200"/>
          </a:xfrm>
          <a:prstGeom prst="rect">
            <a:avLst/>
          </a:prstGeom>
        </p:spPr>
      </p:pic>
      <p:sp>
        <p:nvSpPr>
          <p:cNvPr id="6" name="SUB HEADER">
            <a:extLst>
              <a:ext uri="{FF2B5EF4-FFF2-40B4-BE49-F238E27FC236}">
                <a16:creationId xmlns:a16="http://schemas.microsoft.com/office/drawing/2014/main" xmlns="" id="{0274EED8-CBCA-BC4D-B80A-0A4671817D95}"/>
              </a:ext>
            </a:extLst>
          </p:cNvPr>
          <p:cNvSpPr txBox="1"/>
          <p:nvPr userDrawn="1"/>
        </p:nvSpPr>
        <p:spPr>
          <a:xfrm>
            <a:off x="3597965" y="598636"/>
            <a:ext cx="121170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2100" dirty="0">
                <a:solidFill>
                  <a:srgbClr val="989AA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산출물 관리 시스템</a:t>
            </a:r>
            <a:r>
              <a:rPr lang="en-US" altLang="ko-KR" sz="2100" dirty="0">
                <a:solidFill>
                  <a:srgbClr val="989AA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 ┃ </a:t>
            </a:r>
            <a:r>
              <a:rPr lang="ko-KR" altLang="en-US" sz="2100" dirty="0" smtClean="0">
                <a:solidFill>
                  <a:srgbClr val="989AA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이행계획서</a:t>
            </a:r>
            <a:endParaRPr lang="en-US" altLang="ko-KR" sz="2100" dirty="0">
              <a:solidFill>
                <a:srgbClr val="989AA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788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FIDENTIAL"/>
          <p:cNvSpPr txBox="1"/>
          <p:nvPr userDrawn="1"/>
        </p:nvSpPr>
        <p:spPr>
          <a:xfrm>
            <a:off x="16457339" y="654555"/>
            <a:ext cx="1275990" cy="26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1350" dirty="0">
                <a:solidFill>
                  <a:srgbClr val="E2313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CONFIDENTIAL</a:t>
            </a:r>
          </a:p>
        </p:txBody>
      </p:sp>
      <p:sp>
        <p:nvSpPr>
          <p:cNvPr id="9" name="SUB HEADER"/>
          <p:cNvSpPr txBox="1"/>
          <p:nvPr userDrawn="1"/>
        </p:nvSpPr>
        <p:spPr>
          <a:xfrm>
            <a:off x="504000" y="3062751"/>
            <a:ext cx="1728000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t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altLang="ko-KR" sz="6000" b="1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End of</a:t>
            </a:r>
          </a:p>
          <a:p>
            <a:r>
              <a:rPr lang="en-US" altLang="ko-KR" sz="6000" b="1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Documentation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A7E0B8F9-CBD7-A148-ABA6-389BD232C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000" y="557913"/>
            <a:ext cx="2794000" cy="457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4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l" defTabSz="8706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975" b="1" i="0" u="none" strike="noStrike" cap="all" spc="-499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1pPr>
      <a:lvl2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2pPr>
      <a:lvl3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3pPr>
      <a:lvl4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4pPr>
      <a:lvl5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5pPr>
      <a:lvl6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6pPr>
      <a:lvl7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7pPr>
      <a:lvl8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8pPr>
      <a:lvl9pPr marL="0" marR="0" indent="0" algn="l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25" b="1" i="0" u="none" strike="noStrike" cap="all" spc="-78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9pPr>
    </p:bodyStyle>
    <p:otherStyle>
      <a:lvl1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2571686" rtl="0" latinLnBrk="0">
        <a:lnSpc>
          <a:spcPct val="100000"/>
        </a:lnSpc>
        <a:spcBef>
          <a:spcPts val="2475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E64E067-21CA-8841-AC15-43FDEAA76855}"/>
              </a:ext>
            </a:extLst>
          </p:cNvPr>
          <p:cNvGrpSpPr/>
          <p:nvPr/>
        </p:nvGrpSpPr>
        <p:grpSpPr>
          <a:xfrm>
            <a:off x="504000" y="12167141"/>
            <a:ext cx="17280000" cy="753117"/>
            <a:chOff x="504000" y="10794613"/>
            <a:chExt cx="17280000" cy="753117"/>
          </a:xfrm>
        </p:grpSpPr>
        <p:sp>
          <p:nvSpPr>
            <p:cNvPr id="2" name="2020년 12월 20일"/>
            <p:cNvSpPr txBox="1"/>
            <p:nvPr/>
          </p:nvSpPr>
          <p:spPr>
            <a:xfrm>
              <a:off x="504000" y="11157174"/>
              <a:ext cx="17280000" cy="3905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8100" tIns="38100" rIns="38100" bIns="38100" anchor="ctr">
              <a:spAutoFit/>
            </a:bodyPr>
            <a:lstStyle>
              <a:lvl1pPr defTabSz="2438338">
                <a:lnSpc>
                  <a:spcPct val="90000"/>
                </a:lnSpc>
                <a:spcBef>
                  <a:spcPts val="4500"/>
                </a:spcBef>
                <a:defRPr sz="3000" b="0">
                  <a:solidFill>
                    <a:srgbClr val="FFFFFF"/>
                  </a:solidFill>
                  <a:latin typeface="Campton Medium"/>
                  <a:ea typeface="Campton Medium"/>
                  <a:cs typeface="Campton Medium"/>
                  <a:sym typeface="Campton Medium"/>
                </a:defRPr>
              </a:lvl1pPr>
            </a:lstStyle>
            <a:p>
              <a:r>
                <a:rPr lang="en-US" sz="2250" dirty="0" smtClean="0">
                  <a:solidFill>
                    <a:srgbClr val="151826"/>
                  </a:solidFill>
                  <a:latin typeface="Pretendard Variable" pitchFamily="2" charset="-127"/>
                  <a:ea typeface="Pretendard Variable" pitchFamily="2" charset="-127"/>
                  <a:cs typeface="Pretendard Variable" pitchFamily="2" charset="-127"/>
                </a:rPr>
                <a:t>April. 04, </a:t>
              </a:r>
              <a:r>
                <a:rPr lang="en-US" sz="2250" dirty="0">
                  <a:solidFill>
                    <a:srgbClr val="151826"/>
                  </a:solidFill>
                  <a:latin typeface="Pretendard Variable" pitchFamily="2" charset="-127"/>
                  <a:ea typeface="Pretendard Variable" pitchFamily="2" charset="-127"/>
                  <a:cs typeface="Pretendard Variable" pitchFamily="2" charset="-127"/>
                </a:rPr>
                <a:t>2024</a:t>
              </a:r>
              <a:endParaRPr sz="2250" dirty="0">
                <a:solidFill>
                  <a:srgbClr val="151826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endParaRPr>
            </a:p>
          </p:txBody>
        </p:sp>
        <p:sp>
          <p:nvSpPr>
            <p:cNvPr id="3" name="마케팅팀"/>
            <p:cNvSpPr txBox="1"/>
            <p:nvPr/>
          </p:nvSpPr>
          <p:spPr>
            <a:xfrm>
              <a:off x="504000" y="10794613"/>
              <a:ext cx="17280000" cy="2500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8100" tIns="38100" rIns="38100" bIns="38100" anchor="ctr">
              <a:spAutoFit/>
            </a:bodyPr>
            <a:lstStyle>
              <a:lvl1pPr defTabSz="2438338">
                <a:lnSpc>
                  <a:spcPct val="50000"/>
                </a:lnSpc>
                <a:spcBef>
                  <a:spcPts val="450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ko-KR" altLang="en-US" sz="2250" b="0" dirty="0">
                  <a:solidFill>
                    <a:srgbClr val="151826"/>
                  </a:solidFill>
                  <a:latin typeface="Pretendard Variable" pitchFamily="2" charset="-127"/>
                  <a:ea typeface="Pretendard Variable" pitchFamily="2" charset="-127"/>
                  <a:cs typeface="Pretendard Variable" pitchFamily="2" charset="-127"/>
                </a:rPr>
                <a:t>연계플랫폼 사업</a:t>
              </a:r>
              <a:r>
                <a:rPr lang="en-US" altLang="ko-KR" sz="2250" b="0" dirty="0">
                  <a:solidFill>
                    <a:srgbClr val="151826"/>
                  </a:solidFill>
                  <a:latin typeface="Pretendard Variable" pitchFamily="2" charset="-127"/>
                  <a:ea typeface="Pretendard Variable" pitchFamily="2" charset="-127"/>
                  <a:cs typeface="Pretendard Variable" pitchFamily="2" charset="-127"/>
                </a:rPr>
                <a:t>2</a:t>
              </a:r>
              <a:r>
                <a:rPr lang="ko-KR" altLang="en-US" sz="2250" b="0" dirty="0">
                  <a:solidFill>
                    <a:srgbClr val="151826"/>
                  </a:solidFill>
                  <a:latin typeface="Pretendard Variable" pitchFamily="2" charset="-127"/>
                  <a:ea typeface="Pretendard Variable" pitchFamily="2" charset="-127"/>
                  <a:cs typeface="Pretendard Variable" pitchFamily="2" charset="-127"/>
                </a:rPr>
                <a:t>팀</a:t>
              </a:r>
              <a:endParaRPr sz="2250" b="0" dirty="0">
                <a:solidFill>
                  <a:srgbClr val="151826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endParaRPr>
            </a:p>
          </p:txBody>
        </p:sp>
      </p:grpSp>
      <p:sp>
        <p:nvSpPr>
          <p:cNvPr id="5" name="SUB HEADER"/>
          <p:cNvSpPr txBox="1"/>
          <p:nvPr/>
        </p:nvSpPr>
        <p:spPr>
          <a:xfrm>
            <a:off x="504000" y="5368494"/>
            <a:ext cx="17280000" cy="1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6000" dirty="0" smtClean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이행계획서</a:t>
            </a:r>
            <a:endParaRPr lang="en-US" sz="6000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Variable" pitchFamily="2" charset="-127"/>
            </a:endParaRPr>
          </a:p>
        </p:txBody>
      </p:sp>
      <p:sp>
        <p:nvSpPr>
          <p:cNvPr id="6" name="MAIN HEADER"/>
          <p:cNvSpPr txBox="1"/>
          <p:nvPr/>
        </p:nvSpPr>
        <p:spPr>
          <a:xfrm>
            <a:off x="504000" y="4025701"/>
            <a:ext cx="17280000" cy="146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spAutoFit/>
          </a:bodyPr>
          <a:lstStyle>
            <a:lvl1pPr defTabSz="2438338">
              <a:spcBef>
                <a:spcPts val="0"/>
              </a:spcBef>
              <a:defRPr sz="12000" b="0">
                <a:solidFill>
                  <a:srgbClr val="FFFFF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lang="ko-KR" altLang="en-US" sz="9000" b="1" dirty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산출물 관리 시스템</a:t>
            </a:r>
            <a:endParaRPr lang="en-US" sz="9000" b="1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Variable" pitchFamily="2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48246A3-2C30-364F-AD6D-FF33048B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896" y="6858000"/>
            <a:ext cx="6850673" cy="60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1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C6B96FD-4AFF-42BE-940E-365E288D41F3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17" name="모서리가 둥근 직사각형 316">
            <a:extLst>
              <a:ext uri="{FF2B5EF4-FFF2-40B4-BE49-F238E27FC236}">
                <a16:creationId xmlns="" xmlns:a16="http://schemas.microsoft.com/office/drawing/2014/main" id="{143C05BE-C620-4248-9208-2F8F75709D3C}"/>
              </a:ext>
            </a:extLst>
          </p:cNvPr>
          <p:cNvSpPr/>
          <p:nvPr/>
        </p:nvSpPr>
        <p:spPr>
          <a:xfrm>
            <a:off x="7467670" y="3835532"/>
            <a:ext cx="3417600" cy="5957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500" rIns="0" bIns="0" rtlCol="0" anchor="ctr"/>
          <a:lstStyle/>
          <a:p>
            <a:pPr algn="ctr">
              <a:spcAft>
                <a:spcPts val="75"/>
              </a:spcAft>
              <a:buClr>
                <a:srgbClr val="4091CF"/>
              </a:buClr>
            </a:pPr>
            <a:r>
              <a:rPr lang="en-US" altLang="en-US" sz="2000" spc="-15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rPr>
              <a:t>   </a:t>
            </a:r>
            <a:r>
              <a:rPr lang="en-US" altLang="en-US" sz="2000" spc="-15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rPr>
              <a:t>dms</a:t>
            </a:r>
            <a:r>
              <a:rPr lang="en-US" altLang="en-US" sz="2000" spc="-15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rPr>
              <a:t>_dev</a:t>
            </a:r>
            <a:endParaRPr lang="x-none" altLang="en-US" sz="2000" b="1" spc="-15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Variable" pitchFamily="2" charset="-127"/>
            </a:endParaRPr>
          </a:p>
        </p:txBody>
      </p:sp>
      <p:sp>
        <p:nvSpPr>
          <p:cNvPr id="318" name="SUB HEADER"/>
          <p:cNvSpPr txBox="1"/>
          <p:nvPr/>
        </p:nvSpPr>
        <p:spPr>
          <a:xfrm>
            <a:off x="504000" y="1800000"/>
            <a:ext cx="17280000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3750" b="1" dirty="0" smtClean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폴더 구성도</a:t>
            </a:r>
            <a:endParaRPr lang="en-US" sz="3750" b="1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Variable" pitchFamily="2" charset="-127"/>
            </a:endParaRPr>
          </a:p>
        </p:txBody>
      </p:sp>
      <p:grpSp>
        <p:nvGrpSpPr>
          <p:cNvPr id="424" name="그룹 423"/>
          <p:cNvGrpSpPr/>
          <p:nvPr/>
        </p:nvGrpSpPr>
        <p:grpSpPr>
          <a:xfrm>
            <a:off x="330286" y="6430272"/>
            <a:ext cx="3099566" cy="3881936"/>
            <a:chOff x="584056" y="5779824"/>
            <a:chExt cx="4111521" cy="5149322"/>
          </a:xfrm>
        </p:grpSpPr>
        <p:grpSp>
          <p:nvGrpSpPr>
            <p:cNvPr id="277" name="그룹 276">
              <a:extLst>
                <a:ext uri="{FF2B5EF4-FFF2-40B4-BE49-F238E27FC236}">
                  <a16:creationId xmlns="" xmlns:a16="http://schemas.microsoft.com/office/drawing/2014/main" id="{EDAB71A8-48D1-354A-8A34-8146D015FF6F}"/>
                </a:ext>
              </a:extLst>
            </p:cNvPr>
            <p:cNvGrpSpPr/>
            <p:nvPr/>
          </p:nvGrpSpPr>
          <p:grpSpPr>
            <a:xfrm>
              <a:off x="584056" y="5779824"/>
              <a:ext cx="4111521" cy="5149322"/>
              <a:chOff x="593729" y="3278659"/>
              <a:chExt cx="2628562" cy="3009462"/>
            </a:xfrm>
          </p:grpSpPr>
          <p:sp>
            <p:nvSpPr>
              <p:cNvPr id="278" name="모서리가 둥근 직사각형 277">
                <a:extLst>
                  <a:ext uri="{FF2B5EF4-FFF2-40B4-BE49-F238E27FC236}">
                    <a16:creationId xmlns="" xmlns:a16="http://schemas.microsoft.com/office/drawing/2014/main" id="{F5B1046D-E906-0C41-AA12-E0A22636C1DD}"/>
                  </a:ext>
                </a:extLst>
              </p:cNvPr>
              <p:cNvSpPr/>
              <p:nvPr/>
            </p:nvSpPr>
            <p:spPr>
              <a:xfrm>
                <a:off x="593729" y="3604384"/>
                <a:ext cx="2628562" cy="2683737"/>
              </a:xfrm>
              <a:prstGeom prst="roundRect">
                <a:avLst>
                  <a:gd name="adj" fmla="val 4095"/>
                </a:avLst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altLang="en-US" sz="7200"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  <p:sp>
            <p:nvSpPr>
              <p:cNvPr id="279" name="양쪽 모서리가 둥근 사각형 278">
                <a:extLst>
                  <a:ext uri="{FF2B5EF4-FFF2-40B4-BE49-F238E27FC236}">
                    <a16:creationId xmlns="" xmlns:a16="http://schemas.microsoft.com/office/drawing/2014/main" id="{92EC3650-92F6-C34D-93F0-4055AB288DAE}"/>
                  </a:ext>
                </a:extLst>
              </p:cNvPr>
              <p:cNvSpPr/>
              <p:nvPr/>
            </p:nvSpPr>
            <p:spPr>
              <a:xfrm>
                <a:off x="593729" y="3278659"/>
                <a:ext cx="2628562" cy="2618633"/>
              </a:xfrm>
              <a:prstGeom prst="round2SameRect">
                <a:avLst>
                  <a:gd name="adj1" fmla="val 365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28600" algn="ctr" rotWithShape="0">
                  <a:schemeClr val="tx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 sz="2800"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="" xmlns:a16="http://schemas.microsoft.com/office/drawing/2014/main" id="{EED58351-6ACD-BD41-A1F2-08FEE148E929}"/>
                </a:ext>
              </a:extLst>
            </p:cNvPr>
            <p:cNvSpPr txBox="1"/>
            <p:nvPr/>
          </p:nvSpPr>
          <p:spPr>
            <a:xfrm>
              <a:off x="584058" y="10365330"/>
              <a:ext cx="4095230" cy="4688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Aft>
                  <a:spcPts val="225"/>
                </a:spcAft>
                <a:buClr>
                  <a:srgbClr val="4091CF"/>
                </a:buClr>
              </a:pPr>
              <a:r>
                <a:rPr lang="en-US" altLang="en-US" sz="1400" spc="-15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dms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dms_dev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deliverablesUI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endParaRPr lang="x-none" altLang="en-US" sz="1400" spc="-1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113953" y="7083279"/>
              <a:ext cx="3051726" cy="123207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r>
                <a:rPr lang="en-US" altLang="ko-KR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log</a:t>
              </a:r>
              <a:endParaRPr lang="en-US" altLang="ko-KR" sz="1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  <a:p>
              <a:r>
                <a:rPr lang="ko-KR" altLang="en-US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날짜 별 로그파일</a:t>
              </a:r>
            </a:p>
          </p:txBody>
        </p:sp>
        <p:grpSp>
          <p:nvGrpSpPr>
            <p:cNvPr id="325" name="그룹 324"/>
            <p:cNvGrpSpPr/>
            <p:nvPr/>
          </p:nvGrpSpPr>
          <p:grpSpPr>
            <a:xfrm>
              <a:off x="931014" y="6131547"/>
              <a:ext cx="3417600" cy="595772"/>
              <a:chOff x="931014" y="6100242"/>
              <a:chExt cx="3417600" cy="595772"/>
            </a:xfrm>
          </p:grpSpPr>
          <p:sp>
            <p:nvSpPr>
              <p:cNvPr id="322" name="모서리가 둥근 직사각형 321">
                <a:extLst>
                  <a:ext uri="{FF2B5EF4-FFF2-40B4-BE49-F238E27FC236}">
                    <a16:creationId xmlns="" xmlns:a16="http://schemas.microsoft.com/office/drawing/2014/main" id="{143C05BE-C620-4248-9208-2F8F75709D3C}"/>
                  </a:ext>
                </a:extLst>
              </p:cNvPr>
              <p:cNvSpPr/>
              <p:nvPr/>
            </p:nvSpPr>
            <p:spPr>
              <a:xfrm>
                <a:off x="931014" y="6100242"/>
                <a:ext cx="3417600" cy="5957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3500" rIns="0" bIns="0" rtlCol="0" anchor="ctr"/>
              <a:lstStyle/>
              <a:p>
                <a:pPr algn="ctr">
                  <a:spcAft>
                    <a:spcPts val="75"/>
                  </a:spcAft>
                  <a:buClr>
                    <a:srgbClr val="4091CF"/>
                  </a:buClr>
                </a:pPr>
                <a:r>
                  <a:rPr lang="en-US" altLang="en-US" sz="1600" spc="-15" dirty="0" err="1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 Variable" pitchFamily="2" charset="-127"/>
                  </a:rPr>
                  <a:t>d</a:t>
                </a:r>
                <a:r>
                  <a:rPr lang="en-US" altLang="en-US" sz="1600" spc="-15" dirty="0" err="1" smtClean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 Variable" pitchFamily="2" charset="-127"/>
                  </a:rPr>
                  <a:t>eliverablesUI</a:t>
                </a:r>
                <a:endParaRPr lang="x-none" altLang="en-US" sz="1600" b="1" spc="-15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  <p:pic>
            <p:nvPicPr>
              <p:cNvPr id="323" name="그림 3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979" y="6214044"/>
                <a:ext cx="287350" cy="368168"/>
              </a:xfrm>
              <a:prstGeom prst="rect">
                <a:avLst/>
              </a:prstGeom>
            </p:spPr>
          </p:pic>
        </p:grpSp>
        <p:pic>
          <p:nvPicPr>
            <p:cNvPr id="335" name="그림 3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359" y="7191737"/>
              <a:ext cx="287350" cy="368168"/>
            </a:xfrm>
            <a:prstGeom prst="rect">
              <a:avLst/>
            </a:prstGeom>
          </p:spPr>
        </p:pic>
        <p:cxnSp>
          <p:nvCxnSpPr>
            <p:cNvPr id="381" name="직선 화살표 연결선 380">
              <a:extLst>
                <a:ext uri="{FF2B5EF4-FFF2-40B4-BE49-F238E27FC236}">
                  <a16:creationId xmlns="" xmlns:a16="http://schemas.microsoft.com/office/drawing/2014/main" id="{6B0A7C8B-7196-5A4D-A78C-8ECA97E5188A}"/>
                </a:ext>
              </a:extLst>
            </p:cNvPr>
            <p:cNvCxnSpPr>
              <a:cxnSpLocks/>
            </p:cNvCxnSpPr>
            <p:nvPr/>
          </p:nvCxnSpPr>
          <p:spPr>
            <a:xfrm>
              <a:off x="2557196" y="7497504"/>
              <a:ext cx="0" cy="341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113953" y="8656226"/>
              <a:ext cx="3051726" cy="123207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r>
                <a:rPr lang="en-US" altLang="ko-KR" sz="1400" dirty="0" err="1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ssl</a:t>
              </a:r>
              <a:endParaRPr lang="en-US" altLang="ko-KR" sz="1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  <a:p>
              <a:r>
                <a:rPr lang="ko-KR" altLang="en-US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인증서 파일</a:t>
              </a:r>
            </a:p>
          </p:txBody>
        </p:sp>
        <p:pic>
          <p:nvPicPr>
            <p:cNvPr id="383" name="그림 3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359" y="8764684"/>
              <a:ext cx="287350" cy="368168"/>
            </a:xfrm>
            <a:prstGeom prst="rect">
              <a:avLst/>
            </a:prstGeom>
          </p:spPr>
        </p:pic>
        <p:cxnSp>
          <p:nvCxnSpPr>
            <p:cNvPr id="384" name="직선 화살표 연결선 383">
              <a:extLst>
                <a:ext uri="{FF2B5EF4-FFF2-40B4-BE49-F238E27FC236}">
                  <a16:creationId xmlns="" xmlns:a16="http://schemas.microsoft.com/office/drawing/2014/main" id="{6B0A7C8B-7196-5A4D-A78C-8ECA97E5188A}"/>
                </a:ext>
              </a:extLst>
            </p:cNvPr>
            <p:cNvCxnSpPr>
              <a:cxnSpLocks/>
            </p:cNvCxnSpPr>
            <p:nvPr/>
          </p:nvCxnSpPr>
          <p:spPr>
            <a:xfrm>
              <a:off x="2557196" y="9070451"/>
              <a:ext cx="0" cy="341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9" name="그림 3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85" y="3949334"/>
            <a:ext cx="287350" cy="368168"/>
          </a:xfrm>
          <a:prstGeom prst="rect">
            <a:avLst/>
          </a:prstGeom>
        </p:spPr>
      </p:pic>
      <p:cxnSp>
        <p:nvCxnSpPr>
          <p:cNvPr id="429" name="꺾인 연결선 428"/>
          <p:cNvCxnSpPr>
            <a:stCxn id="317" idx="2"/>
            <a:endCxn id="279" idx="3"/>
          </p:cNvCxnSpPr>
          <p:nvPr/>
        </p:nvCxnSpPr>
        <p:spPr>
          <a:xfrm rot="5400000">
            <a:off x="4528786" y="1782588"/>
            <a:ext cx="1998968" cy="7296401"/>
          </a:xfrm>
          <a:prstGeom prst="bentConnector3">
            <a:avLst/>
          </a:prstGeom>
          <a:noFill/>
          <a:ln w="28575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1" name="꺾인 연결선 430"/>
          <p:cNvCxnSpPr>
            <a:stCxn id="317" idx="2"/>
            <a:endCxn id="538" idx="3"/>
          </p:cNvCxnSpPr>
          <p:nvPr/>
        </p:nvCxnSpPr>
        <p:spPr>
          <a:xfrm rot="5400000">
            <a:off x="6353036" y="3606838"/>
            <a:ext cx="1998968" cy="3647900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4" name="꺾인 연결선 433"/>
          <p:cNvCxnSpPr>
            <a:stCxn id="317" idx="2"/>
            <a:endCxn id="552" idx="3"/>
          </p:cNvCxnSpPr>
          <p:nvPr/>
        </p:nvCxnSpPr>
        <p:spPr>
          <a:xfrm rot="16200000" flipH="1">
            <a:off x="8177286" y="5430487"/>
            <a:ext cx="1998968" cy="601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25" name="그룹 524"/>
          <p:cNvGrpSpPr/>
          <p:nvPr/>
        </p:nvGrpSpPr>
        <p:grpSpPr>
          <a:xfrm>
            <a:off x="3978787" y="6430272"/>
            <a:ext cx="3099566" cy="3881936"/>
            <a:chOff x="584056" y="5779824"/>
            <a:chExt cx="4111521" cy="5149322"/>
          </a:xfrm>
        </p:grpSpPr>
        <p:grpSp>
          <p:nvGrpSpPr>
            <p:cNvPr id="526" name="그룹 525">
              <a:extLst>
                <a:ext uri="{FF2B5EF4-FFF2-40B4-BE49-F238E27FC236}">
                  <a16:creationId xmlns="" xmlns:a16="http://schemas.microsoft.com/office/drawing/2014/main" id="{EDAB71A8-48D1-354A-8A34-8146D015FF6F}"/>
                </a:ext>
              </a:extLst>
            </p:cNvPr>
            <p:cNvGrpSpPr/>
            <p:nvPr/>
          </p:nvGrpSpPr>
          <p:grpSpPr>
            <a:xfrm>
              <a:off x="584056" y="5779824"/>
              <a:ext cx="4111521" cy="5149322"/>
              <a:chOff x="593729" y="3278659"/>
              <a:chExt cx="2628562" cy="3009462"/>
            </a:xfrm>
          </p:grpSpPr>
          <p:sp>
            <p:nvSpPr>
              <p:cNvPr id="537" name="모서리가 둥근 직사각형 536">
                <a:extLst>
                  <a:ext uri="{FF2B5EF4-FFF2-40B4-BE49-F238E27FC236}">
                    <a16:creationId xmlns="" xmlns:a16="http://schemas.microsoft.com/office/drawing/2014/main" id="{F5B1046D-E906-0C41-AA12-E0A22636C1DD}"/>
                  </a:ext>
                </a:extLst>
              </p:cNvPr>
              <p:cNvSpPr/>
              <p:nvPr/>
            </p:nvSpPr>
            <p:spPr>
              <a:xfrm>
                <a:off x="593729" y="3604384"/>
                <a:ext cx="2628562" cy="2683737"/>
              </a:xfrm>
              <a:prstGeom prst="roundRect">
                <a:avLst>
                  <a:gd name="adj" fmla="val 4095"/>
                </a:avLst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altLang="en-US" sz="7200"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  <p:sp>
            <p:nvSpPr>
              <p:cNvPr id="538" name="양쪽 모서리가 둥근 사각형 537">
                <a:extLst>
                  <a:ext uri="{FF2B5EF4-FFF2-40B4-BE49-F238E27FC236}">
                    <a16:creationId xmlns="" xmlns:a16="http://schemas.microsoft.com/office/drawing/2014/main" id="{92EC3650-92F6-C34D-93F0-4055AB288DAE}"/>
                  </a:ext>
                </a:extLst>
              </p:cNvPr>
              <p:cNvSpPr/>
              <p:nvPr/>
            </p:nvSpPr>
            <p:spPr>
              <a:xfrm>
                <a:off x="593729" y="3278659"/>
                <a:ext cx="2628562" cy="2618633"/>
              </a:xfrm>
              <a:prstGeom prst="round2SameRect">
                <a:avLst>
                  <a:gd name="adj1" fmla="val 365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28600" algn="ctr" rotWithShape="0">
                  <a:schemeClr val="tx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 sz="2800"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</p:grpSp>
        <p:sp>
          <p:nvSpPr>
            <p:cNvPr id="527" name="TextBox 526">
              <a:extLst>
                <a:ext uri="{FF2B5EF4-FFF2-40B4-BE49-F238E27FC236}">
                  <a16:creationId xmlns="" xmlns:a16="http://schemas.microsoft.com/office/drawing/2014/main" id="{EED58351-6ACD-BD41-A1F2-08FEE148E929}"/>
                </a:ext>
              </a:extLst>
            </p:cNvPr>
            <p:cNvSpPr txBox="1"/>
            <p:nvPr/>
          </p:nvSpPr>
          <p:spPr>
            <a:xfrm>
              <a:off x="584058" y="10365330"/>
              <a:ext cx="4095230" cy="4688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Aft>
                  <a:spcPts val="225"/>
                </a:spcAft>
                <a:buClr>
                  <a:srgbClr val="4091CF"/>
                </a:buClr>
              </a:pP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/home/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dms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dms_dev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commonAPI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endParaRPr lang="x-none" altLang="en-US" sz="1400" spc="-1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113953" y="7083279"/>
              <a:ext cx="3051726" cy="123207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r>
                <a:rPr lang="en-US" altLang="ko-KR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log</a:t>
              </a:r>
              <a:endParaRPr lang="en-US" altLang="ko-KR" sz="1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  <a:p>
              <a:r>
                <a:rPr lang="ko-KR" altLang="en-US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날짜 별 로그파일</a:t>
              </a:r>
            </a:p>
          </p:txBody>
        </p:sp>
        <p:grpSp>
          <p:nvGrpSpPr>
            <p:cNvPr id="529" name="그룹 528"/>
            <p:cNvGrpSpPr/>
            <p:nvPr/>
          </p:nvGrpSpPr>
          <p:grpSpPr>
            <a:xfrm>
              <a:off x="931014" y="6131547"/>
              <a:ext cx="3417600" cy="595772"/>
              <a:chOff x="931014" y="6100242"/>
              <a:chExt cx="3417600" cy="595772"/>
            </a:xfrm>
          </p:grpSpPr>
          <p:sp>
            <p:nvSpPr>
              <p:cNvPr id="535" name="모서리가 둥근 직사각형 534">
                <a:extLst>
                  <a:ext uri="{FF2B5EF4-FFF2-40B4-BE49-F238E27FC236}">
                    <a16:creationId xmlns="" xmlns:a16="http://schemas.microsoft.com/office/drawing/2014/main" id="{143C05BE-C620-4248-9208-2F8F75709D3C}"/>
                  </a:ext>
                </a:extLst>
              </p:cNvPr>
              <p:cNvSpPr/>
              <p:nvPr/>
            </p:nvSpPr>
            <p:spPr>
              <a:xfrm>
                <a:off x="931014" y="6100242"/>
                <a:ext cx="3417600" cy="5957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3500" rIns="0" bIns="0" rtlCol="0" anchor="ctr"/>
              <a:lstStyle/>
              <a:p>
                <a:pPr algn="ctr">
                  <a:spcAft>
                    <a:spcPts val="75"/>
                  </a:spcAft>
                  <a:buClr>
                    <a:srgbClr val="4091CF"/>
                  </a:buClr>
                </a:pPr>
                <a:r>
                  <a:rPr lang="en-US" altLang="en-US" sz="1600" spc="-15" dirty="0" err="1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 Variable" pitchFamily="2" charset="-127"/>
                  </a:rPr>
                  <a:t>c</a:t>
                </a:r>
                <a:r>
                  <a:rPr lang="en-US" altLang="en-US" sz="1600" spc="-15" dirty="0" err="1" smtClean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 Variable" pitchFamily="2" charset="-127"/>
                  </a:rPr>
                  <a:t>ommonAPI</a:t>
                </a:r>
                <a:endParaRPr lang="x-none" altLang="en-US" sz="1600" b="1" spc="-15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  <p:pic>
            <p:nvPicPr>
              <p:cNvPr id="536" name="그림 5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979" y="6214044"/>
                <a:ext cx="287350" cy="368168"/>
              </a:xfrm>
              <a:prstGeom prst="rect">
                <a:avLst/>
              </a:prstGeom>
            </p:spPr>
          </p:pic>
        </p:grpSp>
        <p:pic>
          <p:nvPicPr>
            <p:cNvPr id="530" name="그림 5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359" y="7191737"/>
              <a:ext cx="287350" cy="368168"/>
            </a:xfrm>
            <a:prstGeom prst="rect">
              <a:avLst/>
            </a:prstGeom>
          </p:spPr>
        </p:pic>
        <p:cxnSp>
          <p:nvCxnSpPr>
            <p:cNvPr id="531" name="직선 화살표 연결선 530">
              <a:extLst>
                <a:ext uri="{FF2B5EF4-FFF2-40B4-BE49-F238E27FC236}">
                  <a16:creationId xmlns="" xmlns:a16="http://schemas.microsoft.com/office/drawing/2014/main" id="{6B0A7C8B-7196-5A4D-A78C-8ECA97E5188A}"/>
                </a:ext>
              </a:extLst>
            </p:cNvPr>
            <p:cNvCxnSpPr>
              <a:cxnSpLocks/>
            </p:cNvCxnSpPr>
            <p:nvPr/>
          </p:nvCxnSpPr>
          <p:spPr>
            <a:xfrm>
              <a:off x="2557196" y="7497504"/>
              <a:ext cx="0" cy="341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113953" y="8656226"/>
              <a:ext cx="3051726" cy="123207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r>
                <a:rPr lang="en-US" altLang="ko-KR" sz="1400" dirty="0" err="1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ssl</a:t>
              </a:r>
              <a:endParaRPr lang="en-US" altLang="ko-KR" sz="1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  <a:p>
              <a:r>
                <a:rPr lang="ko-KR" altLang="en-US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인증서 파일</a:t>
              </a:r>
            </a:p>
          </p:txBody>
        </p:sp>
        <p:pic>
          <p:nvPicPr>
            <p:cNvPr id="533" name="그림 5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359" y="8764684"/>
              <a:ext cx="287350" cy="368168"/>
            </a:xfrm>
            <a:prstGeom prst="rect">
              <a:avLst/>
            </a:prstGeom>
          </p:spPr>
        </p:pic>
        <p:cxnSp>
          <p:nvCxnSpPr>
            <p:cNvPr id="534" name="직선 화살표 연결선 533">
              <a:extLst>
                <a:ext uri="{FF2B5EF4-FFF2-40B4-BE49-F238E27FC236}">
                  <a16:creationId xmlns="" xmlns:a16="http://schemas.microsoft.com/office/drawing/2014/main" id="{6B0A7C8B-7196-5A4D-A78C-8ECA97E5188A}"/>
                </a:ext>
              </a:extLst>
            </p:cNvPr>
            <p:cNvCxnSpPr>
              <a:cxnSpLocks/>
            </p:cNvCxnSpPr>
            <p:nvPr/>
          </p:nvCxnSpPr>
          <p:spPr>
            <a:xfrm>
              <a:off x="2557196" y="9070451"/>
              <a:ext cx="0" cy="341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9" name="그룹 538"/>
          <p:cNvGrpSpPr/>
          <p:nvPr/>
        </p:nvGrpSpPr>
        <p:grpSpPr>
          <a:xfrm>
            <a:off x="7627288" y="6430272"/>
            <a:ext cx="3099566" cy="3881936"/>
            <a:chOff x="584056" y="5779824"/>
            <a:chExt cx="4111521" cy="5149322"/>
          </a:xfrm>
        </p:grpSpPr>
        <p:grpSp>
          <p:nvGrpSpPr>
            <p:cNvPr id="540" name="그룹 539">
              <a:extLst>
                <a:ext uri="{FF2B5EF4-FFF2-40B4-BE49-F238E27FC236}">
                  <a16:creationId xmlns="" xmlns:a16="http://schemas.microsoft.com/office/drawing/2014/main" id="{EDAB71A8-48D1-354A-8A34-8146D015FF6F}"/>
                </a:ext>
              </a:extLst>
            </p:cNvPr>
            <p:cNvGrpSpPr/>
            <p:nvPr/>
          </p:nvGrpSpPr>
          <p:grpSpPr>
            <a:xfrm>
              <a:off x="584056" y="5779824"/>
              <a:ext cx="4111521" cy="5149322"/>
              <a:chOff x="593729" y="3278659"/>
              <a:chExt cx="2628562" cy="3009462"/>
            </a:xfrm>
          </p:grpSpPr>
          <p:sp>
            <p:nvSpPr>
              <p:cNvPr id="551" name="모서리가 둥근 직사각형 550">
                <a:extLst>
                  <a:ext uri="{FF2B5EF4-FFF2-40B4-BE49-F238E27FC236}">
                    <a16:creationId xmlns="" xmlns:a16="http://schemas.microsoft.com/office/drawing/2014/main" id="{F5B1046D-E906-0C41-AA12-E0A22636C1DD}"/>
                  </a:ext>
                </a:extLst>
              </p:cNvPr>
              <p:cNvSpPr/>
              <p:nvPr/>
            </p:nvSpPr>
            <p:spPr>
              <a:xfrm>
                <a:off x="593729" y="3604384"/>
                <a:ext cx="2628562" cy="2683737"/>
              </a:xfrm>
              <a:prstGeom prst="roundRect">
                <a:avLst>
                  <a:gd name="adj" fmla="val 4095"/>
                </a:avLst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altLang="en-US" sz="7200"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  <p:sp>
            <p:nvSpPr>
              <p:cNvPr id="552" name="양쪽 모서리가 둥근 사각형 551">
                <a:extLst>
                  <a:ext uri="{FF2B5EF4-FFF2-40B4-BE49-F238E27FC236}">
                    <a16:creationId xmlns="" xmlns:a16="http://schemas.microsoft.com/office/drawing/2014/main" id="{92EC3650-92F6-C34D-93F0-4055AB288DAE}"/>
                  </a:ext>
                </a:extLst>
              </p:cNvPr>
              <p:cNvSpPr/>
              <p:nvPr/>
            </p:nvSpPr>
            <p:spPr>
              <a:xfrm>
                <a:off x="593729" y="3278659"/>
                <a:ext cx="2628562" cy="2618633"/>
              </a:xfrm>
              <a:prstGeom prst="round2SameRect">
                <a:avLst>
                  <a:gd name="adj1" fmla="val 365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28600" algn="ctr" rotWithShape="0">
                  <a:schemeClr val="tx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 sz="2800"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</p:grpSp>
        <p:sp>
          <p:nvSpPr>
            <p:cNvPr id="541" name="TextBox 540">
              <a:extLst>
                <a:ext uri="{FF2B5EF4-FFF2-40B4-BE49-F238E27FC236}">
                  <a16:creationId xmlns="" xmlns:a16="http://schemas.microsoft.com/office/drawing/2014/main" id="{EED58351-6ACD-BD41-A1F2-08FEE148E929}"/>
                </a:ext>
              </a:extLst>
            </p:cNvPr>
            <p:cNvSpPr txBox="1"/>
            <p:nvPr/>
          </p:nvSpPr>
          <p:spPr>
            <a:xfrm>
              <a:off x="584058" y="10365330"/>
              <a:ext cx="4095230" cy="4688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Aft>
                  <a:spcPts val="225"/>
                </a:spcAft>
                <a:buClr>
                  <a:srgbClr val="4091CF"/>
                </a:buClr>
              </a:pP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/home/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dms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dms_dev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projectAPI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endParaRPr lang="x-none" altLang="en-US" sz="1400" spc="-1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113953" y="7083279"/>
              <a:ext cx="3051726" cy="123207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r>
                <a:rPr lang="en-US" altLang="ko-KR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log</a:t>
              </a:r>
              <a:endParaRPr lang="en-US" altLang="ko-KR" sz="1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  <a:p>
              <a:r>
                <a:rPr lang="ko-KR" altLang="en-US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날짜 별 로그파일</a:t>
              </a:r>
            </a:p>
          </p:txBody>
        </p:sp>
        <p:grpSp>
          <p:nvGrpSpPr>
            <p:cNvPr id="543" name="그룹 542"/>
            <p:cNvGrpSpPr/>
            <p:nvPr/>
          </p:nvGrpSpPr>
          <p:grpSpPr>
            <a:xfrm>
              <a:off x="931014" y="6131547"/>
              <a:ext cx="3417600" cy="595772"/>
              <a:chOff x="931014" y="6100242"/>
              <a:chExt cx="3417600" cy="595772"/>
            </a:xfrm>
          </p:grpSpPr>
          <p:sp>
            <p:nvSpPr>
              <p:cNvPr id="549" name="모서리가 둥근 직사각형 548">
                <a:extLst>
                  <a:ext uri="{FF2B5EF4-FFF2-40B4-BE49-F238E27FC236}">
                    <a16:creationId xmlns="" xmlns:a16="http://schemas.microsoft.com/office/drawing/2014/main" id="{143C05BE-C620-4248-9208-2F8F75709D3C}"/>
                  </a:ext>
                </a:extLst>
              </p:cNvPr>
              <p:cNvSpPr/>
              <p:nvPr/>
            </p:nvSpPr>
            <p:spPr>
              <a:xfrm>
                <a:off x="931014" y="6100242"/>
                <a:ext cx="3417600" cy="5957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3500" rIns="0" bIns="0" rtlCol="0" anchor="ctr"/>
              <a:lstStyle/>
              <a:p>
                <a:pPr algn="ctr">
                  <a:spcAft>
                    <a:spcPts val="75"/>
                  </a:spcAft>
                  <a:buClr>
                    <a:srgbClr val="4091CF"/>
                  </a:buClr>
                </a:pPr>
                <a:r>
                  <a:rPr lang="en-US" altLang="en-US" sz="1600" spc="-15" dirty="0" err="1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 Variable" pitchFamily="2" charset="-127"/>
                  </a:rPr>
                  <a:t>p</a:t>
                </a:r>
                <a:r>
                  <a:rPr lang="en-US" altLang="en-US" sz="1600" spc="-15" dirty="0" err="1" smtClean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 Variable" pitchFamily="2" charset="-127"/>
                  </a:rPr>
                  <a:t>rojectAPI</a:t>
                </a:r>
                <a:endParaRPr lang="x-none" altLang="en-US" sz="1600" b="1" spc="-15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  <p:pic>
            <p:nvPicPr>
              <p:cNvPr id="550" name="그림 5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979" y="6214044"/>
                <a:ext cx="287350" cy="368168"/>
              </a:xfrm>
              <a:prstGeom prst="rect">
                <a:avLst/>
              </a:prstGeom>
            </p:spPr>
          </p:pic>
        </p:grpSp>
        <p:pic>
          <p:nvPicPr>
            <p:cNvPr id="544" name="그림 5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359" y="7191737"/>
              <a:ext cx="287350" cy="368168"/>
            </a:xfrm>
            <a:prstGeom prst="rect">
              <a:avLst/>
            </a:prstGeom>
          </p:spPr>
        </p:pic>
        <p:cxnSp>
          <p:nvCxnSpPr>
            <p:cNvPr id="545" name="직선 화살표 연결선 544">
              <a:extLst>
                <a:ext uri="{FF2B5EF4-FFF2-40B4-BE49-F238E27FC236}">
                  <a16:creationId xmlns="" xmlns:a16="http://schemas.microsoft.com/office/drawing/2014/main" id="{6B0A7C8B-7196-5A4D-A78C-8ECA97E5188A}"/>
                </a:ext>
              </a:extLst>
            </p:cNvPr>
            <p:cNvCxnSpPr>
              <a:cxnSpLocks/>
            </p:cNvCxnSpPr>
            <p:nvPr/>
          </p:nvCxnSpPr>
          <p:spPr>
            <a:xfrm>
              <a:off x="2557196" y="7497504"/>
              <a:ext cx="0" cy="341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113953" y="8656226"/>
              <a:ext cx="3051726" cy="123207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r>
                <a:rPr lang="en-US" altLang="ko-KR" sz="1400" dirty="0" err="1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ssl</a:t>
              </a:r>
              <a:endParaRPr lang="en-US" altLang="ko-KR" sz="1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  <a:p>
              <a:r>
                <a:rPr lang="ko-KR" altLang="en-US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인증서 파일</a:t>
              </a:r>
            </a:p>
          </p:txBody>
        </p:sp>
        <p:pic>
          <p:nvPicPr>
            <p:cNvPr id="547" name="그림 5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359" y="8764684"/>
              <a:ext cx="287350" cy="368168"/>
            </a:xfrm>
            <a:prstGeom prst="rect">
              <a:avLst/>
            </a:prstGeom>
          </p:spPr>
        </p:pic>
        <p:cxnSp>
          <p:nvCxnSpPr>
            <p:cNvPr id="548" name="직선 화살표 연결선 547">
              <a:extLst>
                <a:ext uri="{FF2B5EF4-FFF2-40B4-BE49-F238E27FC236}">
                  <a16:creationId xmlns="" xmlns:a16="http://schemas.microsoft.com/office/drawing/2014/main" id="{6B0A7C8B-7196-5A4D-A78C-8ECA97E5188A}"/>
                </a:ext>
              </a:extLst>
            </p:cNvPr>
            <p:cNvCxnSpPr>
              <a:cxnSpLocks/>
            </p:cNvCxnSpPr>
            <p:nvPr/>
          </p:nvCxnSpPr>
          <p:spPr>
            <a:xfrm>
              <a:off x="2557196" y="9070451"/>
              <a:ext cx="0" cy="341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그룹 552"/>
          <p:cNvGrpSpPr/>
          <p:nvPr/>
        </p:nvGrpSpPr>
        <p:grpSpPr>
          <a:xfrm>
            <a:off x="11275789" y="6430272"/>
            <a:ext cx="3119371" cy="3881936"/>
            <a:chOff x="584056" y="5779824"/>
            <a:chExt cx="4137792" cy="5149322"/>
          </a:xfrm>
        </p:grpSpPr>
        <p:grpSp>
          <p:nvGrpSpPr>
            <p:cNvPr id="554" name="그룹 553">
              <a:extLst>
                <a:ext uri="{FF2B5EF4-FFF2-40B4-BE49-F238E27FC236}">
                  <a16:creationId xmlns="" xmlns:a16="http://schemas.microsoft.com/office/drawing/2014/main" id="{EDAB71A8-48D1-354A-8A34-8146D015FF6F}"/>
                </a:ext>
              </a:extLst>
            </p:cNvPr>
            <p:cNvGrpSpPr/>
            <p:nvPr/>
          </p:nvGrpSpPr>
          <p:grpSpPr>
            <a:xfrm>
              <a:off x="584056" y="5779824"/>
              <a:ext cx="4111521" cy="5149322"/>
              <a:chOff x="593729" y="3278659"/>
              <a:chExt cx="2628562" cy="3009462"/>
            </a:xfrm>
          </p:grpSpPr>
          <p:sp>
            <p:nvSpPr>
              <p:cNvPr id="565" name="모서리가 둥근 직사각형 564">
                <a:extLst>
                  <a:ext uri="{FF2B5EF4-FFF2-40B4-BE49-F238E27FC236}">
                    <a16:creationId xmlns="" xmlns:a16="http://schemas.microsoft.com/office/drawing/2014/main" id="{F5B1046D-E906-0C41-AA12-E0A22636C1DD}"/>
                  </a:ext>
                </a:extLst>
              </p:cNvPr>
              <p:cNvSpPr/>
              <p:nvPr/>
            </p:nvSpPr>
            <p:spPr>
              <a:xfrm>
                <a:off x="593729" y="3604384"/>
                <a:ext cx="2628562" cy="2683737"/>
              </a:xfrm>
              <a:prstGeom prst="roundRect">
                <a:avLst>
                  <a:gd name="adj" fmla="val 4095"/>
                </a:avLst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altLang="en-US" sz="7200"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  <p:sp>
            <p:nvSpPr>
              <p:cNvPr id="566" name="양쪽 모서리가 둥근 사각형 565">
                <a:extLst>
                  <a:ext uri="{FF2B5EF4-FFF2-40B4-BE49-F238E27FC236}">
                    <a16:creationId xmlns="" xmlns:a16="http://schemas.microsoft.com/office/drawing/2014/main" id="{92EC3650-92F6-C34D-93F0-4055AB288DAE}"/>
                  </a:ext>
                </a:extLst>
              </p:cNvPr>
              <p:cNvSpPr/>
              <p:nvPr/>
            </p:nvSpPr>
            <p:spPr>
              <a:xfrm>
                <a:off x="593729" y="3278659"/>
                <a:ext cx="2628562" cy="2618633"/>
              </a:xfrm>
              <a:prstGeom prst="round2SameRect">
                <a:avLst>
                  <a:gd name="adj1" fmla="val 365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28600" algn="ctr" rotWithShape="0">
                  <a:schemeClr val="tx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 sz="2800"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</p:grpSp>
        <p:sp>
          <p:nvSpPr>
            <p:cNvPr id="555" name="TextBox 554">
              <a:extLst>
                <a:ext uri="{FF2B5EF4-FFF2-40B4-BE49-F238E27FC236}">
                  <a16:creationId xmlns="" xmlns:a16="http://schemas.microsoft.com/office/drawing/2014/main" id="{EED58351-6ACD-BD41-A1F2-08FEE148E929}"/>
                </a:ext>
              </a:extLst>
            </p:cNvPr>
            <p:cNvSpPr txBox="1"/>
            <p:nvPr/>
          </p:nvSpPr>
          <p:spPr>
            <a:xfrm>
              <a:off x="626618" y="10365330"/>
              <a:ext cx="4095230" cy="4688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Aft>
                  <a:spcPts val="225"/>
                </a:spcAft>
                <a:buClr>
                  <a:srgbClr val="4091CF"/>
                </a:buClr>
              </a:pP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/home/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dms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dms_dev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deliverablesAPI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endParaRPr lang="x-none" altLang="en-US" sz="1400" spc="-1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113953" y="7083279"/>
              <a:ext cx="3051726" cy="123207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r>
                <a:rPr lang="en-US" altLang="ko-KR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log</a:t>
              </a:r>
              <a:endParaRPr lang="en-US" altLang="ko-KR" sz="1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  <a:p>
              <a:r>
                <a:rPr lang="ko-KR" altLang="en-US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날짜 별 로그파일</a:t>
              </a:r>
            </a:p>
          </p:txBody>
        </p:sp>
        <p:grpSp>
          <p:nvGrpSpPr>
            <p:cNvPr id="557" name="그룹 556"/>
            <p:cNvGrpSpPr/>
            <p:nvPr/>
          </p:nvGrpSpPr>
          <p:grpSpPr>
            <a:xfrm>
              <a:off x="931014" y="6131547"/>
              <a:ext cx="3417600" cy="595772"/>
              <a:chOff x="931014" y="6100242"/>
              <a:chExt cx="3417600" cy="595772"/>
            </a:xfrm>
          </p:grpSpPr>
          <p:sp>
            <p:nvSpPr>
              <p:cNvPr id="563" name="모서리가 둥근 직사각형 562">
                <a:extLst>
                  <a:ext uri="{FF2B5EF4-FFF2-40B4-BE49-F238E27FC236}">
                    <a16:creationId xmlns="" xmlns:a16="http://schemas.microsoft.com/office/drawing/2014/main" id="{143C05BE-C620-4248-9208-2F8F75709D3C}"/>
                  </a:ext>
                </a:extLst>
              </p:cNvPr>
              <p:cNvSpPr/>
              <p:nvPr/>
            </p:nvSpPr>
            <p:spPr>
              <a:xfrm>
                <a:off x="931014" y="6100242"/>
                <a:ext cx="3417600" cy="5957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3500" rIns="0" bIns="0" rtlCol="0" anchor="ctr"/>
              <a:lstStyle/>
              <a:p>
                <a:pPr algn="ctr">
                  <a:spcAft>
                    <a:spcPts val="75"/>
                  </a:spcAft>
                  <a:buClr>
                    <a:srgbClr val="4091CF"/>
                  </a:buClr>
                </a:pPr>
                <a:r>
                  <a:rPr lang="en-US" altLang="en-US" sz="1600" spc="-15" dirty="0" err="1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 Variable" pitchFamily="2" charset="-127"/>
                  </a:rPr>
                  <a:t>d</a:t>
                </a:r>
                <a:r>
                  <a:rPr lang="en-US" altLang="en-US" sz="1600" spc="-15" dirty="0" err="1" smtClean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 Variable" pitchFamily="2" charset="-127"/>
                  </a:rPr>
                  <a:t>eliverablesAPI</a:t>
                </a:r>
                <a:endParaRPr lang="x-none" altLang="en-US" sz="1600" b="1" spc="-15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  <p:pic>
            <p:nvPicPr>
              <p:cNvPr id="564" name="그림 5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979" y="6214044"/>
                <a:ext cx="287350" cy="368168"/>
              </a:xfrm>
              <a:prstGeom prst="rect">
                <a:avLst/>
              </a:prstGeom>
            </p:spPr>
          </p:pic>
        </p:grpSp>
        <p:pic>
          <p:nvPicPr>
            <p:cNvPr id="558" name="그림 5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359" y="7191737"/>
              <a:ext cx="287350" cy="368168"/>
            </a:xfrm>
            <a:prstGeom prst="rect">
              <a:avLst/>
            </a:prstGeom>
          </p:spPr>
        </p:pic>
        <p:cxnSp>
          <p:nvCxnSpPr>
            <p:cNvPr id="559" name="직선 화살표 연결선 558">
              <a:extLst>
                <a:ext uri="{FF2B5EF4-FFF2-40B4-BE49-F238E27FC236}">
                  <a16:creationId xmlns="" xmlns:a16="http://schemas.microsoft.com/office/drawing/2014/main" id="{6B0A7C8B-7196-5A4D-A78C-8ECA97E5188A}"/>
                </a:ext>
              </a:extLst>
            </p:cNvPr>
            <p:cNvCxnSpPr>
              <a:cxnSpLocks/>
            </p:cNvCxnSpPr>
            <p:nvPr/>
          </p:nvCxnSpPr>
          <p:spPr>
            <a:xfrm>
              <a:off x="2557196" y="7497504"/>
              <a:ext cx="0" cy="341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TextBox 559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113953" y="8656226"/>
              <a:ext cx="3051726" cy="123207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ctr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r>
                <a:rPr lang="en-US" altLang="ko-KR" sz="1400" dirty="0" err="1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ssl</a:t>
              </a:r>
              <a:endParaRPr lang="en-US" altLang="ko-KR" sz="1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  <a:p>
              <a:r>
                <a:rPr lang="ko-KR" altLang="en-US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인증서 파일</a:t>
              </a:r>
            </a:p>
          </p:txBody>
        </p:sp>
        <p:pic>
          <p:nvPicPr>
            <p:cNvPr id="561" name="그림 5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359" y="8764684"/>
              <a:ext cx="287350" cy="368168"/>
            </a:xfrm>
            <a:prstGeom prst="rect">
              <a:avLst/>
            </a:prstGeom>
          </p:spPr>
        </p:pic>
        <p:cxnSp>
          <p:nvCxnSpPr>
            <p:cNvPr id="562" name="직선 화살표 연결선 561">
              <a:extLst>
                <a:ext uri="{FF2B5EF4-FFF2-40B4-BE49-F238E27FC236}">
                  <a16:creationId xmlns="" xmlns:a16="http://schemas.microsoft.com/office/drawing/2014/main" id="{6B0A7C8B-7196-5A4D-A78C-8ECA97E5188A}"/>
                </a:ext>
              </a:extLst>
            </p:cNvPr>
            <p:cNvCxnSpPr>
              <a:cxnSpLocks/>
            </p:cNvCxnSpPr>
            <p:nvPr/>
          </p:nvCxnSpPr>
          <p:spPr>
            <a:xfrm>
              <a:off x="2557196" y="9070451"/>
              <a:ext cx="0" cy="341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그룹 566"/>
          <p:cNvGrpSpPr/>
          <p:nvPr/>
        </p:nvGrpSpPr>
        <p:grpSpPr>
          <a:xfrm>
            <a:off x="14924290" y="6430272"/>
            <a:ext cx="3099566" cy="3881936"/>
            <a:chOff x="584056" y="5779824"/>
            <a:chExt cx="4111521" cy="5149322"/>
          </a:xfrm>
        </p:grpSpPr>
        <p:grpSp>
          <p:nvGrpSpPr>
            <p:cNvPr id="568" name="그룹 567">
              <a:extLst>
                <a:ext uri="{FF2B5EF4-FFF2-40B4-BE49-F238E27FC236}">
                  <a16:creationId xmlns="" xmlns:a16="http://schemas.microsoft.com/office/drawing/2014/main" id="{EDAB71A8-48D1-354A-8A34-8146D015FF6F}"/>
                </a:ext>
              </a:extLst>
            </p:cNvPr>
            <p:cNvGrpSpPr/>
            <p:nvPr/>
          </p:nvGrpSpPr>
          <p:grpSpPr>
            <a:xfrm>
              <a:off x="584056" y="5779824"/>
              <a:ext cx="4111521" cy="5149322"/>
              <a:chOff x="593729" y="3278659"/>
              <a:chExt cx="2628562" cy="3009462"/>
            </a:xfrm>
          </p:grpSpPr>
          <p:sp>
            <p:nvSpPr>
              <p:cNvPr id="579" name="모서리가 둥근 직사각형 578">
                <a:extLst>
                  <a:ext uri="{FF2B5EF4-FFF2-40B4-BE49-F238E27FC236}">
                    <a16:creationId xmlns="" xmlns:a16="http://schemas.microsoft.com/office/drawing/2014/main" id="{F5B1046D-E906-0C41-AA12-E0A22636C1DD}"/>
                  </a:ext>
                </a:extLst>
              </p:cNvPr>
              <p:cNvSpPr/>
              <p:nvPr/>
            </p:nvSpPr>
            <p:spPr>
              <a:xfrm>
                <a:off x="593729" y="3604384"/>
                <a:ext cx="2628562" cy="2683737"/>
              </a:xfrm>
              <a:prstGeom prst="roundRect">
                <a:avLst>
                  <a:gd name="adj" fmla="val 4095"/>
                </a:avLst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altLang="en-US" sz="7200"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  <p:sp>
            <p:nvSpPr>
              <p:cNvPr id="580" name="양쪽 모서리가 둥근 사각형 579">
                <a:extLst>
                  <a:ext uri="{FF2B5EF4-FFF2-40B4-BE49-F238E27FC236}">
                    <a16:creationId xmlns="" xmlns:a16="http://schemas.microsoft.com/office/drawing/2014/main" id="{92EC3650-92F6-C34D-93F0-4055AB288DAE}"/>
                  </a:ext>
                </a:extLst>
              </p:cNvPr>
              <p:cNvSpPr/>
              <p:nvPr/>
            </p:nvSpPr>
            <p:spPr>
              <a:xfrm>
                <a:off x="593729" y="3278659"/>
                <a:ext cx="2628562" cy="2618633"/>
              </a:xfrm>
              <a:prstGeom prst="round2SameRect">
                <a:avLst>
                  <a:gd name="adj1" fmla="val 365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28600" algn="ctr" rotWithShape="0">
                  <a:schemeClr val="tx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 sz="2800"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</p:grpSp>
        <p:sp>
          <p:nvSpPr>
            <p:cNvPr id="569" name="TextBox 568">
              <a:extLst>
                <a:ext uri="{FF2B5EF4-FFF2-40B4-BE49-F238E27FC236}">
                  <a16:creationId xmlns="" xmlns:a16="http://schemas.microsoft.com/office/drawing/2014/main" id="{EED58351-6ACD-BD41-A1F2-08FEE148E929}"/>
                </a:ext>
              </a:extLst>
            </p:cNvPr>
            <p:cNvSpPr txBox="1"/>
            <p:nvPr/>
          </p:nvSpPr>
          <p:spPr>
            <a:xfrm>
              <a:off x="584059" y="10365330"/>
              <a:ext cx="4095231" cy="4688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Aft>
                  <a:spcPts val="225"/>
                </a:spcAft>
                <a:buClr>
                  <a:srgbClr val="4091CF"/>
                </a:buClr>
              </a:pPr>
              <a:r>
                <a:rPr lang="en-US" altLang="en-US" sz="1400" spc="-15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 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/home/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dms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dms_dev</a:t>
              </a:r>
              <a:r>
                <a:rPr lang="en-US" altLang="en-US" sz="1400" spc="-15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r>
                <a:rPr lang="en-US" altLang="en-US" sz="1400" spc="-15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dmsFile</a:t>
              </a:r>
              <a:r>
                <a:rPr lang="en-US" altLang="en-US" sz="1400" spc="-15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/</a:t>
              </a:r>
              <a:endParaRPr lang="x-none" altLang="en-US" sz="1400" spc="-1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="" xmlns:a16="http://schemas.microsoft.com/office/drawing/2014/main" id="{82BDDE2A-F724-8A4C-8F2D-87367CCCA42D}"/>
                </a:ext>
              </a:extLst>
            </p:cNvPr>
            <p:cNvSpPr txBox="1"/>
            <p:nvPr/>
          </p:nvSpPr>
          <p:spPr>
            <a:xfrm>
              <a:off x="1113953" y="7083279"/>
              <a:ext cx="3051726" cy="280502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  <a:alpha val="70000"/>
                </a:schemeClr>
              </a:solidFill>
            </a:ln>
          </p:spPr>
          <p:txBody>
            <a:bodyPr wrap="none" lIns="0" tIns="13500" rIns="0" bIns="0" rtlCol="0" anchor="t">
              <a:noAutofit/>
            </a:bodyPr>
            <a:lstStyle>
              <a:defPPr>
                <a:defRPr lang="x-none"/>
              </a:defPPr>
              <a:lvl1pPr algn="ctr">
                <a:spcAft>
                  <a:spcPts val="300"/>
                </a:spcAft>
                <a:buClr>
                  <a:srgbClr val="4091CF"/>
                </a:buClr>
                <a:defRPr sz="1000" spc="-20">
                  <a:ln>
                    <a:noFill/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endParaRPr lang="en-US" altLang="ko-KR" sz="1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  <a:p>
              <a:r>
                <a:rPr lang="en-US" altLang="ko-KR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[ Project ID]</a:t>
              </a:r>
            </a:p>
            <a:p>
              <a:r>
                <a:rPr lang="ko-KR" altLang="en-US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각</a:t>
              </a:r>
              <a:r>
                <a:rPr lang="en-US" altLang="ko-KR" sz="1400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 </a:t>
              </a:r>
              <a:r>
                <a:rPr lang="en-US" altLang="ko-KR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Project ID </a:t>
              </a:r>
              <a:r>
                <a:rPr lang="ko-KR" altLang="en-US" sz="1400" dirty="0" smtClean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rPr>
                <a:t>별 산출물 파일</a:t>
              </a:r>
              <a:endParaRPr lang="en-US" altLang="ko-KR" sz="14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Variable" pitchFamily="2" charset="-127"/>
              </a:endParaRPr>
            </a:p>
          </p:txBody>
        </p:sp>
        <p:grpSp>
          <p:nvGrpSpPr>
            <p:cNvPr id="571" name="그룹 570"/>
            <p:cNvGrpSpPr/>
            <p:nvPr/>
          </p:nvGrpSpPr>
          <p:grpSpPr>
            <a:xfrm>
              <a:off x="931014" y="6131547"/>
              <a:ext cx="3417600" cy="595772"/>
              <a:chOff x="931014" y="6100242"/>
              <a:chExt cx="3417600" cy="595772"/>
            </a:xfrm>
          </p:grpSpPr>
          <p:sp>
            <p:nvSpPr>
              <p:cNvPr id="577" name="모서리가 둥근 직사각형 576">
                <a:extLst>
                  <a:ext uri="{FF2B5EF4-FFF2-40B4-BE49-F238E27FC236}">
                    <a16:creationId xmlns="" xmlns:a16="http://schemas.microsoft.com/office/drawing/2014/main" id="{143C05BE-C620-4248-9208-2F8F75709D3C}"/>
                  </a:ext>
                </a:extLst>
              </p:cNvPr>
              <p:cNvSpPr/>
              <p:nvPr/>
            </p:nvSpPr>
            <p:spPr>
              <a:xfrm>
                <a:off x="931014" y="6100242"/>
                <a:ext cx="3417600" cy="5957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3500" rIns="0" bIns="0" rtlCol="0" anchor="ctr"/>
              <a:lstStyle/>
              <a:p>
                <a:pPr algn="ctr">
                  <a:spcAft>
                    <a:spcPts val="75"/>
                  </a:spcAft>
                  <a:buClr>
                    <a:srgbClr val="4091CF"/>
                  </a:buClr>
                </a:pPr>
                <a:r>
                  <a:rPr lang="en-US" altLang="en-US" sz="1600" spc="-15" dirty="0" err="1" smtClean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Pretendard Variable" pitchFamily="2" charset="-127"/>
                  </a:rPr>
                  <a:t>dmsFile</a:t>
                </a:r>
                <a:endParaRPr lang="x-none" altLang="en-US" sz="1600" b="1" spc="-15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 Variable" pitchFamily="2" charset="-127"/>
                </a:endParaRPr>
              </a:p>
            </p:txBody>
          </p:sp>
          <p:pic>
            <p:nvPicPr>
              <p:cNvPr id="578" name="그림 5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0979" y="6214044"/>
                <a:ext cx="287350" cy="368168"/>
              </a:xfrm>
              <a:prstGeom prst="rect">
                <a:avLst/>
              </a:prstGeom>
            </p:spPr>
          </p:pic>
        </p:grpSp>
        <p:pic>
          <p:nvPicPr>
            <p:cNvPr id="572" name="그림 5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714" y="8020122"/>
              <a:ext cx="287349" cy="368168"/>
            </a:xfrm>
            <a:prstGeom prst="rect">
              <a:avLst/>
            </a:prstGeom>
          </p:spPr>
        </p:pic>
        <p:cxnSp>
          <p:nvCxnSpPr>
            <p:cNvPr id="573" name="직선 화살표 연결선 572">
              <a:extLst>
                <a:ext uri="{FF2B5EF4-FFF2-40B4-BE49-F238E27FC236}">
                  <a16:creationId xmlns="" xmlns:a16="http://schemas.microsoft.com/office/drawing/2014/main" id="{6B0A7C8B-7196-5A4D-A78C-8ECA97E5188A}"/>
                </a:ext>
              </a:extLst>
            </p:cNvPr>
            <p:cNvCxnSpPr>
              <a:cxnSpLocks/>
            </p:cNvCxnSpPr>
            <p:nvPr/>
          </p:nvCxnSpPr>
          <p:spPr>
            <a:xfrm>
              <a:off x="2639817" y="8315354"/>
              <a:ext cx="0" cy="341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꺾인 연결선 436"/>
          <p:cNvCxnSpPr>
            <a:stCxn id="317" idx="2"/>
            <a:endCxn id="580" idx="3"/>
          </p:cNvCxnSpPr>
          <p:nvPr/>
        </p:nvCxnSpPr>
        <p:spPr>
          <a:xfrm rot="16200000" flipH="1">
            <a:off x="11825787" y="1781986"/>
            <a:ext cx="1998968" cy="7297603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5" name="꺾인 연결선 584"/>
          <p:cNvCxnSpPr>
            <a:stCxn id="317" idx="2"/>
            <a:endCxn id="566" idx="3"/>
          </p:cNvCxnSpPr>
          <p:nvPr/>
        </p:nvCxnSpPr>
        <p:spPr>
          <a:xfrm rot="16200000" flipH="1">
            <a:off x="10001537" y="3606237"/>
            <a:ext cx="1998968" cy="3649102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229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C6B96FD-4AFF-42BE-940E-365E288D41F3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" name="SUB HEADER"/>
          <p:cNvSpPr txBox="1"/>
          <p:nvPr/>
        </p:nvSpPr>
        <p:spPr>
          <a:xfrm>
            <a:off x="490131" y="2707190"/>
            <a:ext cx="17161011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3750" b="1" dirty="0" smtClean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설치 구성도</a:t>
            </a:r>
            <a:endParaRPr lang="en-US" sz="3750" b="1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Variable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043"/>
              </p:ext>
            </p:extLst>
          </p:nvPr>
        </p:nvGraphicFramePr>
        <p:xfrm>
          <a:off x="491065" y="3614380"/>
          <a:ext cx="17295819" cy="274111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2104845"/>
                <a:gridCol w="2316095"/>
                <a:gridCol w="2104845"/>
                <a:gridCol w="2104845"/>
                <a:gridCol w="4455499"/>
                <a:gridCol w="2104845"/>
                <a:gridCol w="2104845"/>
              </a:tblGrid>
              <a:tr h="427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SYSTEM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IP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도메인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PORT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설치위치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/>
                      </a:r>
                      <a:b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</a:b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 Path - [ ‘ /home/</a:t>
                      </a:r>
                      <a:r>
                        <a:rPr lang="en-US" altLang="ko-KR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dms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</a:t>
                      </a:r>
                      <a:r>
                        <a:rPr lang="en-US" altLang="ko-KR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dms_dev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/[</a:t>
                      </a:r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설치위치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]‘ ]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로그위치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계정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5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DeliverablesUI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183.111.104.104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dms.inzent.kr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6443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deliverablesUI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/log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dms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99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CommonAPI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183.111.104.104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cmn.inzent.kr</a:t>
                      </a:r>
                      <a:endParaRPr lang="ko-KR" alt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1443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commonAPI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/log</a:t>
                      </a:r>
                      <a:endParaRPr lang="ko-KR" alt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dms</a:t>
                      </a:r>
                      <a:endParaRPr lang="ko-KR" alt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ProjectAPI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183.111.104.104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prj.inzent.kr</a:t>
                      </a:r>
                      <a:endParaRPr lang="ko-KR" alt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2443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projectAPI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/log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dms</a:t>
                      </a:r>
                      <a:endParaRPr lang="ko-KR" alt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6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DeliverablesAPI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183.111.104.104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dlv.inzent.kr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3443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deliverablesAPI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/log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dms</a:t>
                      </a:r>
                      <a:endParaRPr lang="ko-KR" alt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SUB HEADER"/>
          <p:cNvSpPr txBox="1"/>
          <p:nvPr/>
        </p:nvSpPr>
        <p:spPr>
          <a:xfrm>
            <a:off x="491419" y="6850726"/>
            <a:ext cx="17346682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3750" b="1" dirty="0" smtClean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실행 </a:t>
            </a:r>
            <a:r>
              <a:rPr lang="en-US" altLang="ko-KR" sz="3750" b="1" dirty="0" smtClean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&amp; </a:t>
            </a:r>
            <a:r>
              <a:rPr lang="ko-KR" altLang="en-US" sz="3750" b="1" dirty="0" smtClean="0">
                <a:solidFill>
                  <a:srgbClr val="1518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종료 파일</a:t>
            </a:r>
            <a:endParaRPr lang="en-US" sz="3750" b="1" dirty="0">
              <a:solidFill>
                <a:srgbClr val="15182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retendard Variable" pitchFamily="2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97310"/>
              </p:ext>
            </p:extLst>
          </p:nvPr>
        </p:nvGraphicFramePr>
        <p:xfrm>
          <a:off x="491066" y="8312081"/>
          <a:ext cx="17295817" cy="2891795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2256950"/>
                <a:gridCol w="7529738"/>
                <a:gridCol w="7509129"/>
              </a:tblGrid>
              <a:tr h="560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SYSTEM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실행파일 위치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종료파일 위치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DeliverablesUI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/home/dms/dms_dev/deliverablesUI/startdeliverablesUI.sh</a:t>
                      </a:r>
                      <a:endParaRPr lang="ko-KR" altLang="en-US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/home/dms/dms_dev/deliverablesUI/stopdeliverablesUI.sh</a:t>
                      </a:r>
                      <a:endParaRPr lang="ko-KR" altLang="en-US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CommonAPI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/home/dms/dms_dev/commonAPI/startcommonAPI.sh</a:t>
                      </a:r>
                      <a:endParaRPr lang="ko-KR" altLang="en-US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/home/dms/dms_dev/commonAPI/stopcommonAPI.sh</a:t>
                      </a:r>
                      <a:endParaRPr lang="ko-KR" altLang="en-US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ProjectAPI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/home/dms/dms_dev/projectAPI/startprojectAPI.sh</a:t>
                      </a:r>
                      <a:endParaRPr lang="ko-KR" altLang="en-US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/home/dms/dms_dev/projectAPI/stopprojectAPI.sh</a:t>
                      </a:r>
                      <a:endParaRPr lang="ko-KR" altLang="en-US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69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DeliverablesAPI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/home/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dms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dms_dev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deliverablesAPI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startdeliverablesAPI</a:t>
                      </a:r>
                      <a:endParaRPr lang="ko-KR" altLang="en-US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/home/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dms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dms_dev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deliverablesAPI</a:t>
                      </a: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</a:t>
                      </a:r>
                      <a:r>
                        <a:rPr lang="en-US" altLang="ko-KR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stopdeliverablesAPI</a:t>
                      </a:r>
                      <a:endParaRPr lang="ko-KR" altLang="en-US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전체 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/home/dms/dms_dev/allstartdms.sh</a:t>
                      </a:r>
                      <a:endParaRPr lang="ko-KR" altLang="en-US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71686" rtl="0" eaLnBrk="1" fontAlgn="auto" latinLnBrk="1" hangingPunct="1">
                        <a:lnSpc>
                          <a:spcPct val="100000"/>
                        </a:lnSpc>
                        <a:spcBef>
                          <a:spcPts val="24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Pretendard Variable" pitchFamily="2" charset="-127"/>
                        </a:rPr>
                        <a:t>/home/dms/dms_dev/allstopdms.sh</a:t>
                      </a:r>
                      <a:endParaRPr lang="ko-KR" altLang="en-US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Pretendard Variable" pitchFamily="2" charset="-127"/>
                      </a:endParaRPr>
                    </a:p>
                  </a:txBody>
                  <a:tcPr marL="121502" marR="121502" marT="60751" marB="60751"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2BEF2F-2060-D545-8976-930FB811AAC7}"/>
              </a:ext>
            </a:extLst>
          </p:cNvPr>
          <p:cNvSpPr txBox="1"/>
          <p:nvPr/>
        </p:nvSpPr>
        <p:spPr>
          <a:xfrm>
            <a:off x="490557" y="7809552"/>
            <a:ext cx="1722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spc="2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 </a:t>
            </a:r>
            <a:r>
              <a:rPr lang="en-US" altLang="ko-KR" sz="2000" b="0" spc="2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- ./[</a:t>
            </a:r>
            <a:r>
              <a:rPr lang="ko-KR" altLang="en-US" sz="2000" b="0" spc="2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파일 이름</a:t>
            </a:r>
            <a:r>
              <a:rPr lang="en-US" altLang="ko-KR" sz="2000" b="0" spc="2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].</a:t>
            </a:r>
            <a:r>
              <a:rPr lang="en-US" altLang="ko-KR" sz="2000" b="0" spc="225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sh</a:t>
            </a:r>
            <a:r>
              <a:rPr lang="en-US" altLang="ko-KR" sz="2000" b="0" spc="2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 </a:t>
            </a:r>
            <a:r>
              <a:rPr lang="ko-KR" altLang="en-US" sz="2000" b="0" spc="2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로 실행한다</a:t>
            </a:r>
            <a:r>
              <a:rPr lang="en-US" altLang="ko-KR" sz="2000" b="0" spc="225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retendard Variable" pitchFamily="2" charset="-127"/>
              </a:rPr>
              <a:t>.</a:t>
            </a:r>
            <a:endParaRPr lang="en-US" altLang="ko-KR" sz="2000" b="0" spc="225" dirty="0">
              <a:latin typeface="나눔고딕" panose="020D0604000000000000" pitchFamily="50" charset="-127"/>
              <a:ea typeface="나눔고딕" panose="020D0604000000000000" pitchFamily="50" charset="-127"/>
              <a:cs typeface="Pretendard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422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1BB190-893F-1345-86AA-0D88F4D9A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6924304"/>
            <a:ext cx="5997088" cy="5800676"/>
          </a:xfrm>
          <a:prstGeom prst="rect">
            <a:avLst/>
          </a:prstGeom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xmlns="" id="{8E64E067-21CA-8841-AC15-43FDEAA76855}"/>
              </a:ext>
            </a:extLst>
          </p:cNvPr>
          <p:cNvGrpSpPr/>
          <p:nvPr/>
        </p:nvGrpSpPr>
        <p:grpSpPr>
          <a:xfrm>
            <a:off x="504000" y="12167141"/>
            <a:ext cx="17280000" cy="753117"/>
            <a:chOff x="504000" y="10794613"/>
            <a:chExt cx="17280000" cy="753117"/>
          </a:xfrm>
        </p:grpSpPr>
        <p:sp>
          <p:nvSpPr>
            <p:cNvPr id="7" name="2020년 12월 20일"/>
            <p:cNvSpPr txBox="1"/>
            <p:nvPr/>
          </p:nvSpPr>
          <p:spPr>
            <a:xfrm>
              <a:off x="504000" y="11157174"/>
              <a:ext cx="17280000" cy="3905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8100" tIns="38100" rIns="38100" bIns="38100" anchor="ctr">
              <a:spAutoFit/>
            </a:bodyPr>
            <a:lstStyle>
              <a:lvl1pPr defTabSz="2438338">
                <a:lnSpc>
                  <a:spcPct val="90000"/>
                </a:lnSpc>
                <a:spcBef>
                  <a:spcPts val="4500"/>
                </a:spcBef>
                <a:defRPr sz="3000" b="0">
                  <a:solidFill>
                    <a:srgbClr val="FFFFFF"/>
                  </a:solidFill>
                  <a:latin typeface="Campton Medium"/>
                  <a:ea typeface="Campton Medium"/>
                  <a:cs typeface="Campton Medium"/>
                  <a:sym typeface="Campton Medium"/>
                </a:defRPr>
              </a:lvl1pPr>
            </a:lstStyle>
            <a:p>
              <a:r>
                <a:rPr lang="en-US" sz="2250" dirty="0" smtClean="0">
                  <a:solidFill>
                    <a:srgbClr val="151826"/>
                  </a:solidFill>
                  <a:latin typeface="Pretendard Variable" pitchFamily="2" charset="-127"/>
                  <a:ea typeface="Pretendard Variable" pitchFamily="2" charset="-127"/>
                  <a:cs typeface="Pretendard Variable" pitchFamily="2" charset="-127"/>
                </a:rPr>
                <a:t>April. 04, </a:t>
              </a:r>
              <a:r>
                <a:rPr lang="en-US" sz="2250" dirty="0">
                  <a:solidFill>
                    <a:srgbClr val="151826"/>
                  </a:solidFill>
                  <a:latin typeface="Pretendard Variable" pitchFamily="2" charset="-127"/>
                  <a:ea typeface="Pretendard Variable" pitchFamily="2" charset="-127"/>
                  <a:cs typeface="Pretendard Variable" pitchFamily="2" charset="-127"/>
                </a:rPr>
                <a:t>2024</a:t>
              </a:r>
              <a:endParaRPr sz="2250" dirty="0">
                <a:solidFill>
                  <a:srgbClr val="151826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endParaRPr>
            </a:p>
          </p:txBody>
        </p:sp>
        <p:sp>
          <p:nvSpPr>
            <p:cNvPr id="8" name="마케팅팀"/>
            <p:cNvSpPr txBox="1"/>
            <p:nvPr/>
          </p:nvSpPr>
          <p:spPr>
            <a:xfrm>
              <a:off x="504000" y="10794613"/>
              <a:ext cx="17280000" cy="2500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8100" tIns="38100" rIns="38100" bIns="38100" anchor="ctr">
              <a:spAutoFit/>
            </a:bodyPr>
            <a:lstStyle>
              <a:lvl1pPr defTabSz="2438338">
                <a:lnSpc>
                  <a:spcPct val="50000"/>
                </a:lnSpc>
                <a:spcBef>
                  <a:spcPts val="450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ko-KR" altLang="en-US" sz="2250" b="0" dirty="0">
                  <a:solidFill>
                    <a:srgbClr val="151826"/>
                  </a:solidFill>
                  <a:latin typeface="Pretendard Variable" pitchFamily="2" charset="-127"/>
                  <a:ea typeface="Pretendard Variable" pitchFamily="2" charset="-127"/>
                  <a:cs typeface="Pretendard Variable" pitchFamily="2" charset="-127"/>
                </a:rPr>
                <a:t>연계플랫폼 사업</a:t>
              </a:r>
              <a:r>
                <a:rPr lang="en-US" altLang="ko-KR" sz="2250" b="0" dirty="0">
                  <a:solidFill>
                    <a:srgbClr val="151826"/>
                  </a:solidFill>
                  <a:latin typeface="Pretendard Variable" pitchFamily="2" charset="-127"/>
                  <a:ea typeface="Pretendard Variable" pitchFamily="2" charset="-127"/>
                  <a:cs typeface="Pretendard Variable" pitchFamily="2" charset="-127"/>
                </a:rPr>
                <a:t>2</a:t>
              </a:r>
              <a:r>
                <a:rPr lang="ko-KR" altLang="en-US" sz="2250" b="0" dirty="0">
                  <a:solidFill>
                    <a:srgbClr val="151826"/>
                  </a:solidFill>
                  <a:latin typeface="Pretendard Variable" pitchFamily="2" charset="-127"/>
                  <a:ea typeface="Pretendard Variable" pitchFamily="2" charset="-127"/>
                  <a:cs typeface="Pretendard Variable" pitchFamily="2" charset="-127"/>
                </a:rPr>
                <a:t>팀</a:t>
              </a:r>
              <a:endParaRPr sz="2250" b="0" dirty="0">
                <a:solidFill>
                  <a:srgbClr val="151826"/>
                </a:solidFill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409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C3F28E19E2CD84E9EB6F2EDB52CFF52" ma:contentTypeVersion="0" ma:contentTypeDescription="새 문서를 만듭니다." ma:contentTypeScope="" ma:versionID="707a8734c1ce39d8308f7333c1e4e0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7B989D-214B-4D02-814E-33EC36126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473FB9-0AE6-44B9-BD1F-07B87D7D6D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A47E6-4E43-4076-B573-EFD723D5597F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5359</TotalTime>
  <Words>176</Words>
  <Application>Microsoft Office PowerPoint</Application>
  <PresentationFormat>사용자 지정</PresentationFormat>
  <Paragraphs>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Avenir Next Regular</vt:lpstr>
      <vt:lpstr>AvenirNext-DemiBold</vt:lpstr>
      <vt:lpstr>Campton Bold</vt:lpstr>
      <vt:lpstr>Helvetica Neue</vt:lpstr>
      <vt:lpstr>Pretendard Variable</vt:lpstr>
      <vt:lpstr>나눔고딕</vt:lpstr>
      <vt:lpstr>맑은 고딕</vt:lpstr>
      <vt:lpstr>Campton Light</vt:lpstr>
      <vt:lpstr>Campton Medium</vt:lpstr>
      <vt:lpstr>Helvetica</vt:lpstr>
      <vt:lpstr>27_Showcase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조훈/디자인그룹(네트워크)/Senior Designer/삼성전자</dc:creator>
  <cp:lastModifiedBy>조유진</cp:lastModifiedBy>
  <cp:revision>487</cp:revision>
  <cp:lastPrinted>2020-06-30T05:50:39Z</cp:lastPrinted>
  <dcterms:modified xsi:type="dcterms:W3CDTF">2024-04-11T08:24:28Z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0x0101000C3F28E19E2CD84E9EB6F2EDB52CFF52</vt:lpwstr>
  </property>
  <property fmtid="{D5CDD505-2E9C-101B-9397-08002B2CF9AE}" pid="3" name="NSCPROP_SA">
    <vt:lpwstr>https://teamdocs.mosaic.sec.samsung.net/sites/COMTY_582955833/MENU_582955833_582960412/Shared%20Documents/인젠트_파워포인트_템플릿.pptx</vt:lpwstr>
  </property>
</Properties>
</file>