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60"/>
  </p:notesMasterIdLst>
  <p:sldIdLst>
    <p:sldId id="266" r:id="rId5"/>
    <p:sldId id="4273" r:id="rId6"/>
    <p:sldId id="4272" r:id="rId7"/>
    <p:sldId id="277" r:id="rId8"/>
    <p:sldId id="4278" r:id="rId9"/>
    <p:sldId id="4317" r:id="rId10"/>
    <p:sldId id="4318" r:id="rId11"/>
    <p:sldId id="4202" r:id="rId12"/>
    <p:sldId id="4274" r:id="rId13"/>
    <p:sldId id="4279" r:id="rId14"/>
    <p:sldId id="4207" r:id="rId15"/>
    <p:sldId id="4276" r:id="rId16"/>
    <p:sldId id="4316" r:id="rId17"/>
    <p:sldId id="4299" r:id="rId18"/>
    <p:sldId id="4300" r:id="rId19"/>
    <p:sldId id="4301" r:id="rId20"/>
    <p:sldId id="4302" r:id="rId21"/>
    <p:sldId id="4303" r:id="rId22"/>
    <p:sldId id="4304" r:id="rId23"/>
    <p:sldId id="4305" r:id="rId24"/>
    <p:sldId id="4306" r:id="rId25"/>
    <p:sldId id="4307" r:id="rId26"/>
    <p:sldId id="4308" r:id="rId27"/>
    <p:sldId id="4312" r:id="rId28"/>
    <p:sldId id="4311" r:id="rId29"/>
    <p:sldId id="4313" r:id="rId30"/>
    <p:sldId id="4314" r:id="rId31"/>
    <p:sldId id="4315" r:id="rId32"/>
    <p:sldId id="4200" r:id="rId33"/>
    <p:sldId id="4341" r:id="rId34"/>
    <p:sldId id="4230" r:id="rId35"/>
    <p:sldId id="4319" r:id="rId36"/>
    <p:sldId id="4320" r:id="rId37"/>
    <p:sldId id="4321" r:id="rId38"/>
    <p:sldId id="4322" r:id="rId39"/>
    <p:sldId id="4325" r:id="rId40"/>
    <p:sldId id="4324" r:id="rId41"/>
    <p:sldId id="4323" r:id="rId42"/>
    <p:sldId id="4326" r:id="rId43"/>
    <p:sldId id="4245" r:id="rId44"/>
    <p:sldId id="4342" r:id="rId45"/>
    <p:sldId id="4327" r:id="rId46"/>
    <p:sldId id="4328" r:id="rId47"/>
    <p:sldId id="4329" r:id="rId48"/>
    <p:sldId id="4330" r:id="rId49"/>
    <p:sldId id="4331" r:id="rId50"/>
    <p:sldId id="4332" r:id="rId51"/>
    <p:sldId id="4333" r:id="rId52"/>
    <p:sldId id="4334" r:id="rId53"/>
    <p:sldId id="4335" r:id="rId54"/>
    <p:sldId id="4336" r:id="rId55"/>
    <p:sldId id="4337" r:id="rId56"/>
    <p:sldId id="4338" r:id="rId57"/>
    <p:sldId id="4340" r:id="rId58"/>
    <p:sldId id="273" r:id="rId59"/>
  </p:sldIdLst>
  <p:sldSz cx="18288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1pPr>
    <a:lvl2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2pPr>
    <a:lvl3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3pPr>
    <a:lvl4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4pPr>
    <a:lvl5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5pPr>
    <a:lvl6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6pPr>
    <a:lvl7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7pPr>
    <a:lvl8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8pPr>
    <a:lvl9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E399"/>
    <a:srgbClr val="A2D668"/>
    <a:srgbClr val="151826"/>
    <a:srgbClr val="ED3137"/>
    <a:srgbClr val="21AAEA"/>
    <a:srgbClr val="37C5AB"/>
    <a:srgbClr val="7A6FF0"/>
    <a:srgbClr val="96C537"/>
    <a:srgbClr val="F3743E"/>
    <a:srgbClr val="42C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a:tcStyle>
        <a:tcBdr/>
        <a:fill>
          <a:solidFill>
            <a:srgbClr val="EAEAEA"/>
          </a:solidFill>
        </a:fill>
      </a:tcStyle>
    </a:band2H>
    <a:firstCol>
      <a:tcTxStyle b="on" i="off">
        <a:font>
          <a:latin typeface="AvenirNext-DemiBold"/>
          <a:ea typeface="AvenirNext-DemiBold"/>
          <a:cs typeface="AvenirNext-D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AvenirNext-DemiBold"/>
          <a:ea typeface="AvenirNext-DemiBold"/>
          <a:cs typeface="AvenirNext-D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29" autoAdjust="0"/>
  </p:normalViewPr>
  <p:slideViewPr>
    <p:cSldViewPr snapToGrid="0" snapToObjects="1">
      <p:cViewPr varScale="1">
        <p:scale>
          <a:sx n="59" d="100"/>
          <a:sy n="59" d="100"/>
        </p:scale>
        <p:origin x="1426" y="72"/>
      </p:cViewPr>
      <p:guideLst/>
    </p:cSldViewPr>
  </p:slideViewPr>
  <p:notesTextViewPr>
    <p:cViewPr>
      <p:scale>
        <a:sx n="1" d="1"/>
        <a:sy n="1" d="1"/>
      </p:scale>
      <p:origin x="0" y="0"/>
    </p:cViewPr>
  </p:notesTextViewPr>
  <p:notesViewPr>
    <p:cSldViewPr snapToGrid="0" snapToObjects="1">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143000" y="685800"/>
            <a:ext cx="4572000" cy="3429000"/>
          </a:xfrm>
          <a:prstGeom prst="rect">
            <a:avLst/>
          </a:prstGeom>
        </p:spPr>
        <p:txBody>
          <a:bodyPr/>
          <a:lstStyle/>
          <a:p>
            <a:endParaRPr/>
          </a:p>
        </p:txBody>
      </p:sp>
      <p:sp>
        <p:nvSpPr>
          <p:cNvPr id="177" name="Shape 17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50793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pic>
        <p:nvPicPr>
          <p:cNvPr id="4" name="Picture 2">
            <a:extLst>
              <a:ext uri="{FF2B5EF4-FFF2-40B4-BE49-F238E27FC236}">
                <a16:creationId xmlns:a16="http://schemas.microsoft.com/office/drawing/2014/main" xmlns="" id="{35C8E06D-C073-5A4C-9640-558DE58591F0}"/>
              </a:ext>
            </a:extLst>
          </p:cNvPr>
          <p:cNvPicPr>
            <a:picLocks noChangeAspect="1"/>
          </p:cNvPicPr>
          <p:nvPr userDrawn="1"/>
        </p:nvPicPr>
        <p:blipFill>
          <a:blip r:embed="rId2"/>
          <a:stretch>
            <a:fillRect/>
          </a:stretch>
        </p:blipFill>
        <p:spPr>
          <a:xfrm>
            <a:off x="504000" y="557913"/>
            <a:ext cx="2794000" cy="457200"/>
          </a:xfrm>
          <a:prstGeom prst="rect">
            <a:avLst/>
          </a:prstGeom>
        </p:spPr>
      </p:pic>
      <p:sp>
        <p:nvSpPr>
          <p:cNvPr id="5"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_영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16" name="SUB HEADER"/>
          <p:cNvSpPr txBox="1"/>
          <p:nvPr userDrawn="1"/>
        </p:nvSpPr>
        <p:spPr>
          <a:xfrm>
            <a:off x="3597965" y="598636"/>
            <a:ext cx="1211706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중간보고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sp>
        <p:nvSpPr>
          <p:cNvPr id="17"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99DFE2B2-52A8-4AFF-AE37-9D681B70BA6F}" type="slidenum">
              <a:rPr lang="en-US" altLang="ko-KR" smtClean="0"/>
              <a:pPr/>
              <a:t>‹#›</a:t>
            </a:fld>
            <a:endParaRPr lang="ko-KR" altLang="en-US" dirty="0"/>
          </a:p>
        </p:txBody>
      </p:sp>
      <p:pic>
        <p:nvPicPr>
          <p:cNvPr id="6" name="Picture 2">
            <a:extLst>
              <a:ext uri="{FF2B5EF4-FFF2-40B4-BE49-F238E27FC236}">
                <a16:creationId xmlns:a16="http://schemas.microsoft.com/office/drawing/2014/main" xmlns="" id="{2EF19E9E-6EDF-574A-BF3C-3BE87B88028F}"/>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59879045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_국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16" name="SUB HEADER"/>
          <p:cNvSpPr txBox="1"/>
          <p:nvPr userDrawn="1"/>
        </p:nvSpPr>
        <p:spPr>
          <a:xfrm>
            <a:off x="3578086" y="597669"/>
            <a:ext cx="12136947" cy="412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중간보고</a:t>
            </a:r>
            <a:endParaRPr lang="en-US" sz="2100" dirty="0">
              <a:solidFill>
                <a:srgbClr val="989AA2"/>
              </a:solidFill>
              <a:latin typeface="나눔스퀘어 Bold" panose="020B0600000101010101" pitchFamily="50" charset="-127"/>
              <a:ea typeface="나눔스퀘어 Bold" panose="020B0600000101010101" pitchFamily="50" charset="-127"/>
            </a:endParaRPr>
          </a:p>
        </p:txBody>
      </p:sp>
      <p:sp>
        <p:nvSpPr>
          <p:cNvPr id="17"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99DFE2B2-52A8-4AFF-AE37-9D681B70BA6F}" type="slidenum">
              <a:rPr lang="en-US" altLang="ko-KR" smtClean="0"/>
              <a:pPr/>
              <a:t>‹#›</a:t>
            </a:fld>
            <a:endParaRPr lang="ko-KR" altLang="en-US" dirty="0"/>
          </a:p>
        </p:txBody>
      </p:sp>
      <p:pic>
        <p:nvPicPr>
          <p:cNvPr id="6" name="Picture 2">
            <a:extLst>
              <a:ext uri="{FF2B5EF4-FFF2-40B4-BE49-F238E27FC236}">
                <a16:creationId xmlns:a16="http://schemas.microsoft.com/office/drawing/2014/main" xmlns="" id="{C6C5EFA0-35C9-BF45-9A1D-B576D102532E}"/>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148293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간지_국문">
    <p:bg>
      <p:bgPr>
        <a:solidFill>
          <a:srgbClr val="151826"/>
        </a:solidFill>
        <a:effectLst/>
      </p:bgPr>
    </p:bg>
    <p:spTree>
      <p:nvGrpSpPr>
        <p:cNvPr id="1" name=""/>
        <p:cNvGrpSpPr/>
        <p:nvPr/>
      </p:nvGrpSpPr>
      <p:grpSpPr>
        <a:xfrm>
          <a:off x="0" y="0"/>
          <a:ext cx="0" cy="0"/>
          <a:chOff x="0" y="0"/>
          <a:chExt cx="0" cy="0"/>
        </a:xfrm>
      </p:grpSpPr>
      <p:sp>
        <p:nvSpPr>
          <p:cNvPr id="8" name="CONFIDENTIAL"/>
          <p:cNvSpPr txBox="1"/>
          <p:nvPr userDrawn="1"/>
        </p:nvSpPr>
        <p:spPr>
          <a:xfrm>
            <a:off x="16337113" y="649760"/>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pic>
        <p:nvPicPr>
          <p:cNvPr id="7" name="Picture 6" descr="A picture containing drawing&#10;&#10;Description automatically generated">
            <a:extLst>
              <a:ext uri="{FF2B5EF4-FFF2-40B4-BE49-F238E27FC236}">
                <a16:creationId xmlns:a16="http://schemas.microsoft.com/office/drawing/2014/main" xmlns="" id="{F73A070C-5F8D-C94D-94B2-C61328B6CC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88" y="91467"/>
            <a:ext cx="3710353" cy="1381720"/>
          </a:xfrm>
          <a:prstGeom prst="rect">
            <a:avLst/>
          </a:prstGeom>
        </p:spPr>
      </p:pic>
      <p:sp>
        <p:nvSpPr>
          <p:cNvPr id="9" name="SUB HEADER">
            <a:extLst>
              <a:ext uri="{FF2B5EF4-FFF2-40B4-BE49-F238E27FC236}">
                <a16:creationId xmlns:a16="http://schemas.microsoft.com/office/drawing/2014/main" xmlns="" id="{582F4686-1C09-7744-8234-4FC9DE910A88}"/>
              </a:ext>
            </a:extLst>
          </p:cNvPr>
          <p:cNvSpPr txBox="1"/>
          <p:nvPr userDrawn="1"/>
        </p:nvSpPr>
        <p:spPr>
          <a:xfrm>
            <a:off x="3578086" y="597669"/>
            <a:ext cx="12136947" cy="412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중간보고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62683774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지_영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8"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
        <p:nvSpPr>
          <p:cNvPr id="10" name="SUB HEADER">
            <a:extLst>
              <a:ext uri="{FF2B5EF4-FFF2-40B4-BE49-F238E27FC236}">
                <a16:creationId xmlns:a16="http://schemas.microsoft.com/office/drawing/2014/main" xmlns="" id="{0274EED8-CBCA-BC4D-B80A-0A4671817D95}"/>
              </a:ext>
            </a:extLst>
          </p:cNvPr>
          <p:cNvSpPr txBox="1"/>
          <p:nvPr userDrawn="1"/>
        </p:nvSpPr>
        <p:spPr>
          <a:xfrm>
            <a:off x="3597965" y="598636"/>
            <a:ext cx="1211706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중간보고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pic>
        <p:nvPicPr>
          <p:cNvPr id="12" name="Picture 2">
            <a:extLst>
              <a:ext uri="{FF2B5EF4-FFF2-40B4-BE49-F238E27FC236}">
                <a16:creationId xmlns:a16="http://schemas.microsoft.com/office/drawing/2014/main" xmlns="" id="{BBCC15F3-E480-E34A-8D21-7401FF7DF3AD}"/>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46378857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지_국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6" name="SUB HEADER"/>
          <p:cNvSpPr txBox="1"/>
          <p:nvPr userDrawn="1"/>
        </p:nvSpPr>
        <p:spPr>
          <a:xfrm>
            <a:off x="504000" y="12884132"/>
            <a:ext cx="809234"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sz="2100" dirty="0">
                <a:solidFill>
                  <a:srgbClr val="989AA2"/>
                </a:solidFill>
                <a:latin typeface="Campton Medium" panose="020B0004020102020203" pitchFamily="34" charset="0"/>
                <a:ea typeface="NanumSquare" panose="020B0600000101010101" pitchFamily="34" charset="-127"/>
              </a:rPr>
              <a:t>01</a:t>
            </a:r>
          </a:p>
        </p:txBody>
      </p:sp>
      <p:sp>
        <p:nvSpPr>
          <p:cNvPr id="7" name="SUB HEADER"/>
          <p:cNvSpPr txBox="1"/>
          <p:nvPr userDrawn="1"/>
        </p:nvSpPr>
        <p:spPr>
          <a:xfrm>
            <a:off x="1769657" y="12884131"/>
            <a:ext cx="12818030"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타이틀</a:t>
            </a:r>
            <a:endParaRPr lang="en-US" sz="2100" dirty="0">
              <a:solidFill>
                <a:srgbClr val="989AA2"/>
              </a:solidFill>
              <a:latin typeface="나눔스퀘어 Bold" panose="020B0600000101010101" pitchFamily="50" charset="-127"/>
              <a:ea typeface="나눔스퀘어 Bold" panose="020B0600000101010101" pitchFamily="50" charset="-127"/>
            </a:endParaRPr>
          </a:p>
        </p:txBody>
      </p:sp>
      <p:sp>
        <p:nvSpPr>
          <p:cNvPr id="8"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
        <p:nvSpPr>
          <p:cNvPr id="9" name="SUB HEADER">
            <a:extLst>
              <a:ext uri="{FF2B5EF4-FFF2-40B4-BE49-F238E27FC236}">
                <a16:creationId xmlns:a16="http://schemas.microsoft.com/office/drawing/2014/main" xmlns="" id="{BAE7926E-C774-494A-AF79-92B2BC135030}"/>
              </a:ext>
            </a:extLst>
          </p:cNvPr>
          <p:cNvSpPr txBox="1"/>
          <p:nvPr userDrawn="1"/>
        </p:nvSpPr>
        <p:spPr>
          <a:xfrm>
            <a:off x="3578086" y="603758"/>
            <a:ext cx="12136947"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pPr marL="0" marR="0" indent="0" algn="l" defTabSz="2438338" rtl="0" eaLnBrk="1" fontAlgn="auto" latinLnBrk="0" hangingPunct="0">
              <a:lnSpc>
                <a:spcPct val="100000"/>
              </a:lnSpc>
              <a:spcBef>
                <a:spcPts val="0"/>
              </a:spcBef>
              <a:spcAft>
                <a:spcPts val="0"/>
              </a:spcAft>
              <a:buClrTx/>
              <a:buSzTx/>
              <a:buFontTx/>
              <a:buNone/>
              <a:tabLst/>
              <a:defRPr/>
            </a:pPr>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중간보고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pic>
        <p:nvPicPr>
          <p:cNvPr id="12" name="Picture 2">
            <a:extLst>
              <a:ext uri="{FF2B5EF4-FFF2-40B4-BE49-F238E27FC236}">
                <a16:creationId xmlns:a16="http://schemas.microsoft.com/office/drawing/2014/main" xmlns="" id="{58278590-A7FF-524C-9261-B12D5DE1E257}"/>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7866272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제목">
    <p:spTree>
      <p:nvGrpSpPr>
        <p:cNvPr id="1" name=""/>
        <p:cNvGrpSpPr/>
        <p:nvPr/>
      </p:nvGrpSpPr>
      <p:grpSpPr>
        <a:xfrm>
          <a:off x="0" y="0"/>
          <a:ext cx="0" cy="0"/>
          <a:chOff x="0" y="0"/>
          <a:chExt cx="0" cy="0"/>
        </a:xfrm>
      </p:grpSpPr>
      <p:sp>
        <p:nvSpPr>
          <p:cNvPr id="7"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9" name="SUB HEADER"/>
          <p:cNvSpPr txBox="1"/>
          <p:nvPr userDrawn="1"/>
        </p:nvSpPr>
        <p:spPr>
          <a:xfrm>
            <a:off x="504000" y="3062751"/>
            <a:ext cx="17280000"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t">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a:solidFill>
                  <a:srgbClr val="151826"/>
                </a:solidFill>
                <a:latin typeface="Campton Book" panose="020B0004020102020203" pitchFamily="34" charset="0"/>
                <a:ea typeface="NanumSquare" panose="020B0600000101010101" pitchFamily="34" charset="-127"/>
              </a:rPr>
              <a:t>End of</a:t>
            </a:r>
          </a:p>
          <a:p>
            <a:r>
              <a:rPr lang="en-US" altLang="ko-KR" sz="6000" dirty="0">
                <a:solidFill>
                  <a:srgbClr val="151826"/>
                </a:solidFill>
                <a:latin typeface="Campton Book" panose="020B0004020102020203" pitchFamily="34" charset="0"/>
                <a:ea typeface="NanumSquare" panose="020B0600000101010101" pitchFamily="34" charset="-127"/>
              </a:rPr>
              <a:t>Documentation</a:t>
            </a:r>
          </a:p>
        </p:txBody>
      </p:sp>
      <p:pic>
        <p:nvPicPr>
          <p:cNvPr id="5" name="Picture 2">
            <a:extLst>
              <a:ext uri="{FF2B5EF4-FFF2-40B4-BE49-F238E27FC236}">
                <a16:creationId xmlns:a16="http://schemas.microsoft.com/office/drawing/2014/main" xmlns="" id="{A7E0B8F9-CBD7-A148-ABA6-389BD232C5FE}"/>
              </a:ext>
            </a:extLst>
          </p:cNvPr>
          <p:cNvPicPr>
            <a:picLocks noChangeAspect="1"/>
          </p:cNvPicPr>
          <p:nvPr userDrawn="1"/>
        </p:nvPicPr>
        <p:blipFill>
          <a:blip r:embed="rId2"/>
          <a:stretch>
            <a:fillRect/>
          </a:stretch>
        </p:blipFill>
        <p:spPr>
          <a:xfrm>
            <a:off x="504000" y="557913"/>
            <a:ext cx="2794000" cy="457200"/>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68" r:id="rId4"/>
    <p:sldLayoutId id="2147483669" r:id="rId5"/>
    <p:sldLayoutId id="2147483666" r:id="rId6"/>
    <p:sldLayoutId id="2147483664" r:id="rId7"/>
  </p:sldLayoutIdLst>
  <p:transition spd="med"/>
  <p:hf hdr="0" ftr="0" dt="0"/>
  <p:txStyles>
    <p:titleStyle>
      <a:lvl1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1pPr>
      <a:lvl2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2pPr>
      <a:lvl3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3pPr>
      <a:lvl4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4pPr>
      <a:lvl5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5pPr>
      <a:lvl6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6pPr>
      <a:lvl7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7pPr>
      <a:lvl8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8pPr>
      <a:lvl9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9pPr>
    </p:titleStyle>
    <p:bodyStyle>
      <a:lvl1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1pPr>
      <a:lvl2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2pPr>
      <a:lvl3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3pPr>
      <a:lvl4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4pPr>
      <a:lvl5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5pPr>
      <a:lvl6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6pPr>
      <a:lvl7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7pPr>
      <a:lvl8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8pPr>
      <a:lvl9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9pPr>
    </p:bodyStyle>
    <p:otherStyle>
      <a:lvl1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1pPr>
      <a:lvl2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2pPr>
      <a:lvl3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3pPr>
      <a:lvl4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4pPr>
      <a:lvl5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5pPr>
      <a:lvl6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6pPr>
      <a:lvl7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7pPr>
      <a:lvl8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8pPr>
      <a:lvl9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9.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8E64E067-21CA-8841-AC15-43FDEAA76855}"/>
              </a:ext>
            </a:extLst>
          </p:cNvPr>
          <p:cNvGrpSpPr/>
          <p:nvPr/>
        </p:nvGrpSpPr>
        <p:grpSpPr>
          <a:xfrm>
            <a:off x="504000" y="12146110"/>
            <a:ext cx="17280000" cy="774148"/>
            <a:chOff x="504000" y="10773582"/>
            <a:chExt cx="17280000" cy="774148"/>
          </a:xfrm>
        </p:grpSpPr>
        <p:sp>
          <p:nvSpPr>
            <p:cNvPr id="2" name="2020년 12월 20일"/>
            <p:cNvSpPr txBox="1"/>
            <p:nvPr/>
          </p:nvSpPr>
          <p:spPr>
            <a:xfrm>
              <a:off x="504000" y="11157174"/>
              <a:ext cx="17280000" cy="390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90000"/>
                </a:lnSpc>
                <a:spcBef>
                  <a:spcPts val="4500"/>
                </a:spcBef>
                <a:defRPr sz="3000" b="0">
                  <a:solidFill>
                    <a:srgbClr val="FFFFFF"/>
                  </a:solidFill>
                  <a:latin typeface="Campton Medium"/>
                  <a:ea typeface="Campton Medium"/>
                  <a:cs typeface="Campton Medium"/>
                  <a:sym typeface="Campton Medium"/>
                </a:defRPr>
              </a:lvl1pPr>
            </a:lstStyle>
            <a:p>
              <a:r>
                <a:rPr lang="en-US" sz="2250" dirty="0" smtClean="0">
                  <a:solidFill>
                    <a:srgbClr val="151826"/>
                  </a:solidFill>
                  <a:latin typeface="Campton Medium" panose="020B0004020102020203" pitchFamily="34" charset="0"/>
                  <a:ea typeface="NanumSquare" panose="020B0600000101010101" pitchFamily="34" charset="-127"/>
                </a:rPr>
                <a:t>Feb. 29, </a:t>
              </a:r>
              <a:r>
                <a:rPr lang="en-US" sz="2250" dirty="0">
                  <a:solidFill>
                    <a:srgbClr val="151826"/>
                  </a:solidFill>
                  <a:latin typeface="Campton Medium" panose="020B0004020102020203" pitchFamily="34" charset="0"/>
                  <a:ea typeface="NanumSquare" panose="020B0600000101010101" pitchFamily="34" charset="-127"/>
                </a:rPr>
                <a:t>2024</a:t>
              </a:r>
              <a:endParaRPr sz="2250" dirty="0">
                <a:solidFill>
                  <a:srgbClr val="151826"/>
                </a:solidFill>
                <a:latin typeface="Campton Medium" panose="020B0004020102020203" pitchFamily="34" charset="0"/>
                <a:ea typeface="NanumSquare" panose="020B0600000101010101" pitchFamily="34" charset="-127"/>
              </a:endParaRPr>
            </a:p>
          </p:txBody>
        </p:sp>
        <p:sp>
          <p:nvSpPr>
            <p:cNvPr id="3" name="마케팅팀"/>
            <p:cNvSpPr txBox="1"/>
            <p:nvPr/>
          </p:nvSpPr>
          <p:spPr>
            <a:xfrm>
              <a:off x="504000" y="10773582"/>
              <a:ext cx="17280000" cy="292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50000"/>
                </a:lnSpc>
                <a:spcBef>
                  <a:spcPts val="4500"/>
                </a:spcBef>
                <a:defRPr sz="3000">
                  <a:solidFill>
                    <a:srgbClr val="FFFFFF"/>
                  </a:solidFill>
                  <a:latin typeface="Helvetica"/>
                  <a:ea typeface="Helvetica"/>
                  <a:cs typeface="Helvetica"/>
                  <a:sym typeface="Helvetica"/>
                </a:defRPr>
              </a:lvl1pPr>
            </a:lstStyle>
            <a:p>
              <a:r>
                <a:rPr lang="ko-KR" altLang="en-US" sz="2250" b="0" dirty="0">
                  <a:solidFill>
                    <a:srgbClr val="151826"/>
                  </a:solidFill>
                  <a:latin typeface="Campton Medium" panose="020B0004020102020203" pitchFamily="34" charset="0"/>
                  <a:ea typeface="NanumSquare" panose="020B0600000101010101" pitchFamily="34" charset="-127"/>
                </a:rPr>
                <a:t>연계플랫폼 사업</a:t>
              </a:r>
              <a:r>
                <a:rPr lang="en-US" altLang="ko-KR" sz="2250" b="0" dirty="0">
                  <a:solidFill>
                    <a:srgbClr val="151826"/>
                  </a:solidFill>
                  <a:latin typeface="Campton Medium" panose="020B0004020102020203" pitchFamily="34" charset="0"/>
                  <a:ea typeface="NanumSquare" panose="020B0600000101010101" pitchFamily="34" charset="-127"/>
                </a:rPr>
                <a:t>2</a:t>
              </a:r>
              <a:r>
                <a:rPr lang="ko-KR" altLang="en-US" sz="2250" b="0" dirty="0">
                  <a:solidFill>
                    <a:srgbClr val="151826"/>
                  </a:solidFill>
                  <a:latin typeface="Campton Medium" panose="020B0004020102020203" pitchFamily="34" charset="0"/>
                  <a:ea typeface="NanumSquare" panose="020B0600000101010101" pitchFamily="34" charset="-127"/>
                </a:rPr>
                <a:t>팀</a:t>
              </a:r>
              <a:endParaRPr sz="2250" b="0" dirty="0">
                <a:solidFill>
                  <a:srgbClr val="151826"/>
                </a:solidFill>
                <a:latin typeface="Campton Medium" panose="020B0004020102020203" pitchFamily="34" charset="0"/>
                <a:ea typeface="NanumSquare" panose="020B0600000101010101" pitchFamily="34" charset="-127"/>
              </a:endParaRPr>
            </a:p>
          </p:txBody>
        </p:sp>
      </p:grpSp>
      <p:sp>
        <p:nvSpPr>
          <p:cNvPr id="5" name="SUB HEADER"/>
          <p:cNvSpPr txBox="1"/>
          <p:nvPr/>
        </p:nvSpPr>
        <p:spPr>
          <a:xfrm>
            <a:off x="504000" y="5368494"/>
            <a:ext cx="1728000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rgbClr val="151826"/>
                </a:solidFill>
                <a:latin typeface="Campton Medium" panose="020B0004020102020203" pitchFamily="34" charset="0"/>
                <a:ea typeface="NanumSquare" panose="020B0600000101010101" pitchFamily="34" charset="-127"/>
              </a:rPr>
              <a:t>중간보고</a:t>
            </a:r>
            <a:endParaRPr lang="en-US" sz="6000" dirty="0">
              <a:solidFill>
                <a:srgbClr val="151826"/>
              </a:solidFill>
              <a:latin typeface="Campton Medium" panose="020B0004020102020203" pitchFamily="34" charset="0"/>
              <a:ea typeface="NanumSquare" panose="020B0600000101010101" pitchFamily="34" charset="-127"/>
            </a:endParaRPr>
          </a:p>
        </p:txBody>
      </p:sp>
      <p:sp>
        <p:nvSpPr>
          <p:cNvPr id="6" name="MAIN HEADER"/>
          <p:cNvSpPr txBox="1"/>
          <p:nvPr/>
        </p:nvSpPr>
        <p:spPr>
          <a:xfrm>
            <a:off x="504000" y="4025701"/>
            <a:ext cx="17280000" cy="146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lvl1pPr defTabSz="2438338">
              <a:spcBef>
                <a:spcPts val="0"/>
              </a:spcBef>
              <a:defRPr sz="12000" b="0">
                <a:solidFill>
                  <a:srgbClr val="FFFFFF"/>
                </a:solidFill>
                <a:latin typeface="Campton Bold"/>
                <a:ea typeface="Campton Bold"/>
                <a:cs typeface="Campton Bold"/>
                <a:sym typeface="Campton Bold"/>
              </a:defRPr>
            </a:lvl1pPr>
          </a:lstStyle>
          <a:p>
            <a:r>
              <a:rPr lang="ko-KR" altLang="en-US" sz="9000" dirty="0">
                <a:solidFill>
                  <a:srgbClr val="151826"/>
                </a:solidFill>
                <a:latin typeface="Campton Book" panose="020B0004020102020203" pitchFamily="34" charset="0"/>
                <a:ea typeface="NanumSquare ExtraBold" panose="020B0600000101010101" pitchFamily="34" charset="-127"/>
              </a:rPr>
              <a:t>산출물 관리 시스템</a:t>
            </a:r>
            <a:endParaRPr lang="en-US" sz="9000" dirty="0">
              <a:solidFill>
                <a:srgbClr val="151826"/>
              </a:solidFill>
              <a:latin typeface="Campton Book" panose="020B0004020102020203" pitchFamily="34" charset="0"/>
              <a:ea typeface="NanumSquare ExtraBold" panose="020B0600000101010101" pitchFamily="34" charset="-127"/>
            </a:endParaRPr>
          </a:p>
        </p:txBody>
      </p:sp>
      <p:pic>
        <p:nvPicPr>
          <p:cNvPr id="7" name="Picture 6">
            <a:extLst>
              <a:ext uri="{FF2B5EF4-FFF2-40B4-BE49-F238E27FC236}">
                <a16:creationId xmlns:a16="http://schemas.microsoft.com/office/drawing/2014/main" xmlns="" id="{548246A3-2C30-364F-AD6D-FF33048BA727}"/>
              </a:ext>
            </a:extLst>
          </p:cNvPr>
          <p:cNvPicPr>
            <a:picLocks noChangeAspect="1"/>
          </p:cNvPicPr>
          <p:nvPr/>
        </p:nvPicPr>
        <p:blipFill>
          <a:blip r:embed="rId2"/>
          <a:stretch>
            <a:fillRect/>
          </a:stretch>
        </p:blipFill>
        <p:spPr>
          <a:xfrm>
            <a:off x="10100896" y="6858000"/>
            <a:ext cx="6850673" cy="6091142"/>
          </a:xfrm>
          <a:prstGeom prst="rect">
            <a:avLst/>
          </a:prstGeom>
        </p:spPr>
      </p:pic>
    </p:spTree>
    <p:extLst>
      <p:ext uri="{BB962C8B-B14F-4D97-AF65-F5344CB8AC3E}">
        <p14:creationId xmlns:p14="http://schemas.microsoft.com/office/powerpoint/2010/main" val="264593160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10</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로그아웃</a:t>
              </a:r>
              <a:r>
                <a:rPr lang="en-US" altLang="ko-KR" sz="3750" dirty="0" smtClean="0">
                  <a:solidFill>
                    <a:srgbClr val="151826"/>
                  </a:solidFill>
                  <a:latin typeface="Campton Book" panose="020B0004020102020203" pitchFamily="34" charset="0"/>
                  <a:ea typeface="NanumSquare" panose="020B0600000101010101" pitchFamily="34" charset="-127"/>
                </a:rPr>
                <a:t>(/logout)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8"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2823358"/>
            <a:ext cx="10565053"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저장 되어있는 토큰 삭제</a:t>
            </a:r>
            <a:endParaRPr lang="en-US" altLang="ko-KR" sz="2250" cap="none" dirty="0" smtClean="0">
              <a:solidFill>
                <a:srgbClr val="151826"/>
              </a:solidFill>
              <a:latin typeface="Campton Light" panose="020B0004020102020203" pitchFamily="34" charset="0"/>
            </a:endParaRPr>
          </a:p>
        </p:txBody>
      </p:sp>
      <p:pic>
        <p:nvPicPr>
          <p:cNvPr id="11" name="그림 10"/>
          <p:cNvPicPr>
            <a:picLocks noChangeAspect="1"/>
          </p:cNvPicPr>
          <p:nvPr/>
        </p:nvPicPr>
        <p:blipFill>
          <a:blip r:embed="rId2"/>
          <a:stretch>
            <a:fillRect/>
          </a:stretch>
        </p:blipFill>
        <p:spPr>
          <a:xfrm>
            <a:off x="986400" y="4297863"/>
            <a:ext cx="14616104" cy="1958558"/>
          </a:xfrm>
          <a:prstGeom prst="rect">
            <a:avLst/>
          </a:prstGeom>
        </p:spPr>
      </p:pic>
      <p:pic>
        <p:nvPicPr>
          <p:cNvPr id="13" name="그림 12"/>
          <p:cNvPicPr>
            <a:picLocks noChangeAspect="1"/>
          </p:cNvPicPr>
          <p:nvPr/>
        </p:nvPicPr>
        <p:blipFill>
          <a:blip r:embed="rId3"/>
          <a:stretch>
            <a:fillRect/>
          </a:stretch>
        </p:blipFill>
        <p:spPr>
          <a:xfrm>
            <a:off x="986400" y="6920925"/>
            <a:ext cx="14616104" cy="1315449"/>
          </a:xfrm>
          <a:prstGeom prst="rect">
            <a:avLst/>
          </a:prstGeom>
        </p:spPr>
      </p:pic>
    </p:spTree>
    <p:extLst>
      <p:ext uri="{BB962C8B-B14F-4D97-AF65-F5344CB8AC3E}">
        <p14:creationId xmlns:p14="http://schemas.microsoft.com/office/powerpoint/2010/main" val="128418564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11</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비밀번호 초기화</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smtClean="0">
                  <a:solidFill>
                    <a:srgbClr val="151826"/>
                  </a:solidFill>
                  <a:latin typeface="Campton Book" panose="020B0004020102020203" pitchFamily="34" charset="0"/>
                  <a:ea typeface="NanumSquare" panose="020B0600000101010101" pitchFamily="34" charset="-127"/>
                </a:rPr>
                <a:t>userPasswordReset</a:t>
              </a:r>
              <a:r>
                <a:rPr lang="en-US" altLang="ko-KR" sz="3750" dirty="0" smtClean="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사용자가 비밀번호를 유실했을 경우 비밀번호 초기화를 위한 기능</a:t>
            </a:r>
            <a:endParaRPr lang="en-US" altLang="ko-KR" sz="2250" cap="none" dirty="0" smtClean="0">
              <a:solidFill>
                <a:srgbClr val="151826"/>
              </a:solidFill>
              <a:latin typeface="Campton Light" panose="020B0004020102020203" pitchFamily="34" charset="0"/>
            </a:endParaRPr>
          </a:p>
          <a:p>
            <a:pPr marL="457200" indent="-457200" hangingPunct="1">
              <a:buFont typeface="Arial" panose="020B0604020202020204" pitchFamily="34" charset="0"/>
              <a:buChar char="•"/>
            </a:pPr>
            <a:r>
              <a:rPr lang="ko-KR" altLang="en-US" sz="2250" cap="none" dirty="0" err="1" smtClean="0">
                <a:solidFill>
                  <a:srgbClr val="151826"/>
                </a:solidFill>
                <a:latin typeface="Campton Light" panose="020B0004020102020203" pitchFamily="34" charset="0"/>
              </a:rPr>
              <a:t>난수로</a:t>
            </a:r>
            <a:r>
              <a:rPr lang="ko-KR" altLang="en-US" sz="2250" cap="none" dirty="0" smtClean="0">
                <a:solidFill>
                  <a:srgbClr val="151826"/>
                </a:solidFill>
                <a:latin typeface="Campton Light" panose="020B0004020102020203" pitchFamily="34" charset="0"/>
              </a:rPr>
              <a:t> 비밀번호를 초기화 하여 메일 전송</a:t>
            </a:r>
            <a:endParaRPr lang="en-US" altLang="ko-KR" sz="2250" cap="none" dirty="0" smtClean="0">
              <a:solidFill>
                <a:srgbClr val="151826"/>
              </a:solidFill>
              <a:latin typeface="Campton Light" panose="020B0004020102020203" pitchFamily="34" charset="0"/>
            </a:endParaRPr>
          </a:p>
          <a:p>
            <a:pPr marL="457200" indent="-457200" hangingPunct="1">
              <a:buFont typeface="Arial" panose="020B0604020202020204" pitchFamily="34" charset="0"/>
              <a:buChar char="•"/>
            </a:pPr>
            <a:endParaRPr lang="en-US" altLang="ko-KR" sz="2250" cap="none" dirty="0">
              <a:solidFill>
                <a:srgbClr val="151826"/>
              </a:solidFill>
              <a:latin typeface="Campton Light" panose="020B0004020102020203" pitchFamily="34" charset="0"/>
            </a:endParaRPr>
          </a:p>
        </p:txBody>
      </p:sp>
      <p:grpSp>
        <p:nvGrpSpPr>
          <p:cNvPr id="3" name="그룹 2"/>
          <p:cNvGrpSpPr/>
          <p:nvPr/>
        </p:nvGrpSpPr>
        <p:grpSpPr>
          <a:xfrm>
            <a:off x="3268222" y="4331368"/>
            <a:ext cx="11627663" cy="8268632"/>
            <a:chOff x="523519" y="3048000"/>
            <a:chExt cx="12788668" cy="9360000"/>
          </a:xfrm>
        </p:grpSpPr>
        <p:pic>
          <p:nvPicPr>
            <p:cNvPr id="29" name="그림 28">
              <a:extLst>
                <a:ext uri="{FF2B5EF4-FFF2-40B4-BE49-F238E27FC236}">
                  <a16:creationId xmlns:a16="http://schemas.microsoft.com/office/drawing/2014/main" xmlns="" id="{6C3B08C1-1F92-9D11-56E6-DD724A5B9636}"/>
                </a:ext>
              </a:extLst>
            </p:cNvPr>
            <p:cNvPicPr>
              <a:picLocks noChangeAspect="1"/>
            </p:cNvPicPr>
            <p:nvPr/>
          </p:nvPicPr>
          <p:blipFill rotWithShape="1">
            <a:blip r:embed="rId2"/>
            <a:srcRect t="-98" r="29884" b="1"/>
            <a:stretch/>
          </p:blipFill>
          <p:spPr>
            <a:xfrm>
              <a:off x="538480" y="3048000"/>
              <a:ext cx="12758748" cy="9360000"/>
            </a:xfrm>
            <a:prstGeom prst="rect">
              <a:avLst/>
            </a:prstGeom>
            <a:ln>
              <a:solidFill>
                <a:schemeClr val="tx1"/>
              </a:solidFill>
            </a:ln>
          </p:spPr>
        </p:pic>
        <p:sp>
          <p:nvSpPr>
            <p:cNvPr id="34" name="직사각형 33"/>
            <p:cNvSpPr/>
            <p:nvPr/>
          </p:nvSpPr>
          <p:spPr>
            <a:xfrm>
              <a:off x="523519" y="3048000"/>
              <a:ext cx="12788668" cy="9360000"/>
            </a:xfrm>
            <a:prstGeom prst="rect">
              <a:avLst/>
            </a:prstGeom>
            <a:solidFill>
              <a:schemeClr val="tx1">
                <a:lumMod val="65000"/>
                <a:lumOff val="35000"/>
                <a:alpha val="3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pic>
          <p:nvPicPr>
            <p:cNvPr id="30" name="그림 29">
              <a:extLst>
                <a:ext uri="{FF2B5EF4-FFF2-40B4-BE49-F238E27FC236}">
                  <a16:creationId xmlns:a16="http://schemas.microsoft.com/office/drawing/2014/main" xmlns="" id="{A3D191B6-DCA8-3A60-04D6-D8F30E5F232F}"/>
                </a:ext>
              </a:extLst>
            </p:cNvPr>
            <p:cNvPicPr>
              <a:picLocks noChangeAspect="1"/>
            </p:cNvPicPr>
            <p:nvPr/>
          </p:nvPicPr>
          <p:blipFill>
            <a:blip r:embed="rId3"/>
            <a:stretch>
              <a:fillRect/>
            </a:stretch>
          </p:blipFill>
          <p:spPr>
            <a:xfrm>
              <a:off x="4241354" y="6060777"/>
              <a:ext cx="5352999" cy="3334446"/>
            </a:xfrm>
            <a:prstGeom prst="rect">
              <a:avLst/>
            </a:prstGeom>
            <a:ln>
              <a:noFill/>
            </a:ln>
          </p:spPr>
        </p:pic>
      </p:grpSp>
    </p:spTree>
    <p:extLst>
      <p:ext uri="{BB962C8B-B14F-4D97-AF65-F5344CB8AC3E}">
        <p14:creationId xmlns:p14="http://schemas.microsoft.com/office/powerpoint/2010/main" val="196492905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12</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비밀번호 초기화</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smtClean="0">
                  <a:solidFill>
                    <a:srgbClr val="151826"/>
                  </a:solidFill>
                  <a:latin typeface="Campton Book" panose="020B0004020102020203" pitchFamily="34" charset="0"/>
                  <a:ea typeface="NanumSquare" panose="020B0600000101010101" pitchFamily="34" charset="-127"/>
                </a:rPr>
                <a:t>userPasswordReset</a:t>
              </a:r>
              <a:r>
                <a:rPr lang="en-US" altLang="ko-KR" sz="3750" dirty="0" smtClean="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8"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2823358"/>
            <a:ext cx="10565053"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p:txBody>
      </p:sp>
      <p:pic>
        <p:nvPicPr>
          <p:cNvPr id="9" name="그림 8"/>
          <p:cNvPicPr>
            <a:picLocks noChangeAspect="1"/>
          </p:cNvPicPr>
          <p:nvPr/>
        </p:nvPicPr>
        <p:blipFill>
          <a:blip r:embed="rId2"/>
          <a:stretch>
            <a:fillRect/>
          </a:stretch>
        </p:blipFill>
        <p:spPr>
          <a:xfrm>
            <a:off x="949640" y="4426199"/>
            <a:ext cx="15252886" cy="2043887"/>
          </a:xfrm>
          <a:prstGeom prst="rect">
            <a:avLst/>
          </a:prstGeom>
        </p:spPr>
      </p:pic>
      <p:pic>
        <p:nvPicPr>
          <p:cNvPr id="11" name="그림 10"/>
          <p:cNvPicPr>
            <a:picLocks noChangeAspect="1"/>
          </p:cNvPicPr>
          <p:nvPr/>
        </p:nvPicPr>
        <p:blipFill>
          <a:blip r:embed="rId3"/>
          <a:stretch>
            <a:fillRect/>
          </a:stretch>
        </p:blipFill>
        <p:spPr>
          <a:xfrm>
            <a:off x="949639" y="6781443"/>
            <a:ext cx="15252887" cy="1372760"/>
          </a:xfrm>
          <a:prstGeom prst="rect">
            <a:avLst/>
          </a:prstGeom>
        </p:spPr>
      </p:pic>
    </p:spTree>
    <p:extLst>
      <p:ext uri="{BB962C8B-B14F-4D97-AF65-F5344CB8AC3E}">
        <p14:creationId xmlns:p14="http://schemas.microsoft.com/office/powerpoint/2010/main" val="130643413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13</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사용자에게 메일 전송</a:t>
            </a:r>
            <a:endParaRPr lang="en-US" altLang="ko-KR" sz="2250" cap="none" dirty="0" smtClean="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메일 전송 </a:t>
              </a:r>
              <a:r>
                <a:rPr lang="en-US" altLang="ko-KR" sz="3750" dirty="0" smtClean="0">
                  <a:solidFill>
                    <a:srgbClr val="151826"/>
                  </a:solidFill>
                  <a:latin typeface="Campton Book" panose="020B0004020102020203" pitchFamily="34" charset="0"/>
                  <a:ea typeface="NanumSquare" panose="020B0600000101010101" pitchFamily="34" charset="-127"/>
                </a:rPr>
                <a:t>(/</a:t>
              </a:r>
              <a:r>
                <a:rPr lang="en-US" altLang="ko-KR" sz="3750" dirty="0" err="1" smtClean="0">
                  <a:solidFill>
                    <a:srgbClr val="151826"/>
                  </a:solidFill>
                  <a:latin typeface="Campton Book" panose="020B0004020102020203" pitchFamily="34" charset="0"/>
                  <a:ea typeface="NanumSquare" panose="020B0600000101010101" pitchFamily="34" charset="-127"/>
                </a:rPr>
                <a:t>sendMail</a:t>
              </a:r>
              <a:r>
                <a:rPr lang="en-US" altLang="ko-KR" sz="3750" dirty="0" smtClean="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38274" y="4183705"/>
            <a:ext cx="15151958" cy="3030392"/>
          </a:xfrm>
          <a:prstGeom prst="rect">
            <a:avLst/>
          </a:prstGeom>
        </p:spPr>
      </p:pic>
      <p:pic>
        <p:nvPicPr>
          <p:cNvPr id="6" name="그림 5"/>
          <p:cNvPicPr>
            <a:picLocks noChangeAspect="1"/>
          </p:cNvPicPr>
          <p:nvPr/>
        </p:nvPicPr>
        <p:blipFill>
          <a:blip r:embed="rId3"/>
          <a:stretch>
            <a:fillRect/>
          </a:stretch>
        </p:blipFill>
        <p:spPr>
          <a:xfrm>
            <a:off x="938274" y="7764444"/>
            <a:ext cx="15151958" cy="1363676"/>
          </a:xfrm>
          <a:prstGeom prst="rect">
            <a:avLst/>
          </a:prstGeom>
        </p:spPr>
      </p:pic>
    </p:spTree>
    <p:extLst>
      <p:ext uri="{BB962C8B-B14F-4D97-AF65-F5344CB8AC3E}">
        <p14:creationId xmlns:p14="http://schemas.microsoft.com/office/powerpoint/2010/main" val="261700937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14</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정보 </a:t>
              </a:r>
              <a:r>
                <a:rPr lang="en-US" altLang="ko-KR" sz="3750" dirty="0" smtClean="0">
                  <a:solidFill>
                    <a:srgbClr val="151826"/>
                  </a:solidFill>
                  <a:latin typeface="Campton Book" panose="020B0004020102020203" pitchFamily="34" charset="0"/>
                  <a:ea typeface="NanumSquare" panose="020B0600000101010101" pitchFamily="34" charset="-127"/>
                </a:rPr>
                <a:t>(/user)</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시스템을 사용하는 사용자 정보 관리 </a:t>
            </a:r>
            <a:endParaRPr lang="en-US" altLang="ko-KR" sz="2250" cap="none" dirty="0">
              <a:solidFill>
                <a:srgbClr val="151826"/>
              </a:solidFill>
              <a:latin typeface="Campton Light" panose="020B0004020102020203" pitchFamily="34" charset="0"/>
            </a:endParaRPr>
          </a:p>
        </p:txBody>
      </p:sp>
      <p:pic>
        <p:nvPicPr>
          <p:cNvPr id="11" name="그림 10">
            <a:extLst>
              <a:ext uri="{FF2B5EF4-FFF2-40B4-BE49-F238E27FC236}">
                <a16:creationId xmlns:a16="http://schemas.microsoft.com/office/drawing/2014/main" xmlns="" id="{AF2AE2A6-8103-EC48-9B38-23C78716C81F}"/>
              </a:ext>
            </a:extLst>
          </p:cNvPr>
          <p:cNvPicPr>
            <a:picLocks noChangeAspect="1"/>
          </p:cNvPicPr>
          <p:nvPr/>
        </p:nvPicPr>
        <p:blipFill rotWithShape="1">
          <a:blip r:embed="rId2"/>
          <a:srcRect b="-37453"/>
          <a:stretch/>
        </p:blipFill>
        <p:spPr>
          <a:xfrm>
            <a:off x="3489767" y="3904109"/>
            <a:ext cx="11308465" cy="8287617"/>
          </a:xfrm>
          <a:prstGeom prst="rect">
            <a:avLst/>
          </a:prstGeom>
          <a:ln>
            <a:solidFill>
              <a:schemeClr val="tx1"/>
            </a:solidFill>
          </a:ln>
        </p:spPr>
      </p:pic>
    </p:spTree>
    <p:extLst>
      <p:ext uri="{BB962C8B-B14F-4D97-AF65-F5344CB8AC3E}">
        <p14:creationId xmlns:p14="http://schemas.microsoft.com/office/powerpoint/2010/main" val="32306028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15</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 정보 조회</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정보 </a:t>
              </a:r>
              <a:r>
                <a:rPr lang="en-US" altLang="ko-KR" sz="3750" dirty="0" smtClean="0">
                  <a:solidFill>
                    <a:srgbClr val="151826"/>
                  </a:solidFill>
                  <a:latin typeface="Campton Book" panose="020B0004020102020203" pitchFamily="34" charset="0"/>
                  <a:ea typeface="NanumSquare" panose="020B0600000101010101" pitchFamily="34" charset="-127"/>
                </a:rPr>
                <a:t>(/user)</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54313" y="8193595"/>
            <a:ext cx="14847159" cy="3510375"/>
          </a:xfrm>
          <a:prstGeom prst="rect">
            <a:avLst/>
          </a:prstGeom>
        </p:spPr>
      </p:pic>
      <p:pic>
        <p:nvPicPr>
          <p:cNvPr id="6" name="그림 5"/>
          <p:cNvPicPr>
            <a:picLocks noChangeAspect="1"/>
          </p:cNvPicPr>
          <p:nvPr/>
        </p:nvPicPr>
        <p:blipFill>
          <a:blip r:embed="rId3"/>
          <a:stretch>
            <a:fillRect/>
          </a:stretch>
        </p:blipFill>
        <p:spPr>
          <a:xfrm>
            <a:off x="954312" y="4195464"/>
            <a:ext cx="14847159" cy="3510375"/>
          </a:xfrm>
          <a:prstGeom prst="rect">
            <a:avLst/>
          </a:prstGeom>
        </p:spPr>
      </p:pic>
    </p:spTree>
    <p:extLst>
      <p:ext uri="{BB962C8B-B14F-4D97-AF65-F5344CB8AC3E}">
        <p14:creationId xmlns:p14="http://schemas.microsoft.com/office/powerpoint/2010/main" val="371487418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16</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 정보 추가</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정보 </a:t>
              </a:r>
              <a:r>
                <a:rPr lang="en-US" altLang="ko-KR" sz="3750" dirty="0" smtClean="0">
                  <a:solidFill>
                    <a:srgbClr val="151826"/>
                  </a:solidFill>
                  <a:latin typeface="Campton Book" panose="020B0004020102020203" pitchFamily="34" charset="0"/>
                  <a:ea typeface="NanumSquare" panose="020B0600000101010101" pitchFamily="34" charset="-127"/>
                </a:rPr>
                <a:t>(/user)</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86399" y="4232883"/>
            <a:ext cx="14863201" cy="3626621"/>
          </a:xfrm>
          <a:prstGeom prst="rect">
            <a:avLst/>
          </a:prstGeom>
        </p:spPr>
      </p:pic>
      <p:pic>
        <p:nvPicPr>
          <p:cNvPr id="6" name="그림 5"/>
          <p:cNvPicPr>
            <a:picLocks noChangeAspect="1"/>
          </p:cNvPicPr>
          <p:nvPr/>
        </p:nvPicPr>
        <p:blipFill>
          <a:blip r:embed="rId3"/>
          <a:stretch>
            <a:fillRect/>
          </a:stretch>
        </p:blipFill>
        <p:spPr>
          <a:xfrm>
            <a:off x="986399" y="8474305"/>
            <a:ext cx="14863202" cy="1337688"/>
          </a:xfrm>
          <a:prstGeom prst="rect">
            <a:avLst/>
          </a:prstGeom>
        </p:spPr>
      </p:pic>
    </p:spTree>
    <p:extLst>
      <p:ext uri="{BB962C8B-B14F-4D97-AF65-F5344CB8AC3E}">
        <p14:creationId xmlns:p14="http://schemas.microsoft.com/office/powerpoint/2010/main" val="320104851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17</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 정보 수정</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정보 </a:t>
              </a:r>
              <a:r>
                <a:rPr lang="en-US" altLang="ko-KR" sz="3750" dirty="0" smtClean="0">
                  <a:solidFill>
                    <a:srgbClr val="151826"/>
                  </a:solidFill>
                  <a:latin typeface="Campton Book" panose="020B0004020102020203" pitchFamily="34" charset="0"/>
                  <a:ea typeface="NanumSquare" panose="020B0600000101010101" pitchFamily="34" charset="-127"/>
                </a:rPr>
                <a:t>(/user)</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1018484" y="4105392"/>
            <a:ext cx="14221516" cy="3782923"/>
          </a:xfrm>
          <a:prstGeom prst="rect">
            <a:avLst/>
          </a:prstGeom>
        </p:spPr>
      </p:pic>
      <p:pic>
        <p:nvPicPr>
          <p:cNvPr id="6" name="그림 5"/>
          <p:cNvPicPr>
            <a:picLocks noChangeAspect="1"/>
          </p:cNvPicPr>
          <p:nvPr/>
        </p:nvPicPr>
        <p:blipFill>
          <a:blip r:embed="rId3"/>
          <a:stretch>
            <a:fillRect/>
          </a:stretch>
        </p:blipFill>
        <p:spPr>
          <a:xfrm>
            <a:off x="1018484" y="8360349"/>
            <a:ext cx="14221516" cy="1279936"/>
          </a:xfrm>
          <a:prstGeom prst="rect">
            <a:avLst/>
          </a:prstGeom>
        </p:spPr>
      </p:pic>
    </p:spTree>
    <p:extLst>
      <p:ext uri="{BB962C8B-B14F-4D97-AF65-F5344CB8AC3E}">
        <p14:creationId xmlns:p14="http://schemas.microsoft.com/office/powerpoint/2010/main" val="83810793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18</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 정보 삭제</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정보 </a:t>
              </a:r>
              <a:r>
                <a:rPr lang="en-US" altLang="ko-KR" sz="3750" dirty="0" smtClean="0">
                  <a:solidFill>
                    <a:srgbClr val="151826"/>
                  </a:solidFill>
                  <a:latin typeface="Campton Book" panose="020B0004020102020203" pitchFamily="34" charset="0"/>
                  <a:ea typeface="NanumSquare" panose="020B0600000101010101" pitchFamily="34" charset="-127"/>
                </a:rPr>
                <a:t>(/user)</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장윤하</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70358" y="4147988"/>
            <a:ext cx="14638972" cy="2605737"/>
          </a:xfrm>
          <a:prstGeom prst="rect">
            <a:avLst/>
          </a:prstGeom>
        </p:spPr>
      </p:pic>
      <p:pic>
        <p:nvPicPr>
          <p:cNvPr id="6" name="그림 5"/>
          <p:cNvPicPr>
            <a:picLocks noChangeAspect="1"/>
          </p:cNvPicPr>
          <p:nvPr/>
        </p:nvPicPr>
        <p:blipFill>
          <a:blip r:embed="rId3"/>
          <a:stretch>
            <a:fillRect/>
          </a:stretch>
        </p:blipFill>
        <p:spPr>
          <a:xfrm>
            <a:off x="970358" y="7268354"/>
            <a:ext cx="14638972" cy="1317507"/>
          </a:xfrm>
          <a:prstGeom prst="rect">
            <a:avLst/>
          </a:prstGeom>
        </p:spPr>
      </p:pic>
    </p:spTree>
    <p:extLst>
      <p:ext uri="{BB962C8B-B14F-4D97-AF65-F5344CB8AC3E}">
        <p14:creationId xmlns:p14="http://schemas.microsoft.com/office/powerpoint/2010/main" val="334949668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19</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시스템에서 사용하는 공통코드 정보 관리 </a:t>
            </a:r>
            <a:endParaRPr lang="en-US" altLang="ko-KR" sz="2250" cap="none" dirty="0">
              <a:solidFill>
                <a:srgbClr val="151826"/>
              </a:solidFill>
              <a:latin typeface="Campton Light" panose="020B0004020102020203" pitchFamily="34" charset="0"/>
            </a:endParaRPr>
          </a:p>
        </p:txBody>
      </p:sp>
      <p:pic>
        <p:nvPicPr>
          <p:cNvPr id="8" name="그림 7"/>
          <p:cNvPicPr preferRelativeResize="0">
            <a:picLocks/>
          </p:cNvPicPr>
          <p:nvPr/>
        </p:nvPicPr>
        <p:blipFill rotWithShape="1">
          <a:blip r:embed="rId2"/>
          <a:srcRect l="563" r="504" b="618"/>
          <a:stretch/>
        </p:blipFill>
        <p:spPr>
          <a:xfrm>
            <a:off x="3153095" y="3738589"/>
            <a:ext cx="11851687" cy="8830839"/>
          </a:xfrm>
          <a:prstGeom prst="rect">
            <a:avLst/>
          </a:prstGeom>
          <a:ln w="12700">
            <a:solidFill>
              <a:schemeClr val="tx1"/>
            </a:solidFill>
          </a:ln>
        </p:spPr>
      </p:pic>
    </p:spTree>
    <p:extLst>
      <p:ext uri="{BB962C8B-B14F-4D97-AF65-F5344CB8AC3E}">
        <p14:creationId xmlns:p14="http://schemas.microsoft.com/office/powerpoint/2010/main" val="207826218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a:solidFill>
                  <a:schemeClr val="bg1"/>
                </a:solidFill>
                <a:latin typeface="Campton Medium" panose="020B0004020102020203" pitchFamily="34" charset="0"/>
                <a:ea typeface="NanumSquare" panose="020B0600000101010101" pitchFamily="34" charset="-127"/>
              </a:rPr>
              <a:t>01</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구성도</a:t>
            </a:r>
            <a:endParaRPr lang="en-US" altLang="ko-KR" sz="6000" dirty="0" smtClean="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74644695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20</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정보 조회</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10" name="그림 9"/>
          <p:cNvPicPr>
            <a:picLocks noChangeAspect="1"/>
          </p:cNvPicPr>
          <p:nvPr/>
        </p:nvPicPr>
        <p:blipFill>
          <a:blip r:embed="rId2"/>
          <a:stretch>
            <a:fillRect/>
          </a:stretch>
        </p:blipFill>
        <p:spPr>
          <a:xfrm>
            <a:off x="906566" y="3921590"/>
            <a:ext cx="14894905" cy="3882490"/>
          </a:xfrm>
          <a:prstGeom prst="rect">
            <a:avLst/>
          </a:prstGeom>
        </p:spPr>
      </p:pic>
      <p:pic>
        <p:nvPicPr>
          <p:cNvPr id="13" name="그림 12"/>
          <p:cNvPicPr>
            <a:picLocks noChangeAspect="1"/>
          </p:cNvPicPr>
          <p:nvPr/>
        </p:nvPicPr>
        <p:blipFill>
          <a:blip r:embed="rId3"/>
          <a:stretch>
            <a:fillRect/>
          </a:stretch>
        </p:blipFill>
        <p:spPr>
          <a:xfrm>
            <a:off x="906565" y="8373419"/>
            <a:ext cx="14894905" cy="3204137"/>
          </a:xfrm>
          <a:prstGeom prst="rect">
            <a:avLst/>
          </a:prstGeom>
        </p:spPr>
      </p:pic>
    </p:spTree>
    <p:extLst>
      <p:ext uri="{BB962C8B-B14F-4D97-AF65-F5344CB8AC3E}">
        <p14:creationId xmlns:p14="http://schemas.microsoft.com/office/powerpoint/2010/main" val="30808526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21</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정보 추가</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86399" y="4158537"/>
            <a:ext cx="14975495" cy="3324560"/>
          </a:xfrm>
          <a:prstGeom prst="rect">
            <a:avLst/>
          </a:prstGeom>
        </p:spPr>
      </p:pic>
      <p:pic>
        <p:nvPicPr>
          <p:cNvPr id="6" name="그림 5"/>
          <p:cNvPicPr>
            <a:picLocks noChangeAspect="1"/>
          </p:cNvPicPr>
          <p:nvPr/>
        </p:nvPicPr>
        <p:blipFill>
          <a:blip r:embed="rId3"/>
          <a:stretch>
            <a:fillRect/>
          </a:stretch>
        </p:blipFill>
        <p:spPr>
          <a:xfrm>
            <a:off x="986398" y="7999907"/>
            <a:ext cx="14975495" cy="1347795"/>
          </a:xfrm>
          <a:prstGeom prst="rect">
            <a:avLst/>
          </a:prstGeom>
        </p:spPr>
      </p:pic>
    </p:spTree>
    <p:extLst>
      <p:ext uri="{BB962C8B-B14F-4D97-AF65-F5344CB8AC3E}">
        <p14:creationId xmlns:p14="http://schemas.microsoft.com/office/powerpoint/2010/main" val="78340054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22</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정보 수정</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22231" y="4217726"/>
            <a:ext cx="14943411" cy="3646193"/>
          </a:xfrm>
          <a:prstGeom prst="rect">
            <a:avLst/>
          </a:prstGeom>
        </p:spPr>
      </p:pic>
      <p:pic>
        <p:nvPicPr>
          <p:cNvPr id="6" name="그림 5"/>
          <p:cNvPicPr>
            <a:picLocks noChangeAspect="1"/>
          </p:cNvPicPr>
          <p:nvPr/>
        </p:nvPicPr>
        <p:blipFill>
          <a:blip r:embed="rId3"/>
          <a:stretch>
            <a:fillRect/>
          </a:stretch>
        </p:blipFill>
        <p:spPr>
          <a:xfrm>
            <a:off x="922230" y="8313883"/>
            <a:ext cx="14943411" cy="1344907"/>
          </a:xfrm>
          <a:prstGeom prst="rect">
            <a:avLst/>
          </a:prstGeom>
        </p:spPr>
      </p:pic>
    </p:spTree>
    <p:extLst>
      <p:ext uri="{BB962C8B-B14F-4D97-AF65-F5344CB8AC3E}">
        <p14:creationId xmlns:p14="http://schemas.microsoft.com/office/powerpoint/2010/main" val="427358846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23</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정보 삭제</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06188" y="4292368"/>
            <a:ext cx="14670695" cy="2611384"/>
          </a:xfrm>
          <a:prstGeom prst="rect">
            <a:avLst/>
          </a:prstGeom>
        </p:spPr>
      </p:pic>
      <p:pic>
        <p:nvPicPr>
          <p:cNvPr id="6" name="그림 5"/>
          <p:cNvPicPr>
            <a:picLocks noChangeAspect="1"/>
          </p:cNvPicPr>
          <p:nvPr/>
        </p:nvPicPr>
        <p:blipFill>
          <a:blip r:embed="rId3"/>
          <a:stretch>
            <a:fillRect/>
          </a:stretch>
        </p:blipFill>
        <p:spPr>
          <a:xfrm>
            <a:off x="906187" y="7291392"/>
            <a:ext cx="14670695" cy="1320363"/>
          </a:xfrm>
          <a:prstGeom prst="rect">
            <a:avLst/>
          </a:prstGeom>
        </p:spPr>
      </p:pic>
    </p:spTree>
    <p:extLst>
      <p:ext uri="{BB962C8B-B14F-4D97-AF65-F5344CB8AC3E}">
        <p14:creationId xmlns:p14="http://schemas.microsoft.com/office/powerpoint/2010/main" val="300283737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24</a:t>
            </a:fld>
            <a:endParaRPr lang="ko-KR" altLang="en-US" dirty="0"/>
          </a:p>
        </p:txBody>
      </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시스템에서 사용하는 공통코드 그룹 정보 관리 </a:t>
            </a:r>
            <a:endParaRPr lang="en-US" altLang="ko-KR" sz="2250" cap="none" dirty="0">
              <a:solidFill>
                <a:srgbClr val="151826"/>
              </a:solidFill>
              <a:latin typeface="Campton Light" panose="020B0004020102020203" pitchFamily="34" charset="0"/>
            </a:endParaRPr>
          </a:p>
        </p:txBody>
      </p:sp>
      <p:grpSp>
        <p:nvGrpSpPr>
          <p:cNvPr id="10"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그룹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commonCodeGroup</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13" name="그림 12"/>
          <p:cNvPicPr>
            <a:picLocks/>
          </p:cNvPicPr>
          <p:nvPr/>
        </p:nvPicPr>
        <p:blipFill rotWithShape="1">
          <a:blip r:embed="rId2"/>
          <a:srcRect l="521"/>
          <a:stretch/>
        </p:blipFill>
        <p:spPr>
          <a:xfrm>
            <a:off x="3201941" y="3738589"/>
            <a:ext cx="11760225" cy="8461505"/>
          </a:xfrm>
          <a:prstGeom prst="rect">
            <a:avLst/>
          </a:prstGeom>
          <a:ln w="12700">
            <a:solidFill>
              <a:schemeClr val="tx1"/>
            </a:solidFill>
          </a:ln>
        </p:spPr>
      </p:pic>
    </p:spTree>
    <p:extLst>
      <p:ext uri="{BB962C8B-B14F-4D97-AF65-F5344CB8AC3E}">
        <p14:creationId xmlns:p14="http://schemas.microsoft.com/office/powerpoint/2010/main" val="359525412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25</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그룹 정보 조회</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그룹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commonCodeGroup</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06568" y="4442242"/>
            <a:ext cx="15083820" cy="1958558"/>
          </a:xfrm>
          <a:prstGeom prst="rect">
            <a:avLst/>
          </a:prstGeom>
        </p:spPr>
      </p:pic>
      <p:pic>
        <p:nvPicPr>
          <p:cNvPr id="9" name="그림 8"/>
          <p:cNvPicPr>
            <a:picLocks noChangeAspect="1"/>
          </p:cNvPicPr>
          <p:nvPr/>
        </p:nvPicPr>
        <p:blipFill>
          <a:blip r:embed="rId3"/>
          <a:stretch>
            <a:fillRect/>
          </a:stretch>
        </p:blipFill>
        <p:spPr>
          <a:xfrm>
            <a:off x="906568" y="6711874"/>
            <a:ext cx="15083820" cy="2280112"/>
          </a:xfrm>
          <a:prstGeom prst="rect">
            <a:avLst/>
          </a:prstGeom>
        </p:spPr>
      </p:pic>
    </p:spTree>
    <p:extLst>
      <p:ext uri="{BB962C8B-B14F-4D97-AF65-F5344CB8AC3E}">
        <p14:creationId xmlns:p14="http://schemas.microsoft.com/office/powerpoint/2010/main" val="187113115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26</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그룹 정보 추가</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그룹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commonCodeGroup</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38273" y="4254788"/>
            <a:ext cx="14510274" cy="3221281"/>
          </a:xfrm>
          <a:prstGeom prst="rect">
            <a:avLst/>
          </a:prstGeom>
        </p:spPr>
      </p:pic>
      <p:pic>
        <p:nvPicPr>
          <p:cNvPr id="6" name="그림 5"/>
          <p:cNvPicPr>
            <a:picLocks noChangeAspect="1"/>
          </p:cNvPicPr>
          <p:nvPr/>
        </p:nvPicPr>
        <p:blipFill>
          <a:blip r:embed="rId3"/>
          <a:stretch>
            <a:fillRect/>
          </a:stretch>
        </p:blipFill>
        <p:spPr>
          <a:xfrm>
            <a:off x="938273" y="8089130"/>
            <a:ext cx="14510274" cy="1305925"/>
          </a:xfrm>
          <a:prstGeom prst="rect">
            <a:avLst/>
          </a:prstGeom>
        </p:spPr>
      </p:pic>
    </p:spTree>
    <p:extLst>
      <p:ext uri="{BB962C8B-B14F-4D97-AF65-F5344CB8AC3E}">
        <p14:creationId xmlns:p14="http://schemas.microsoft.com/office/powerpoint/2010/main" val="291143815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27</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그룹 정보 수정</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그룹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commonCodeGroup</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1034526" y="4222705"/>
            <a:ext cx="14815074" cy="3288946"/>
          </a:xfrm>
          <a:prstGeom prst="rect">
            <a:avLst/>
          </a:prstGeom>
        </p:spPr>
      </p:pic>
      <p:pic>
        <p:nvPicPr>
          <p:cNvPr id="6" name="그림 5"/>
          <p:cNvPicPr>
            <a:picLocks noChangeAspect="1"/>
          </p:cNvPicPr>
          <p:nvPr/>
        </p:nvPicPr>
        <p:blipFill>
          <a:blip r:embed="rId3"/>
          <a:stretch>
            <a:fillRect/>
          </a:stretch>
        </p:blipFill>
        <p:spPr>
          <a:xfrm>
            <a:off x="1034526" y="8100997"/>
            <a:ext cx="14815074" cy="1333357"/>
          </a:xfrm>
          <a:prstGeom prst="rect">
            <a:avLst/>
          </a:prstGeom>
        </p:spPr>
      </p:pic>
    </p:spTree>
    <p:extLst>
      <p:ext uri="{BB962C8B-B14F-4D97-AF65-F5344CB8AC3E}">
        <p14:creationId xmlns:p14="http://schemas.microsoft.com/office/powerpoint/2010/main" val="215815354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28</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공통코드 그룹 정보 삭제</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그룹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commonCodeGroup</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1018483" y="4308411"/>
            <a:ext cx="14606527" cy="2599962"/>
          </a:xfrm>
          <a:prstGeom prst="rect">
            <a:avLst/>
          </a:prstGeom>
        </p:spPr>
      </p:pic>
      <p:pic>
        <p:nvPicPr>
          <p:cNvPr id="6" name="그림 5"/>
          <p:cNvPicPr>
            <a:picLocks noChangeAspect="1"/>
          </p:cNvPicPr>
          <p:nvPr/>
        </p:nvPicPr>
        <p:blipFill>
          <a:blip r:embed="rId3"/>
          <a:stretch>
            <a:fillRect/>
          </a:stretch>
        </p:blipFill>
        <p:spPr>
          <a:xfrm>
            <a:off x="1018482" y="7583425"/>
            <a:ext cx="14606527" cy="1314587"/>
          </a:xfrm>
          <a:prstGeom prst="rect">
            <a:avLst/>
          </a:prstGeom>
        </p:spPr>
      </p:pic>
    </p:spTree>
    <p:extLst>
      <p:ext uri="{BB962C8B-B14F-4D97-AF65-F5344CB8AC3E}">
        <p14:creationId xmlns:p14="http://schemas.microsoft.com/office/powerpoint/2010/main" val="262793732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smtClean="0">
                <a:solidFill>
                  <a:schemeClr val="bg1"/>
                </a:solidFill>
                <a:latin typeface="Campton Medium" panose="020B0004020102020203" pitchFamily="34" charset="0"/>
                <a:ea typeface="NanumSquare" panose="020B0600000101010101" pitchFamily="34" charset="-127"/>
              </a:rPr>
              <a:t>03</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프로젝트 </a:t>
            </a:r>
            <a:r>
              <a:rPr lang="en-US" altLang="ko-KR" sz="6000" dirty="0" smtClean="0">
                <a:solidFill>
                  <a:schemeClr val="bg1"/>
                </a:solidFill>
                <a:latin typeface="나눔스퀘어 ExtraBold" panose="020B0600000101010101" pitchFamily="50" charset="-127"/>
                <a:ea typeface="나눔스퀘어 ExtraBold" panose="020B0600000101010101" pitchFamily="50" charset="-127"/>
              </a:rPr>
              <a:t>API</a:t>
            </a:r>
            <a:endParaRPr lang="en-US" altLang="ko-KR" sz="60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92775958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a:t>
            </a:fld>
            <a:endParaRPr lang="ko-KR" altLang="en-US" dirty="0"/>
          </a:p>
        </p:txBody>
      </p:sp>
      <p:sp>
        <p:nvSpPr>
          <p:cNvPr id="3" name="직사각형 2"/>
          <p:cNvSpPr/>
          <p:nvPr/>
        </p:nvSpPr>
        <p:spPr>
          <a:xfrm>
            <a:off x="6994356" y="3080390"/>
            <a:ext cx="4299285" cy="1764586"/>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산출물</a:t>
            </a:r>
            <a:r>
              <a:rPr lang="en-US" altLang="ko-KR" sz="3600" spc="-44" dirty="0" smtClean="0">
                <a:solidFill>
                  <a:srgbClr val="151826"/>
                </a:solidFill>
              </a:rPr>
              <a:t>UI</a:t>
            </a: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0" name="직사각형 9"/>
          <p:cNvSpPr/>
          <p:nvPr/>
        </p:nvSpPr>
        <p:spPr>
          <a:xfrm>
            <a:off x="1660356" y="5683390"/>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프로젝트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1" name="직사각형 10"/>
          <p:cNvSpPr/>
          <p:nvPr/>
        </p:nvSpPr>
        <p:spPr>
          <a:xfrm>
            <a:off x="6994357" y="5683391"/>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공통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2" name="직사각형 11"/>
          <p:cNvSpPr/>
          <p:nvPr/>
        </p:nvSpPr>
        <p:spPr>
          <a:xfrm>
            <a:off x="12328358" y="5683389"/>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산출물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7" name="원통 6"/>
          <p:cNvSpPr/>
          <p:nvPr/>
        </p:nvSpPr>
        <p:spPr>
          <a:xfrm>
            <a:off x="2458449" y="10611250"/>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프로젝트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(DMS_PROJ)</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13" name="원통 12"/>
          <p:cNvSpPr/>
          <p:nvPr/>
        </p:nvSpPr>
        <p:spPr>
          <a:xfrm>
            <a:off x="7792449" y="10611250"/>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공통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(DMS_CMN)</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14" name="원통 13"/>
          <p:cNvSpPr/>
          <p:nvPr/>
        </p:nvSpPr>
        <p:spPr>
          <a:xfrm>
            <a:off x="13126451" y="10640893"/>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산출물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a:t>
            </a:r>
            <a:r>
              <a:rPr lang="en-US" altLang="ko-KR" sz="1800" spc="-44" dirty="0" smtClean="0">
                <a:solidFill>
                  <a:srgbClr val="151826"/>
                </a:solidFill>
              </a:rPr>
              <a:t>DEL</a:t>
            </a:r>
            <a:r>
              <a:rPr kumimoji="0" lang="en-US" altLang="ko-KR" sz="1800" b="1" i="0" u="none" strike="noStrike" cap="none" spc="-44" normalizeH="0" baseline="0" dirty="0" smtClean="0">
                <a:ln>
                  <a:noFill/>
                </a:ln>
                <a:solidFill>
                  <a:srgbClr val="151826"/>
                </a:solidFill>
                <a:effectLst/>
                <a:uFillTx/>
                <a:sym typeface="AvenirNext-DemiBold"/>
              </a:rPr>
              <a:t>)</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8" name="직사각형 7"/>
          <p:cNvSpPr/>
          <p:nvPr/>
        </p:nvSpPr>
        <p:spPr>
          <a:xfrm>
            <a:off x="2171700" y="7104640"/>
            <a:ext cx="3276600" cy="714428"/>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2000" spc="-44" dirty="0" smtClean="0">
                <a:solidFill>
                  <a:schemeClr val="tx1"/>
                </a:solidFill>
              </a:rPr>
              <a:t>프로젝트 정보</a:t>
            </a:r>
            <a:r>
              <a:rPr lang="en-US" altLang="ko-KR" sz="2000" spc="-44" dirty="0">
                <a:solidFill>
                  <a:schemeClr val="tx1"/>
                </a:solidFill>
              </a:rPr>
              <a:t> </a:t>
            </a:r>
            <a:r>
              <a:rPr lang="ko-KR" altLang="en-US" sz="2000" spc="-44" dirty="0" smtClean="0">
                <a:solidFill>
                  <a:schemeClr val="tx1"/>
                </a:solidFill>
              </a:rPr>
              <a:t>관리</a:t>
            </a:r>
            <a:endParaRPr lang="en-US" altLang="ko-KR" sz="2000" spc="-44" dirty="0" smtClean="0">
              <a:solidFill>
                <a:schemeClr val="tx1"/>
              </a:solidFill>
            </a:endParaRPr>
          </a:p>
        </p:txBody>
      </p:sp>
      <p:sp>
        <p:nvSpPr>
          <p:cNvPr id="16" name="직사각형 15"/>
          <p:cNvSpPr/>
          <p:nvPr/>
        </p:nvSpPr>
        <p:spPr>
          <a:xfrm>
            <a:off x="2171699" y="8034700"/>
            <a:ext cx="3276601" cy="69059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프로젝트 검수</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sp>
        <p:nvSpPr>
          <p:cNvPr id="18" name="직사각형 17"/>
          <p:cNvSpPr/>
          <p:nvPr/>
        </p:nvSpPr>
        <p:spPr>
          <a:xfrm>
            <a:off x="7451557" y="6378446"/>
            <a:ext cx="3483143" cy="353169"/>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공통코드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19" name="직사각형 18"/>
          <p:cNvSpPr/>
          <p:nvPr/>
        </p:nvSpPr>
        <p:spPr>
          <a:xfrm>
            <a:off x="7451557" y="6808724"/>
            <a:ext cx="3481138" cy="35721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공통코드 그룹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20" name="직사각형 19"/>
          <p:cNvSpPr/>
          <p:nvPr/>
        </p:nvSpPr>
        <p:spPr>
          <a:xfrm>
            <a:off x="7451557" y="7703727"/>
            <a:ext cx="3481138" cy="394927"/>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로그인</a:t>
            </a:r>
            <a:r>
              <a:rPr lang="en-US" altLang="ko-KR" sz="1800" spc="-44" dirty="0" smtClean="0">
                <a:solidFill>
                  <a:schemeClr val="tx1"/>
                </a:solidFill>
              </a:rPr>
              <a:t> </a:t>
            </a:r>
            <a:r>
              <a:rPr lang="ko-KR" altLang="en-US" sz="1800" spc="-44" dirty="0" smtClean="0">
                <a:solidFill>
                  <a:schemeClr val="tx1"/>
                </a:solidFill>
              </a:rPr>
              <a:t>및 로그아웃</a:t>
            </a:r>
            <a:endParaRPr lang="en-US" altLang="ko-KR" sz="1800" spc="-44" dirty="0" smtClean="0">
              <a:solidFill>
                <a:schemeClr val="tx1"/>
              </a:solidFill>
            </a:endParaRPr>
          </a:p>
        </p:txBody>
      </p:sp>
      <p:sp>
        <p:nvSpPr>
          <p:cNvPr id="21" name="직사각형 20"/>
          <p:cNvSpPr/>
          <p:nvPr/>
        </p:nvSpPr>
        <p:spPr>
          <a:xfrm>
            <a:off x="7458573" y="8182246"/>
            <a:ext cx="3481138" cy="333907"/>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ko-KR" sz="1800" spc="-44" dirty="0" smtClean="0">
                <a:solidFill>
                  <a:schemeClr val="tx1"/>
                </a:solidFill>
              </a:rPr>
              <a:t>token </a:t>
            </a:r>
            <a:r>
              <a:rPr lang="ko-KR" altLang="en-US" sz="1800" spc="-44" dirty="0" smtClean="0">
                <a:solidFill>
                  <a:schemeClr val="tx1"/>
                </a:solidFill>
              </a:rPr>
              <a:t>정보 관리</a:t>
            </a:r>
            <a:endParaRPr lang="en-US" altLang="ko-KR" sz="1800" spc="-44" dirty="0" smtClean="0">
              <a:solidFill>
                <a:schemeClr val="tx1"/>
              </a:solidFill>
            </a:endParaRPr>
          </a:p>
        </p:txBody>
      </p:sp>
      <p:sp>
        <p:nvSpPr>
          <p:cNvPr id="22" name="직사각형 21"/>
          <p:cNvSpPr/>
          <p:nvPr/>
        </p:nvSpPr>
        <p:spPr>
          <a:xfrm>
            <a:off x="7451557" y="7245948"/>
            <a:ext cx="3481138" cy="38360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사용자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23" name="직사각형 22"/>
          <p:cNvSpPr/>
          <p:nvPr/>
        </p:nvSpPr>
        <p:spPr>
          <a:xfrm>
            <a:off x="7458573" y="8576322"/>
            <a:ext cx="348113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ko-KR" sz="1800" spc="-44" dirty="0" smtClean="0">
                <a:solidFill>
                  <a:schemeClr val="tx1"/>
                </a:solidFill>
              </a:rPr>
              <a:t>API KEY </a:t>
            </a:r>
            <a:r>
              <a:rPr lang="ko-KR" altLang="en-US" sz="1800" spc="-44" dirty="0" smtClean="0">
                <a:solidFill>
                  <a:schemeClr val="tx1"/>
                </a:solidFill>
              </a:rPr>
              <a:t>정보 관리</a:t>
            </a:r>
            <a:endParaRPr lang="en-US" altLang="ko-KR" sz="1800" spc="-44" dirty="0" smtClean="0">
              <a:solidFill>
                <a:schemeClr val="tx1"/>
              </a:solidFill>
            </a:endParaRPr>
          </a:p>
        </p:txBody>
      </p:sp>
      <p:sp>
        <p:nvSpPr>
          <p:cNvPr id="24" name="직사각형 23"/>
          <p:cNvSpPr/>
          <p:nvPr/>
        </p:nvSpPr>
        <p:spPr>
          <a:xfrm>
            <a:off x="12897252" y="6658111"/>
            <a:ext cx="3276600" cy="714428"/>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산출물 목록</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sp>
        <p:nvSpPr>
          <p:cNvPr id="25" name="직사각형 24"/>
          <p:cNvSpPr/>
          <p:nvPr/>
        </p:nvSpPr>
        <p:spPr>
          <a:xfrm>
            <a:off x="12897251" y="7588171"/>
            <a:ext cx="3276601" cy="69059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산출물 등록</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cxnSp>
        <p:nvCxnSpPr>
          <p:cNvPr id="27" name="직선 화살표 연결선 26"/>
          <p:cNvCxnSpPr>
            <a:stCxn id="3" idx="2"/>
            <a:endCxn id="11" idx="0"/>
          </p:cNvCxnSpPr>
          <p:nvPr/>
        </p:nvCxnSpPr>
        <p:spPr>
          <a:xfrm>
            <a:off x="9143999" y="4844976"/>
            <a:ext cx="1" cy="838415"/>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직선 화살표 연결선 28"/>
          <p:cNvCxnSpPr>
            <a:stCxn id="3" idx="1"/>
            <a:endCxn id="10" idx="0"/>
          </p:cNvCxnSpPr>
          <p:nvPr/>
        </p:nvCxnSpPr>
        <p:spPr>
          <a:xfrm flipH="1">
            <a:off x="3809999" y="3962683"/>
            <a:ext cx="3184357" cy="1720707"/>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직선 화살표 연결선 32"/>
          <p:cNvCxnSpPr>
            <a:stCxn id="3" idx="3"/>
            <a:endCxn id="12" idx="0"/>
          </p:cNvCxnSpPr>
          <p:nvPr/>
        </p:nvCxnSpPr>
        <p:spPr>
          <a:xfrm>
            <a:off x="11293641" y="3962683"/>
            <a:ext cx="3184360" cy="1720706"/>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직선 화살표 연결선 34"/>
          <p:cNvCxnSpPr>
            <a:stCxn id="10" idx="3"/>
            <a:endCxn id="11" idx="1"/>
          </p:cNvCxnSpPr>
          <p:nvPr/>
        </p:nvCxnSpPr>
        <p:spPr>
          <a:xfrm>
            <a:off x="5959641" y="7673679"/>
            <a:ext cx="1034716" cy="1"/>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직선 화살표 연결선 37"/>
          <p:cNvCxnSpPr>
            <a:stCxn id="12" idx="1"/>
            <a:endCxn id="11" idx="3"/>
          </p:cNvCxnSpPr>
          <p:nvPr/>
        </p:nvCxnSpPr>
        <p:spPr>
          <a:xfrm flipH="1">
            <a:off x="11293642" y="7673678"/>
            <a:ext cx="1034716" cy="2"/>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직선 화살표 연결선 40"/>
          <p:cNvCxnSpPr>
            <a:stCxn id="12" idx="2"/>
            <a:endCxn id="14" idx="1"/>
          </p:cNvCxnSpPr>
          <p:nvPr/>
        </p:nvCxnSpPr>
        <p:spPr>
          <a:xfrm flipH="1">
            <a:off x="14478000" y="9663966"/>
            <a:ext cx="1" cy="976927"/>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직선 화살표 연결선 43"/>
          <p:cNvCxnSpPr>
            <a:stCxn id="11" idx="2"/>
            <a:endCxn id="13" idx="1"/>
          </p:cNvCxnSpPr>
          <p:nvPr/>
        </p:nvCxnSpPr>
        <p:spPr>
          <a:xfrm flipH="1">
            <a:off x="9143998" y="9663968"/>
            <a:ext cx="2" cy="947282"/>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직선 화살표 연결선 46"/>
          <p:cNvCxnSpPr>
            <a:stCxn id="10" idx="2"/>
            <a:endCxn id="7" idx="1"/>
          </p:cNvCxnSpPr>
          <p:nvPr/>
        </p:nvCxnSpPr>
        <p:spPr>
          <a:xfrm flipH="1">
            <a:off x="3809998" y="9663967"/>
            <a:ext cx="1" cy="947283"/>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직사각형 49"/>
          <p:cNvSpPr/>
          <p:nvPr/>
        </p:nvSpPr>
        <p:spPr>
          <a:xfrm>
            <a:off x="7458573" y="9070766"/>
            <a:ext cx="168642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권한 관리</a:t>
            </a:r>
            <a:endParaRPr lang="en-US" altLang="ko-KR" sz="1800" spc="-44" dirty="0" smtClean="0">
              <a:solidFill>
                <a:schemeClr val="tx1"/>
              </a:solidFill>
            </a:endParaRPr>
          </a:p>
        </p:txBody>
      </p:sp>
      <p:sp>
        <p:nvSpPr>
          <p:cNvPr id="51" name="직사각형 50"/>
          <p:cNvSpPr/>
          <p:nvPr/>
        </p:nvSpPr>
        <p:spPr>
          <a:xfrm>
            <a:off x="9253283" y="9065158"/>
            <a:ext cx="168642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메일 관리</a:t>
            </a:r>
            <a:endParaRPr lang="en-US" altLang="ko-KR" sz="1800" spc="-44" dirty="0" smtClean="0">
              <a:solidFill>
                <a:schemeClr val="tx1"/>
              </a:solidFill>
            </a:endParaRPr>
          </a:p>
        </p:txBody>
      </p:sp>
      <p:sp>
        <p:nvSpPr>
          <p:cNvPr id="55" name="직사각형 54"/>
          <p:cNvSpPr/>
          <p:nvPr/>
        </p:nvSpPr>
        <p:spPr>
          <a:xfrm>
            <a:off x="12897252" y="8476343"/>
            <a:ext cx="3276601" cy="709200"/>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2000" spc="-44" dirty="0" smtClean="0">
                <a:solidFill>
                  <a:schemeClr val="tx1"/>
                </a:solidFill>
              </a:rPr>
              <a:t>산출물 파일 다운로드</a:t>
            </a:r>
            <a:endParaRPr lang="en-US" altLang="ko-KR" sz="2000" spc="-44" dirty="0" smtClean="0">
              <a:solidFill>
                <a:schemeClr val="tx1"/>
              </a:solidFill>
            </a:endParaRPr>
          </a:p>
        </p:txBody>
      </p:sp>
    </p:spTree>
    <p:extLst>
      <p:ext uri="{BB962C8B-B14F-4D97-AF65-F5344CB8AC3E}">
        <p14:creationId xmlns:p14="http://schemas.microsoft.com/office/powerpoint/2010/main" val="3714320145"/>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30</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보안 관리</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3047972"/>
            <a:ext cx="11848421"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모든 </a:t>
            </a:r>
            <a:r>
              <a:rPr lang="en-US" altLang="ko-KR" sz="2250" cap="none" dirty="0" smtClean="0">
                <a:solidFill>
                  <a:srgbClr val="151826"/>
                </a:solidFill>
                <a:latin typeface="Campton Light" panose="020B0004020102020203" pitchFamily="34" charset="0"/>
              </a:rPr>
              <a:t>API</a:t>
            </a:r>
            <a:r>
              <a:rPr lang="ko-KR" altLang="en-US" sz="2250" cap="none" dirty="0" smtClean="0">
                <a:solidFill>
                  <a:srgbClr val="151826"/>
                </a:solidFill>
                <a:latin typeface="Campton Light" panose="020B0004020102020203" pitchFamily="34" charset="0"/>
              </a:rPr>
              <a:t>를 처리하기 전 검증</a:t>
            </a:r>
            <a:endParaRPr lang="en-US" altLang="ko-KR" sz="2250" cap="none" dirty="0" smtClean="0">
              <a:solidFill>
                <a:srgbClr val="151826"/>
              </a:solidFill>
              <a:latin typeface="Campton Light" panose="020B0004020102020203" pitchFamily="34" charset="0"/>
            </a:endParaRPr>
          </a:p>
          <a:p>
            <a:pPr marL="457200" indent="-457200" hangingPunct="1">
              <a:buFont typeface="+mj-ea"/>
              <a:buAutoNum type="circleNumDbPlain"/>
            </a:pPr>
            <a:r>
              <a:rPr lang="en-US" altLang="ko-KR" sz="2250" cap="none" dirty="0" smtClean="0">
                <a:solidFill>
                  <a:srgbClr val="151826"/>
                </a:solidFill>
                <a:latin typeface="Campton Light" panose="020B0004020102020203" pitchFamily="34" charset="0"/>
              </a:rPr>
              <a:t>API_KEY </a:t>
            </a:r>
            <a:r>
              <a:rPr lang="ko-KR" altLang="en-US" sz="2250" cap="none" dirty="0" smtClean="0">
                <a:solidFill>
                  <a:srgbClr val="151826"/>
                </a:solidFill>
                <a:latin typeface="Campton Light" panose="020B0004020102020203" pitchFamily="34" charset="0"/>
              </a:rPr>
              <a:t>검증 </a:t>
            </a:r>
            <a:r>
              <a:rPr lang="en-US" altLang="ko-KR" sz="2250" cap="none" dirty="0" smtClean="0">
                <a:solidFill>
                  <a:srgbClr val="151826"/>
                </a:solidFill>
                <a:latin typeface="Campton Light" panose="020B0004020102020203" pitchFamily="34" charset="0"/>
              </a:rPr>
              <a:t>(404 ERROR)</a:t>
            </a:r>
          </a:p>
          <a:p>
            <a:pPr marL="457200" indent="-457200" hangingPunct="1">
              <a:buFont typeface="+mj-ea"/>
              <a:buAutoNum type="circleNumDbPlain"/>
            </a:pPr>
            <a:r>
              <a:rPr lang="ko-KR" altLang="en-US" sz="2250" cap="none" dirty="0" err="1" smtClean="0">
                <a:solidFill>
                  <a:srgbClr val="151826"/>
                </a:solidFill>
                <a:latin typeface="Campton Light" panose="020B0004020102020203" pitchFamily="34" charset="0"/>
              </a:rPr>
              <a:t>매핑되는</a:t>
            </a:r>
            <a:r>
              <a:rPr lang="ko-KR" altLang="en-US" sz="2250" cap="none" dirty="0" smtClean="0">
                <a:solidFill>
                  <a:srgbClr val="151826"/>
                </a:solidFill>
                <a:latin typeface="Campton Light" panose="020B0004020102020203" pitchFamily="34" charset="0"/>
              </a:rPr>
              <a:t> </a:t>
            </a:r>
            <a:r>
              <a:rPr lang="en-US" altLang="ko-KR" sz="2250" cap="none" dirty="0" smtClean="0">
                <a:solidFill>
                  <a:srgbClr val="151826"/>
                </a:solidFill>
                <a:latin typeface="Campton Light" panose="020B0004020102020203" pitchFamily="34" charset="0"/>
              </a:rPr>
              <a:t>URL</a:t>
            </a:r>
            <a:r>
              <a:rPr lang="ko-KR" altLang="en-US" sz="2250" cap="none" dirty="0" smtClean="0">
                <a:solidFill>
                  <a:srgbClr val="151826"/>
                </a:solidFill>
                <a:latin typeface="Campton Light" panose="020B0004020102020203" pitchFamily="34" charset="0"/>
              </a:rPr>
              <a:t>의</a:t>
            </a:r>
            <a:r>
              <a:rPr lang="en-US" sz="2250" cap="none" dirty="0" smtClean="0">
                <a:solidFill>
                  <a:srgbClr val="151826"/>
                </a:solidFill>
                <a:latin typeface="Campton Light" panose="020B0004020102020203" pitchFamily="34" charset="0"/>
              </a:rPr>
              <a:t> </a:t>
            </a:r>
            <a:r>
              <a:rPr lang="ko-KR" altLang="en-US" sz="2250" cap="none" dirty="0" smtClean="0">
                <a:solidFill>
                  <a:srgbClr val="151826"/>
                </a:solidFill>
                <a:latin typeface="Campton Light" panose="020B0004020102020203" pitchFamily="34" charset="0"/>
              </a:rPr>
              <a:t>권한 검증 </a:t>
            </a:r>
            <a:r>
              <a:rPr lang="en-US" altLang="ko-KR" sz="2250" cap="none" dirty="0" smtClean="0">
                <a:solidFill>
                  <a:srgbClr val="151826"/>
                </a:solidFill>
                <a:latin typeface="Campton Light" panose="020B0004020102020203" pitchFamily="34" charset="0"/>
              </a:rPr>
              <a:t>(403 ERROR)</a:t>
            </a:r>
            <a:endParaRPr lang="en-US" altLang="ko-KR" sz="2750" cap="none" dirty="0">
              <a:solidFill>
                <a:srgbClr val="151826"/>
              </a:solidFill>
              <a:latin typeface="Campton Light" panose="020B0004020102020203" pitchFamily="34" charset="0"/>
            </a:endParaRPr>
          </a:p>
          <a:p>
            <a:pPr marL="457200" indent="-457200" hangingPunct="1">
              <a:buFont typeface="+mj-ea"/>
              <a:buAutoNum type="circleNumDbPlain"/>
            </a:pPr>
            <a:endParaRPr lang="en-US" altLang="ko-KR" sz="2250" cap="none" dirty="0" smtClean="0">
              <a:solidFill>
                <a:srgbClr val="151826"/>
              </a:solidFill>
              <a:latin typeface="Campton Light" panose="020B0004020102020203" pitchFamily="34" charset="0"/>
            </a:endParaRPr>
          </a:p>
        </p:txBody>
      </p:sp>
      <p:pic>
        <p:nvPicPr>
          <p:cNvPr id="18" name="그림 17"/>
          <p:cNvPicPr>
            <a:picLocks noChangeAspect="1"/>
          </p:cNvPicPr>
          <p:nvPr/>
        </p:nvPicPr>
        <p:blipFill>
          <a:blip r:embed="rId2"/>
          <a:stretch>
            <a:fillRect/>
          </a:stretch>
        </p:blipFill>
        <p:spPr>
          <a:xfrm>
            <a:off x="889007" y="7960067"/>
            <a:ext cx="13756620" cy="1044029"/>
          </a:xfrm>
          <a:prstGeom prst="rect">
            <a:avLst/>
          </a:prstGeom>
        </p:spPr>
      </p:pic>
      <p:pic>
        <p:nvPicPr>
          <p:cNvPr id="10" name="그림 9"/>
          <p:cNvPicPr>
            <a:picLocks noChangeAspect="1"/>
          </p:cNvPicPr>
          <p:nvPr/>
        </p:nvPicPr>
        <p:blipFill>
          <a:blip r:embed="rId3"/>
          <a:stretch>
            <a:fillRect/>
          </a:stretch>
        </p:blipFill>
        <p:spPr>
          <a:xfrm>
            <a:off x="889007" y="4770470"/>
            <a:ext cx="13756620" cy="2820265"/>
          </a:xfrm>
          <a:prstGeom prst="rect">
            <a:avLst/>
          </a:prstGeom>
        </p:spPr>
      </p:pic>
    </p:spTree>
    <p:extLst>
      <p:ext uri="{BB962C8B-B14F-4D97-AF65-F5344CB8AC3E}">
        <p14:creationId xmlns:p14="http://schemas.microsoft.com/office/powerpoint/2010/main" val="41562640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2373543" y="4106780"/>
            <a:ext cx="13540226" cy="7956610"/>
            <a:chOff x="524050" y="2866253"/>
            <a:chExt cx="12771733" cy="8040716"/>
          </a:xfrm>
        </p:grpSpPr>
        <p:pic>
          <p:nvPicPr>
            <p:cNvPr id="16" name="그림 15"/>
            <p:cNvPicPr>
              <a:picLocks noChangeAspect="1"/>
            </p:cNvPicPr>
            <p:nvPr/>
          </p:nvPicPr>
          <p:blipFill rotWithShape="1">
            <a:blip r:embed="rId2"/>
            <a:srcRect t="1" b="-32211"/>
            <a:stretch/>
          </p:blipFill>
          <p:spPr>
            <a:xfrm>
              <a:off x="524050" y="2866253"/>
              <a:ext cx="12771733" cy="8040716"/>
            </a:xfrm>
            <a:prstGeom prst="rect">
              <a:avLst/>
            </a:prstGeom>
            <a:solidFill>
              <a:srgbClr val="FFFFFF"/>
            </a:solidFill>
            <a:ln>
              <a:solidFill>
                <a:schemeClr val="tx1"/>
              </a:solidFill>
            </a:ln>
          </p:spPr>
        </p:pic>
        <p:pic>
          <p:nvPicPr>
            <p:cNvPr id="18" name="그림 17"/>
            <p:cNvPicPr>
              <a:picLocks noChangeAspect="1"/>
            </p:cNvPicPr>
            <p:nvPr/>
          </p:nvPicPr>
          <p:blipFill>
            <a:blip r:embed="rId3"/>
            <a:stretch>
              <a:fillRect/>
            </a:stretch>
          </p:blipFill>
          <p:spPr>
            <a:xfrm>
              <a:off x="524050" y="2866253"/>
              <a:ext cx="12683052" cy="5910302"/>
            </a:xfrm>
            <a:prstGeom prst="rect">
              <a:avLst/>
            </a:prstGeom>
          </p:spPr>
        </p:pic>
      </p:grpSp>
      <p:sp>
        <p:nvSpPr>
          <p:cNvPr id="2" name="슬라이드 번호 개체 틀 1"/>
          <p:cNvSpPr>
            <a:spLocks noGrp="1"/>
          </p:cNvSpPr>
          <p:nvPr>
            <p:ph type="sldNum" sz="quarter" idx="2"/>
          </p:nvPr>
        </p:nvSpPr>
        <p:spPr/>
        <p:txBody>
          <a:bodyPr/>
          <a:lstStyle/>
          <a:p>
            <a:fld id="{8C6B96FD-4AFF-42BE-940E-365E288D41F3}" type="slidenum">
              <a:rPr lang="en-US" altLang="ko-KR" smtClean="0"/>
              <a:pPr/>
              <a:t>31</a:t>
            </a:fld>
            <a:endParaRPr lang="ko-KR" altLang="en-US" dirty="0"/>
          </a:p>
        </p:txBody>
      </p:sp>
      <p:sp>
        <p:nvSpPr>
          <p:cNvPr id="12" name="TextBox 11"/>
          <p:cNvSpPr txBox="1"/>
          <p:nvPr/>
        </p:nvSpPr>
        <p:spPr>
          <a:xfrm>
            <a:off x="6909917" y="8865617"/>
            <a:ext cx="66043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ko-KR" altLang="en-US" sz="1600" b="0" dirty="0">
                <a:solidFill>
                  <a:schemeClr val="bg1"/>
                </a:solidFill>
                <a:latin typeface="나눔스퀘어" panose="020B0600000101010101" pitchFamily="50" charset="-127"/>
                <a:ea typeface="나눔스퀘어" panose="020B0600000101010101" pitchFamily="50" charset="-127"/>
              </a:rPr>
              <a:t>로그인</a:t>
            </a:r>
            <a:endParaRPr kumimoji="0" lang="ko-KR" altLang="en-US" sz="1600" b="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정보 관리</a:t>
            </a:r>
            <a:endParaRPr lang="en-US" altLang="ko-KR" sz="2250" cap="none" dirty="0">
              <a:solidFill>
                <a:srgbClr val="151826"/>
              </a:solidFill>
              <a:latin typeface="Campton Light" panose="020B0004020102020203" pitchFamily="34" charset="0"/>
            </a:endParaRPr>
          </a:p>
        </p:txBody>
      </p:sp>
      <p:grpSp>
        <p:nvGrpSpPr>
          <p:cNvPr id="1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26"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정보 </a:t>
              </a:r>
              <a:r>
                <a:rPr lang="en-US" altLang="ko-KR" sz="3750" dirty="0" smtClean="0">
                  <a:solidFill>
                    <a:srgbClr val="151826"/>
                  </a:solidFill>
                  <a:latin typeface="Campton Book" panose="020B0004020102020203" pitchFamily="34" charset="0"/>
                  <a:ea typeface="NanumSquare" panose="020B0600000101010101" pitchFamily="34" charset="-127"/>
                </a:rPr>
                <a:t>(/project)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27" name="TextBox 26">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Tree>
    <p:extLst>
      <p:ext uri="{BB962C8B-B14F-4D97-AF65-F5344CB8AC3E}">
        <p14:creationId xmlns:p14="http://schemas.microsoft.com/office/powerpoint/2010/main" val="82537782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32</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정보 조회</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정보 </a:t>
              </a:r>
              <a:r>
                <a:rPr lang="en-US" altLang="ko-KR" sz="3750" dirty="0" smtClean="0">
                  <a:solidFill>
                    <a:srgbClr val="151826"/>
                  </a:solidFill>
                  <a:latin typeface="Campton Book" panose="020B0004020102020203" pitchFamily="34" charset="0"/>
                  <a:ea typeface="NanumSquare" panose="020B0600000101010101" pitchFamily="34" charset="-127"/>
                </a:rPr>
                <a:t>(/project)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86779" y="3698629"/>
            <a:ext cx="13255026" cy="3264297"/>
          </a:xfrm>
          <a:prstGeom prst="rect">
            <a:avLst/>
          </a:prstGeom>
        </p:spPr>
      </p:pic>
      <p:pic>
        <p:nvPicPr>
          <p:cNvPr id="8" name="그림 7"/>
          <p:cNvPicPr>
            <a:picLocks noChangeAspect="1"/>
          </p:cNvPicPr>
          <p:nvPr/>
        </p:nvPicPr>
        <p:blipFill>
          <a:blip r:embed="rId3"/>
          <a:stretch>
            <a:fillRect/>
          </a:stretch>
        </p:blipFill>
        <p:spPr>
          <a:xfrm>
            <a:off x="986779" y="7053134"/>
            <a:ext cx="13255026" cy="5885627"/>
          </a:xfrm>
          <a:prstGeom prst="rect">
            <a:avLst/>
          </a:prstGeom>
        </p:spPr>
      </p:pic>
    </p:spTree>
    <p:extLst>
      <p:ext uri="{BB962C8B-B14F-4D97-AF65-F5344CB8AC3E}">
        <p14:creationId xmlns:p14="http://schemas.microsoft.com/office/powerpoint/2010/main" val="140467896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33</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정보 추가</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정보 </a:t>
              </a:r>
              <a:r>
                <a:rPr lang="en-US" altLang="ko-KR" sz="3750" dirty="0" smtClean="0">
                  <a:solidFill>
                    <a:srgbClr val="151826"/>
                  </a:solidFill>
                  <a:latin typeface="Campton Book" panose="020B0004020102020203" pitchFamily="34" charset="0"/>
                  <a:ea typeface="NanumSquare" panose="020B0600000101010101" pitchFamily="34" charset="-127"/>
                </a:rPr>
                <a:t>(/project)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70357" y="4067999"/>
            <a:ext cx="14365895" cy="4453427"/>
          </a:xfrm>
          <a:prstGeom prst="rect">
            <a:avLst/>
          </a:prstGeom>
        </p:spPr>
      </p:pic>
      <p:pic>
        <p:nvPicPr>
          <p:cNvPr id="7" name="그림 6"/>
          <p:cNvPicPr>
            <a:picLocks noChangeAspect="1"/>
          </p:cNvPicPr>
          <p:nvPr/>
        </p:nvPicPr>
        <p:blipFill>
          <a:blip r:embed="rId3"/>
          <a:stretch>
            <a:fillRect/>
          </a:stretch>
        </p:blipFill>
        <p:spPr>
          <a:xfrm>
            <a:off x="970356" y="8947698"/>
            <a:ext cx="14365895" cy="1292931"/>
          </a:xfrm>
          <a:prstGeom prst="rect">
            <a:avLst/>
          </a:prstGeom>
        </p:spPr>
      </p:pic>
    </p:spTree>
    <p:extLst>
      <p:ext uri="{BB962C8B-B14F-4D97-AF65-F5344CB8AC3E}">
        <p14:creationId xmlns:p14="http://schemas.microsoft.com/office/powerpoint/2010/main" val="207691871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34</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정보 수정</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정보 </a:t>
              </a:r>
              <a:r>
                <a:rPr lang="en-US" altLang="ko-KR" sz="3750" dirty="0" smtClean="0">
                  <a:solidFill>
                    <a:srgbClr val="151826"/>
                  </a:solidFill>
                  <a:latin typeface="Campton Book" panose="020B0004020102020203" pitchFamily="34" charset="0"/>
                  <a:ea typeface="NanumSquare" panose="020B0600000101010101" pitchFamily="34" charset="-127"/>
                </a:rPr>
                <a:t>(/project)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1018483" y="4217726"/>
            <a:ext cx="14927369" cy="3642278"/>
          </a:xfrm>
          <a:prstGeom prst="rect">
            <a:avLst/>
          </a:prstGeom>
        </p:spPr>
      </p:pic>
      <p:pic>
        <p:nvPicPr>
          <p:cNvPr id="6" name="그림 5"/>
          <p:cNvPicPr>
            <a:picLocks noChangeAspect="1"/>
          </p:cNvPicPr>
          <p:nvPr/>
        </p:nvPicPr>
        <p:blipFill>
          <a:blip r:embed="rId3"/>
          <a:stretch>
            <a:fillRect/>
          </a:stretch>
        </p:blipFill>
        <p:spPr>
          <a:xfrm>
            <a:off x="1018482" y="8436003"/>
            <a:ext cx="14927369" cy="1343463"/>
          </a:xfrm>
          <a:prstGeom prst="rect">
            <a:avLst/>
          </a:prstGeom>
        </p:spPr>
      </p:pic>
    </p:spTree>
    <p:extLst>
      <p:ext uri="{BB962C8B-B14F-4D97-AF65-F5344CB8AC3E}">
        <p14:creationId xmlns:p14="http://schemas.microsoft.com/office/powerpoint/2010/main" val="427211071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35</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정보 삭제</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정보 </a:t>
              </a:r>
              <a:r>
                <a:rPr lang="en-US" altLang="ko-KR" sz="3750" dirty="0" smtClean="0">
                  <a:solidFill>
                    <a:srgbClr val="151826"/>
                  </a:solidFill>
                  <a:latin typeface="Campton Book" panose="020B0004020102020203" pitchFamily="34" charset="0"/>
                  <a:ea typeface="NanumSquare" panose="020B0600000101010101" pitchFamily="34" charset="-127"/>
                </a:rPr>
                <a:t>(/project)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54314" y="4083821"/>
            <a:ext cx="14847159" cy="2642794"/>
          </a:xfrm>
          <a:prstGeom prst="rect">
            <a:avLst/>
          </a:prstGeom>
        </p:spPr>
      </p:pic>
      <p:pic>
        <p:nvPicPr>
          <p:cNvPr id="6" name="그림 5"/>
          <p:cNvPicPr>
            <a:picLocks noChangeAspect="1"/>
          </p:cNvPicPr>
          <p:nvPr/>
        </p:nvPicPr>
        <p:blipFill>
          <a:blip r:embed="rId3"/>
          <a:stretch>
            <a:fillRect/>
          </a:stretch>
        </p:blipFill>
        <p:spPr>
          <a:xfrm>
            <a:off x="954313" y="7263000"/>
            <a:ext cx="14847159" cy="1336244"/>
          </a:xfrm>
          <a:prstGeom prst="rect">
            <a:avLst/>
          </a:prstGeom>
        </p:spPr>
      </p:pic>
    </p:spTree>
    <p:extLst>
      <p:ext uri="{BB962C8B-B14F-4D97-AF65-F5344CB8AC3E}">
        <p14:creationId xmlns:p14="http://schemas.microsoft.com/office/powerpoint/2010/main" val="361574337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36</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사용자 정보 조회</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사용자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projectUser</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858441" y="4228199"/>
            <a:ext cx="14525937" cy="2505443"/>
          </a:xfrm>
          <a:prstGeom prst="rect">
            <a:avLst/>
          </a:prstGeom>
        </p:spPr>
      </p:pic>
      <p:pic>
        <p:nvPicPr>
          <p:cNvPr id="6" name="그림 5"/>
          <p:cNvPicPr>
            <a:picLocks noChangeAspect="1"/>
          </p:cNvPicPr>
          <p:nvPr/>
        </p:nvPicPr>
        <p:blipFill>
          <a:blip r:embed="rId3"/>
          <a:stretch>
            <a:fillRect/>
          </a:stretch>
        </p:blipFill>
        <p:spPr>
          <a:xfrm>
            <a:off x="858440" y="7179058"/>
            <a:ext cx="14525937" cy="2195781"/>
          </a:xfrm>
          <a:prstGeom prst="rect">
            <a:avLst/>
          </a:prstGeom>
        </p:spPr>
      </p:pic>
    </p:spTree>
    <p:extLst>
      <p:ext uri="{BB962C8B-B14F-4D97-AF65-F5344CB8AC3E}">
        <p14:creationId xmlns:p14="http://schemas.microsoft.com/office/powerpoint/2010/main" val="548417642"/>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37</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사용자 정보 수정</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사용자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projectUser</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3" name="TextBox 12">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박민희</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70357" y="4238747"/>
            <a:ext cx="14797297" cy="3285000"/>
          </a:xfrm>
          <a:prstGeom prst="rect">
            <a:avLst/>
          </a:prstGeom>
        </p:spPr>
      </p:pic>
      <p:pic>
        <p:nvPicPr>
          <p:cNvPr id="8" name="그림 7"/>
          <p:cNvPicPr>
            <a:picLocks noChangeAspect="1"/>
          </p:cNvPicPr>
          <p:nvPr/>
        </p:nvPicPr>
        <p:blipFill>
          <a:blip r:embed="rId3"/>
          <a:stretch>
            <a:fillRect/>
          </a:stretch>
        </p:blipFill>
        <p:spPr>
          <a:xfrm>
            <a:off x="970356" y="8120767"/>
            <a:ext cx="14797297" cy="1331757"/>
          </a:xfrm>
          <a:prstGeom prst="rect">
            <a:avLst/>
          </a:prstGeom>
        </p:spPr>
      </p:pic>
    </p:spTree>
    <p:extLst>
      <p:ext uri="{BB962C8B-B14F-4D97-AF65-F5344CB8AC3E}">
        <p14:creationId xmlns:p14="http://schemas.microsoft.com/office/powerpoint/2010/main" val="399061742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38</a:t>
            </a:fld>
            <a:endParaRPr lang="ko-KR" altLang="en-US" dirty="0"/>
          </a:p>
        </p:txBody>
      </p:sp>
      <p:sp>
        <p:nvSpPr>
          <p:cNvPr id="12" name="TextBox 11"/>
          <p:cNvSpPr txBox="1"/>
          <p:nvPr/>
        </p:nvSpPr>
        <p:spPr>
          <a:xfrm>
            <a:off x="6909917" y="8865617"/>
            <a:ext cx="66043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ko-KR" altLang="en-US" sz="1600" b="0" dirty="0">
                <a:solidFill>
                  <a:schemeClr val="bg1"/>
                </a:solidFill>
                <a:latin typeface="나눔스퀘어" panose="020B0600000101010101" pitchFamily="50" charset="-127"/>
                <a:ea typeface="나눔스퀘어" panose="020B0600000101010101" pitchFamily="50" charset="-127"/>
              </a:rPr>
              <a:t>로그인</a:t>
            </a:r>
            <a:endParaRPr kumimoji="0" lang="ko-KR" altLang="en-US" sz="1600" b="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검수 관리</a:t>
            </a:r>
            <a:endParaRPr lang="en-US" altLang="ko-KR" sz="2250" cap="none" dirty="0">
              <a:solidFill>
                <a:srgbClr val="151826"/>
              </a:solidFill>
              <a:latin typeface="Campton Light" panose="020B0004020102020203" pitchFamily="34" charset="0"/>
            </a:endParaRPr>
          </a:p>
        </p:txBody>
      </p:sp>
      <p:grpSp>
        <p:nvGrpSpPr>
          <p:cNvPr id="1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26"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검수 </a:t>
              </a:r>
              <a:r>
                <a:rPr lang="en-US" altLang="ko-KR" sz="3750" dirty="0">
                  <a:solidFill>
                    <a:srgbClr val="151826"/>
                  </a:solidFill>
                  <a:latin typeface="Campton Book" panose="020B0004020102020203" pitchFamily="34" charset="0"/>
                  <a:ea typeface="NanumSquare" panose="020B0600000101010101" pitchFamily="34" charset="-127"/>
                </a:rPr>
                <a:t>(/inspection)</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27" name="TextBox 26">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이도영</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grpSp>
        <p:nvGrpSpPr>
          <p:cNvPr id="11" name="그룹 10"/>
          <p:cNvGrpSpPr/>
          <p:nvPr/>
        </p:nvGrpSpPr>
        <p:grpSpPr>
          <a:xfrm>
            <a:off x="3155621" y="3912812"/>
            <a:ext cx="11849161" cy="8656616"/>
            <a:chOff x="504000" y="2866253"/>
            <a:chExt cx="12810947" cy="9403651"/>
          </a:xfrm>
        </p:grpSpPr>
        <p:pic>
          <p:nvPicPr>
            <p:cNvPr id="13" name="그림 12"/>
            <p:cNvPicPr>
              <a:picLocks noChangeAspect="1"/>
            </p:cNvPicPr>
            <p:nvPr/>
          </p:nvPicPr>
          <p:blipFill>
            <a:blip r:embed="rId2"/>
            <a:stretch>
              <a:fillRect/>
            </a:stretch>
          </p:blipFill>
          <p:spPr>
            <a:xfrm>
              <a:off x="504000" y="2866253"/>
              <a:ext cx="12810947" cy="9403651"/>
            </a:xfrm>
            <a:prstGeom prst="rect">
              <a:avLst/>
            </a:prstGeom>
          </p:spPr>
        </p:pic>
        <p:pic>
          <p:nvPicPr>
            <p:cNvPr id="14" name="그림 13"/>
            <p:cNvPicPr>
              <a:picLocks noChangeAspect="1"/>
            </p:cNvPicPr>
            <p:nvPr/>
          </p:nvPicPr>
          <p:blipFill>
            <a:blip r:embed="rId3"/>
            <a:stretch>
              <a:fillRect/>
            </a:stretch>
          </p:blipFill>
          <p:spPr>
            <a:xfrm>
              <a:off x="2059091" y="9084788"/>
              <a:ext cx="10582087" cy="2689094"/>
            </a:xfrm>
            <a:prstGeom prst="rect">
              <a:avLst/>
            </a:prstGeom>
          </p:spPr>
        </p:pic>
        <p:pic>
          <p:nvPicPr>
            <p:cNvPr id="15" name="그림 14">
              <a:extLst>
                <a:ext uri="{FF2B5EF4-FFF2-40B4-BE49-F238E27FC236}">
                  <a16:creationId xmlns:a16="http://schemas.microsoft.com/office/drawing/2014/main" xmlns="" id="{6F8C6756-4E62-9E47-E613-49310ADCDFBE}"/>
                </a:ext>
              </a:extLst>
            </p:cNvPr>
            <p:cNvPicPr>
              <a:picLocks noChangeAspect="1"/>
            </p:cNvPicPr>
            <p:nvPr/>
          </p:nvPicPr>
          <p:blipFill rotWithShape="1">
            <a:blip r:embed="rId4"/>
            <a:srcRect l="18744" t="22053" r="61993" b="37876"/>
            <a:stretch/>
          </p:blipFill>
          <p:spPr>
            <a:xfrm>
              <a:off x="2653420" y="4337790"/>
              <a:ext cx="2261480" cy="3412741"/>
            </a:xfrm>
            <a:prstGeom prst="rect">
              <a:avLst/>
            </a:prstGeom>
          </p:spPr>
        </p:pic>
        <p:pic>
          <p:nvPicPr>
            <p:cNvPr id="20" name="그림 19">
              <a:extLst>
                <a:ext uri="{FF2B5EF4-FFF2-40B4-BE49-F238E27FC236}">
                  <a16:creationId xmlns:a16="http://schemas.microsoft.com/office/drawing/2014/main" xmlns="" id="{6F8C6756-4E62-9E47-E613-49310ADCDFBE}"/>
                </a:ext>
              </a:extLst>
            </p:cNvPr>
            <p:cNvPicPr>
              <a:picLocks noChangeAspect="1"/>
            </p:cNvPicPr>
            <p:nvPr/>
          </p:nvPicPr>
          <p:blipFill rotWithShape="1">
            <a:blip r:embed="rId4"/>
            <a:srcRect l="33615" t="22053" r="61993" b="37876"/>
            <a:stretch/>
          </p:blipFill>
          <p:spPr>
            <a:xfrm>
              <a:off x="4769932" y="4337789"/>
              <a:ext cx="515665" cy="3412741"/>
            </a:xfrm>
            <a:prstGeom prst="rect">
              <a:avLst/>
            </a:prstGeom>
          </p:spPr>
        </p:pic>
      </p:grpSp>
    </p:spTree>
    <p:extLst>
      <p:ext uri="{BB962C8B-B14F-4D97-AF65-F5344CB8AC3E}">
        <p14:creationId xmlns:p14="http://schemas.microsoft.com/office/powerpoint/2010/main" val="144715304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39</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검수상태 수정</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검수 </a:t>
              </a:r>
              <a:r>
                <a:rPr lang="en-US" altLang="ko-KR" sz="3750" dirty="0">
                  <a:solidFill>
                    <a:srgbClr val="151826"/>
                  </a:solidFill>
                  <a:latin typeface="Campton Book" panose="020B0004020102020203" pitchFamily="34" charset="0"/>
                  <a:ea typeface="NanumSquare" panose="020B0600000101010101" pitchFamily="34" charset="-127"/>
                </a:rPr>
                <a:t>(/inspection)</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0" name="TextBox 9">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이도영</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70357" y="4290058"/>
            <a:ext cx="14462147" cy="3846931"/>
          </a:xfrm>
          <a:prstGeom prst="rect">
            <a:avLst/>
          </a:prstGeom>
        </p:spPr>
      </p:pic>
      <p:pic>
        <p:nvPicPr>
          <p:cNvPr id="6" name="그림 5"/>
          <p:cNvPicPr>
            <a:picLocks noChangeAspect="1"/>
          </p:cNvPicPr>
          <p:nvPr/>
        </p:nvPicPr>
        <p:blipFill>
          <a:blip r:embed="rId3"/>
          <a:stretch>
            <a:fillRect/>
          </a:stretch>
        </p:blipFill>
        <p:spPr>
          <a:xfrm>
            <a:off x="970356" y="8618683"/>
            <a:ext cx="14462147" cy="1301593"/>
          </a:xfrm>
          <a:prstGeom prst="rect">
            <a:avLst/>
          </a:prstGeom>
        </p:spPr>
      </p:pic>
    </p:spTree>
    <p:extLst>
      <p:ext uri="{BB962C8B-B14F-4D97-AF65-F5344CB8AC3E}">
        <p14:creationId xmlns:p14="http://schemas.microsoft.com/office/powerpoint/2010/main" val="342393661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sz="6000" dirty="0" smtClean="0">
                <a:solidFill>
                  <a:schemeClr val="bg1"/>
                </a:solidFill>
                <a:latin typeface="Campton Medium" panose="020B0004020102020203" pitchFamily="34" charset="0"/>
                <a:ea typeface="NanumSquare" panose="020B0600000101010101" pitchFamily="34" charset="-127"/>
              </a:rPr>
              <a:t>02</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공통 </a:t>
            </a:r>
            <a:r>
              <a:rPr lang="en-US" altLang="ko-KR" sz="6000" dirty="0" smtClean="0">
                <a:solidFill>
                  <a:schemeClr val="bg1"/>
                </a:solidFill>
                <a:latin typeface="나눔스퀘어 ExtraBold" panose="020B0600000101010101" pitchFamily="50" charset="-127"/>
                <a:ea typeface="나눔스퀘어 ExtraBold" panose="020B0600000101010101" pitchFamily="50" charset="-127"/>
              </a:rPr>
              <a:t>API</a:t>
            </a:r>
            <a:endParaRPr lang="en-US" altLang="ko-KR" sz="60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713722735"/>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a:solidFill>
                  <a:schemeClr val="bg1"/>
                </a:solidFill>
                <a:latin typeface="Campton Medium" panose="020B0004020102020203" pitchFamily="34" charset="0"/>
                <a:ea typeface="NanumSquare" panose="020B0600000101010101" pitchFamily="34" charset="-127"/>
              </a:rPr>
              <a:t>04</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산출물</a:t>
            </a:r>
            <a:r>
              <a:rPr lang="en-US" altLang="ko-KR" sz="6000" dirty="0">
                <a:solidFill>
                  <a:schemeClr val="bg1"/>
                </a:solidFill>
                <a:latin typeface="나눔스퀘어 ExtraBold" panose="020B0600000101010101" pitchFamily="50" charset="-127"/>
                <a:ea typeface="나눔스퀘어 ExtraBold" panose="020B0600000101010101" pitchFamily="50" charset="-127"/>
              </a:rPr>
              <a:t> </a:t>
            </a:r>
            <a:r>
              <a:rPr lang="en-US" altLang="ko-KR" sz="6000" dirty="0" smtClean="0">
                <a:solidFill>
                  <a:schemeClr val="bg1"/>
                </a:solidFill>
                <a:latin typeface="나눔스퀘어 ExtraBold" panose="020B0600000101010101" pitchFamily="50" charset="-127"/>
                <a:ea typeface="나눔스퀘어 ExtraBold" panose="020B0600000101010101" pitchFamily="50" charset="-127"/>
              </a:rPr>
              <a:t>API</a:t>
            </a:r>
            <a:endParaRPr lang="en-US" altLang="ko-KR" sz="60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54866611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41</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보안 관리</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3047972"/>
            <a:ext cx="11848421"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모든 </a:t>
            </a:r>
            <a:r>
              <a:rPr lang="en-US" altLang="ko-KR" sz="2250" cap="none" dirty="0" smtClean="0">
                <a:solidFill>
                  <a:srgbClr val="151826"/>
                </a:solidFill>
                <a:latin typeface="Campton Light" panose="020B0004020102020203" pitchFamily="34" charset="0"/>
              </a:rPr>
              <a:t>API</a:t>
            </a:r>
            <a:r>
              <a:rPr lang="ko-KR" altLang="en-US" sz="2250" cap="none" dirty="0" smtClean="0">
                <a:solidFill>
                  <a:srgbClr val="151826"/>
                </a:solidFill>
                <a:latin typeface="Campton Light" panose="020B0004020102020203" pitchFamily="34" charset="0"/>
              </a:rPr>
              <a:t>를 처리하기 전 검증</a:t>
            </a:r>
            <a:endParaRPr lang="en-US" altLang="ko-KR" sz="2250" cap="none" dirty="0" smtClean="0">
              <a:solidFill>
                <a:srgbClr val="151826"/>
              </a:solidFill>
              <a:latin typeface="Campton Light" panose="020B0004020102020203" pitchFamily="34" charset="0"/>
            </a:endParaRPr>
          </a:p>
          <a:p>
            <a:pPr marL="457200" indent="-457200" hangingPunct="1">
              <a:buFont typeface="+mj-ea"/>
              <a:buAutoNum type="circleNumDbPlain"/>
            </a:pPr>
            <a:r>
              <a:rPr lang="en-US" altLang="ko-KR" sz="2250" cap="none" dirty="0" smtClean="0">
                <a:solidFill>
                  <a:srgbClr val="151826"/>
                </a:solidFill>
                <a:latin typeface="Campton Light" panose="020B0004020102020203" pitchFamily="34" charset="0"/>
              </a:rPr>
              <a:t>API_KEY </a:t>
            </a:r>
            <a:r>
              <a:rPr lang="ko-KR" altLang="en-US" sz="2250" cap="none" dirty="0" smtClean="0">
                <a:solidFill>
                  <a:srgbClr val="151826"/>
                </a:solidFill>
                <a:latin typeface="Campton Light" panose="020B0004020102020203" pitchFamily="34" charset="0"/>
              </a:rPr>
              <a:t>검증 </a:t>
            </a:r>
            <a:r>
              <a:rPr lang="en-US" altLang="ko-KR" sz="2250" cap="none" dirty="0" smtClean="0">
                <a:solidFill>
                  <a:srgbClr val="151826"/>
                </a:solidFill>
                <a:latin typeface="Campton Light" panose="020B0004020102020203" pitchFamily="34" charset="0"/>
              </a:rPr>
              <a:t>(404 ERROR)</a:t>
            </a:r>
          </a:p>
          <a:p>
            <a:pPr marL="457200" indent="-457200" hangingPunct="1">
              <a:buFont typeface="+mj-ea"/>
              <a:buAutoNum type="circleNumDbPlain"/>
            </a:pPr>
            <a:r>
              <a:rPr lang="ko-KR" altLang="en-US" sz="2250" cap="none" dirty="0" err="1" smtClean="0">
                <a:solidFill>
                  <a:srgbClr val="151826"/>
                </a:solidFill>
                <a:latin typeface="Campton Light" panose="020B0004020102020203" pitchFamily="34" charset="0"/>
              </a:rPr>
              <a:t>매핑되는</a:t>
            </a:r>
            <a:r>
              <a:rPr lang="ko-KR" altLang="en-US" sz="2250" cap="none" dirty="0" smtClean="0">
                <a:solidFill>
                  <a:srgbClr val="151826"/>
                </a:solidFill>
                <a:latin typeface="Campton Light" panose="020B0004020102020203" pitchFamily="34" charset="0"/>
              </a:rPr>
              <a:t> </a:t>
            </a:r>
            <a:r>
              <a:rPr lang="en-US" altLang="ko-KR" sz="2250" cap="none" dirty="0" smtClean="0">
                <a:solidFill>
                  <a:srgbClr val="151826"/>
                </a:solidFill>
                <a:latin typeface="Campton Light" panose="020B0004020102020203" pitchFamily="34" charset="0"/>
              </a:rPr>
              <a:t>URL</a:t>
            </a:r>
            <a:r>
              <a:rPr lang="ko-KR" altLang="en-US" sz="2250" cap="none" dirty="0" smtClean="0">
                <a:solidFill>
                  <a:srgbClr val="151826"/>
                </a:solidFill>
                <a:latin typeface="Campton Light" panose="020B0004020102020203" pitchFamily="34" charset="0"/>
              </a:rPr>
              <a:t>의</a:t>
            </a:r>
            <a:r>
              <a:rPr lang="en-US" sz="2250" cap="none" dirty="0" smtClean="0">
                <a:solidFill>
                  <a:srgbClr val="151826"/>
                </a:solidFill>
                <a:latin typeface="Campton Light" panose="020B0004020102020203" pitchFamily="34" charset="0"/>
              </a:rPr>
              <a:t> </a:t>
            </a:r>
            <a:r>
              <a:rPr lang="ko-KR" altLang="en-US" sz="2250" cap="none" dirty="0" smtClean="0">
                <a:solidFill>
                  <a:srgbClr val="151826"/>
                </a:solidFill>
                <a:latin typeface="Campton Light" panose="020B0004020102020203" pitchFamily="34" charset="0"/>
              </a:rPr>
              <a:t>권한 검증 </a:t>
            </a:r>
            <a:r>
              <a:rPr lang="en-US" altLang="ko-KR" sz="2250" cap="none" dirty="0" smtClean="0">
                <a:solidFill>
                  <a:srgbClr val="151826"/>
                </a:solidFill>
                <a:latin typeface="Campton Light" panose="020B0004020102020203" pitchFamily="34" charset="0"/>
              </a:rPr>
              <a:t>(403 ERROR)</a:t>
            </a:r>
            <a:endParaRPr lang="en-US" altLang="ko-KR" sz="2750" cap="none" dirty="0">
              <a:solidFill>
                <a:srgbClr val="151826"/>
              </a:solidFill>
              <a:latin typeface="Campton Light" panose="020B0004020102020203" pitchFamily="34" charset="0"/>
            </a:endParaRPr>
          </a:p>
          <a:p>
            <a:pPr marL="457200" indent="-457200" hangingPunct="1">
              <a:buFont typeface="+mj-ea"/>
              <a:buAutoNum type="circleNumDbPlain"/>
            </a:pPr>
            <a:endParaRPr lang="en-US" altLang="ko-KR" sz="2250" cap="none" dirty="0" smtClean="0">
              <a:solidFill>
                <a:srgbClr val="151826"/>
              </a:solidFill>
              <a:latin typeface="Campton Light" panose="020B0004020102020203" pitchFamily="34" charset="0"/>
            </a:endParaRPr>
          </a:p>
        </p:txBody>
      </p:sp>
      <p:pic>
        <p:nvPicPr>
          <p:cNvPr id="18" name="그림 17"/>
          <p:cNvPicPr>
            <a:picLocks noChangeAspect="1"/>
          </p:cNvPicPr>
          <p:nvPr/>
        </p:nvPicPr>
        <p:blipFill>
          <a:blip r:embed="rId2"/>
          <a:stretch>
            <a:fillRect/>
          </a:stretch>
        </p:blipFill>
        <p:spPr>
          <a:xfrm>
            <a:off x="889007" y="7960067"/>
            <a:ext cx="13756620" cy="1044029"/>
          </a:xfrm>
          <a:prstGeom prst="rect">
            <a:avLst/>
          </a:prstGeom>
        </p:spPr>
      </p:pic>
      <p:pic>
        <p:nvPicPr>
          <p:cNvPr id="10" name="그림 9"/>
          <p:cNvPicPr>
            <a:picLocks noChangeAspect="1"/>
          </p:cNvPicPr>
          <p:nvPr/>
        </p:nvPicPr>
        <p:blipFill>
          <a:blip r:embed="rId3"/>
          <a:stretch>
            <a:fillRect/>
          </a:stretch>
        </p:blipFill>
        <p:spPr>
          <a:xfrm>
            <a:off x="889007" y="4770470"/>
            <a:ext cx="13756620" cy="2820265"/>
          </a:xfrm>
          <a:prstGeom prst="rect">
            <a:avLst/>
          </a:prstGeom>
        </p:spPr>
      </p:pic>
    </p:spTree>
    <p:extLst>
      <p:ext uri="{BB962C8B-B14F-4D97-AF65-F5344CB8AC3E}">
        <p14:creationId xmlns:p14="http://schemas.microsoft.com/office/powerpoint/2010/main" val="198193355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42</a:t>
            </a:fld>
            <a:endParaRPr lang="ko-KR" altLang="en-US" dirty="0"/>
          </a:p>
        </p:txBody>
      </p:sp>
      <p:sp>
        <p:nvSpPr>
          <p:cNvPr id="12" name="TextBox 11"/>
          <p:cNvSpPr txBox="1"/>
          <p:nvPr/>
        </p:nvSpPr>
        <p:spPr>
          <a:xfrm>
            <a:off x="6909917" y="8865617"/>
            <a:ext cx="66043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ko-KR" altLang="en-US" sz="1600" b="0" dirty="0">
                <a:solidFill>
                  <a:schemeClr val="bg1"/>
                </a:solidFill>
                <a:latin typeface="나눔스퀘어" panose="020B0600000101010101" pitchFamily="50" charset="-127"/>
                <a:ea typeface="나눔스퀘어" panose="020B0600000101010101" pitchFamily="50" charset="-127"/>
              </a:rPr>
              <a:t>로그인</a:t>
            </a:r>
            <a:endParaRPr kumimoji="0" lang="ko-KR" altLang="en-US" sz="1600" b="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목록 관리</a:t>
            </a:r>
            <a:endParaRPr lang="en-US" altLang="ko-KR" sz="2250" cap="none" dirty="0">
              <a:solidFill>
                <a:srgbClr val="151826"/>
              </a:solidFill>
              <a:latin typeface="Campton Light" panose="020B0004020102020203" pitchFamily="34" charset="0"/>
            </a:endParaRPr>
          </a:p>
        </p:txBody>
      </p:sp>
      <p:grpSp>
        <p:nvGrpSpPr>
          <p:cNvPr id="1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26"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목록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deliverablesList</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27" name="TextBox 26">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grpSp>
        <p:nvGrpSpPr>
          <p:cNvPr id="16" name="그룹 15"/>
          <p:cNvGrpSpPr/>
          <p:nvPr/>
        </p:nvGrpSpPr>
        <p:grpSpPr>
          <a:xfrm>
            <a:off x="3274812" y="3653351"/>
            <a:ext cx="11614483" cy="8546743"/>
            <a:chOff x="531296" y="3232015"/>
            <a:chExt cx="12916389" cy="9367972"/>
          </a:xfrm>
        </p:grpSpPr>
        <p:pic>
          <p:nvPicPr>
            <p:cNvPr id="18" name="그림 17"/>
            <p:cNvPicPr>
              <a:picLocks noChangeAspect="1"/>
            </p:cNvPicPr>
            <p:nvPr/>
          </p:nvPicPr>
          <p:blipFill rotWithShape="1">
            <a:blip r:embed="rId2"/>
            <a:srcRect r="7189"/>
            <a:stretch/>
          </p:blipFill>
          <p:spPr>
            <a:xfrm>
              <a:off x="584386" y="3259311"/>
              <a:ext cx="12863299" cy="8262159"/>
            </a:xfrm>
            <a:prstGeom prst="rect">
              <a:avLst/>
            </a:prstGeom>
          </p:spPr>
        </p:pic>
        <p:sp>
          <p:nvSpPr>
            <p:cNvPr id="21" name="직사각형 20"/>
            <p:cNvSpPr/>
            <p:nvPr/>
          </p:nvSpPr>
          <p:spPr>
            <a:xfrm>
              <a:off x="531296" y="3232015"/>
              <a:ext cx="12898801" cy="936797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pic>
          <p:nvPicPr>
            <p:cNvPr id="22" name="그림 21"/>
            <p:cNvPicPr>
              <a:picLocks noChangeAspect="1"/>
            </p:cNvPicPr>
            <p:nvPr/>
          </p:nvPicPr>
          <p:blipFill rotWithShape="1">
            <a:blip r:embed="rId3"/>
            <a:srcRect l="567" t="57656" r="7940"/>
            <a:stretch/>
          </p:blipFill>
          <p:spPr>
            <a:xfrm>
              <a:off x="676656" y="8024884"/>
              <a:ext cx="12673584" cy="3496585"/>
            </a:xfrm>
            <a:prstGeom prst="rect">
              <a:avLst/>
            </a:prstGeom>
          </p:spPr>
        </p:pic>
      </p:grpSp>
    </p:spTree>
    <p:extLst>
      <p:ext uri="{BB962C8B-B14F-4D97-AF65-F5344CB8AC3E}">
        <p14:creationId xmlns:p14="http://schemas.microsoft.com/office/powerpoint/2010/main" val="248292541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43</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목록 조회</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목록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deliverablesList</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54695" y="4345989"/>
            <a:ext cx="14713178" cy="1910432"/>
          </a:xfrm>
          <a:prstGeom prst="rect">
            <a:avLst/>
          </a:prstGeom>
        </p:spPr>
      </p:pic>
      <p:pic>
        <p:nvPicPr>
          <p:cNvPr id="14" name="그림 13"/>
          <p:cNvPicPr>
            <a:picLocks noChangeAspect="1"/>
          </p:cNvPicPr>
          <p:nvPr/>
        </p:nvPicPr>
        <p:blipFill>
          <a:blip r:embed="rId3"/>
          <a:stretch>
            <a:fillRect/>
          </a:stretch>
        </p:blipFill>
        <p:spPr>
          <a:xfrm>
            <a:off x="954695" y="6598392"/>
            <a:ext cx="14713178" cy="3478697"/>
          </a:xfrm>
          <a:prstGeom prst="rect">
            <a:avLst/>
          </a:prstGeom>
        </p:spPr>
      </p:pic>
    </p:spTree>
    <p:extLst>
      <p:ext uri="{BB962C8B-B14F-4D97-AF65-F5344CB8AC3E}">
        <p14:creationId xmlns:p14="http://schemas.microsoft.com/office/powerpoint/2010/main" val="2628249753"/>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44</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목록 추가</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목록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deliverablesList</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rotWithShape="1">
          <a:blip r:embed="rId2"/>
          <a:srcRect b="8066"/>
          <a:stretch/>
        </p:blipFill>
        <p:spPr>
          <a:xfrm>
            <a:off x="938652" y="3993059"/>
            <a:ext cx="14862822" cy="3813208"/>
          </a:xfrm>
          <a:prstGeom prst="rect">
            <a:avLst/>
          </a:prstGeom>
        </p:spPr>
      </p:pic>
      <p:pic>
        <p:nvPicPr>
          <p:cNvPr id="7" name="그림 6"/>
          <p:cNvPicPr>
            <a:picLocks noChangeAspect="1"/>
          </p:cNvPicPr>
          <p:nvPr/>
        </p:nvPicPr>
        <p:blipFill>
          <a:blip r:embed="rId3"/>
          <a:stretch>
            <a:fillRect/>
          </a:stretch>
        </p:blipFill>
        <p:spPr>
          <a:xfrm>
            <a:off x="938652" y="8500524"/>
            <a:ext cx="14862822" cy="1296176"/>
          </a:xfrm>
          <a:prstGeom prst="rect">
            <a:avLst/>
          </a:prstGeom>
        </p:spPr>
      </p:pic>
    </p:spTree>
    <p:extLst>
      <p:ext uri="{BB962C8B-B14F-4D97-AF65-F5344CB8AC3E}">
        <p14:creationId xmlns:p14="http://schemas.microsoft.com/office/powerpoint/2010/main" val="89507866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45</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PUT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목록 수정</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목록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deliverablesList</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6" name="그림 5"/>
          <p:cNvPicPr>
            <a:picLocks noChangeAspect="1"/>
          </p:cNvPicPr>
          <p:nvPr/>
        </p:nvPicPr>
        <p:blipFill>
          <a:blip r:embed="rId2"/>
          <a:stretch>
            <a:fillRect/>
          </a:stretch>
        </p:blipFill>
        <p:spPr>
          <a:xfrm>
            <a:off x="1002819" y="8412483"/>
            <a:ext cx="14878863" cy="1297575"/>
          </a:xfrm>
          <a:prstGeom prst="rect">
            <a:avLst/>
          </a:prstGeom>
        </p:spPr>
      </p:pic>
      <p:pic>
        <p:nvPicPr>
          <p:cNvPr id="5" name="그림 4"/>
          <p:cNvPicPr>
            <a:picLocks noChangeAspect="1"/>
          </p:cNvPicPr>
          <p:nvPr/>
        </p:nvPicPr>
        <p:blipFill>
          <a:blip r:embed="rId3"/>
          <a:stretch>
            <a:fillRect/>
          </a:stretch>
        </p:blipFill>
        <p:spPr>
          <a:xfrm>
            <a:off x="1002819" y="4093222"/>
            <a:ext cx="14878863" cy="3917678"/>
          </a:xfrm>
          <a:prstGeom prst="rect">
            <a:avLst/>
          </a:prstGeom>
        </p:spPr>
      </p:pic>
    </p:spTree>
    <p:extLst>
      <p:ext uri="{BB962C8B-B14F-4D97-AF65-F5344CB8AC3E}">
        <p14:creationId xmlns:p14="http://schemas.microsoft.com/office/powerpoint/2010/main" val="161691293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46</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목록 삭제</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1"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목록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deliverablesList</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54694" y="4228199"/>
            <a:ext cx="15167622" cy="2616121"/>
          </a:xfrm>
          <a:prstGeom prst="rect">
            <a:avLst/>
          </a:prstGeom>
        </p:spPr>
      </p:pic>
      <p:pic>
        <p:nvPicPr>
          <p:cNvPr id="6" name="그림 5"/>
          <p:cNvPicPr>
            <a:picLocks noChangeAspect="1"/>
          </p:cNvPicPr>
          <p:nvPr/>
        </p:nvPicPr>
        <p:blipFill>
          <a:blip r:embed="rId3"/>
          <a:stretch>
            <a:fillRect/>
          </a:stretch>
        </p:blipFill>
        <p:spPr>
          <a:xfrm>
            <a:off x="954694" y="7430793"/>
            <a:ext cx="15167622" cy="1322758"/>
          </a:xfrm>
          <a:prstGeom prst="rect">
            <a:avLst/>
          </a:prstGeom>
        </p:spPr>
      </p:pic>
    </p:spTree>
    <p:extLst>
      <p:ext uri="{BB962C8B-B14F-4D97-AF65-F5344CB8AC3E}">
        <p14:creationId xmlns:p14="http://schemas.microsoft.com/office/powerpoint/2010/main" val="28599119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47</a:t>
            </a:fld>
            <a:endParaRPr lang="ko-KR" altLang="en-US" dirty="0"/>
          </a:p>
        </p:txBody>
      </p:sp>
      <p:sp>
        <p:nvSpPr>
          <p:cNvPr id="12" name="TextBox 11"/>
          <p:cNvSpPr txBox="1"/>
          <p:nvPr/>
        </p:nvSpPr>
        <p:spPr>
          <a:xfrm>
            <a:off x="6909917" y="8865617"/>
            <a:ext cx="66043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ko-KR" altLang="en-US" sz="1600" b="0" dirty="0">
                <a:solidFill>
                  <a:schemeClr val="bg1"/>
                </a:solidFill>
                <a:latin typeface="나눔스퀘어" panose="020B0600000101010101" pitchFamily="50" charset="-127"/>
                <a:ea typeface="나눔스퀘어" panose="020B0600000101010101" pitchFamily="50" charset="-127"/>
              </a:rPr>
              <a:t>로그인</a:t>
            </a:r>
            <a:endParaRPr kumimoji="0" lang="ko-KR" altLang="en-US" sz="1600" b="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등록 관리</a:t>
            </a:r>
            <a:endParaRPr lang="en-US" altLang="ko-KR" sz="2250" cap="none" dirty="0">
              <a:solidFill>
                <a:srgbClr val="151826"/>
              </a:solidFill>
              <a:latin typeface="Campton Light" panose="020B0004020102020203" pitchFamily="34" charset="0"/>
            </a:endParaRPr>
          </a:p>
        </p:txBody>
      </p:sp>
      <p:grpSp>
        <p:nvGrpSpPr>
          <p:cNvPr id="1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26"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등록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deliverablesReg</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27" name="TextBox 26">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13" name="그림 12">
            <a:extLst>
              <a:ext uri="{FF2B5EF4-FFF2-40B4-BE49-F238E27FC236}">
                <a16:creationId xmlns:a16="http://schemas.microsoft.com/office/drawing/2014/main" xmlns="" id="{6F8C6756-4E62-9E47-E613-49310ADCDFBE}"/>
              </a:ext>
            </a:extLst>
          </p:cNvPr>
          <p:cNvPicPr>
            <a:picLocks noChangeAspect="1"/>
          </p:cNvPicPr>
          <p:nvPr/>
        </p:nvPicPr>
        <p:blipFill>
          <a:blip r:embed="rId2"/>
          <a:stretch>
            <a:fillRect/>
          </a:stretch>
        </p:blipFill>
        <p:spPr>
          <a:xfrm>
            <a:off x="3148702" y="3493310"/>
            <a:ext cx="11990596" cy="8698416"/>
          </a:xfrm>
          <a:prstGeom prst="rect">
            <a:avLst/>
          </a:prstGeom>
          <a:ln>
            <a:solidFill>
              <a:schemeClr val="tx1"/>
            </a:solidFill>
          </a:ln>
        </p:spPr>
      </p:pic>
    </p:spTree>
    <p:extLst>
      <p:ext uri="{BB962C8B-B14F-4D97-AF65-F5344CB8AC3E}">
        <p14:creationId xmlns:p14="http://schemas.microsoft.com/office/powerpoint/2010/main" val="174933975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48</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등록된 산출물 조회</a:t>
            </a:r>
            <a:endParaRPr lang="en-US" altLang="ko-KR" sz="2250" cap="none" dirty="0">
              <a:solidFill>
                <a:srgbClr val="151826"/>
              </a:solidFill>
              <a:latin typeface="Campton Light" panose="020B0004020102020203" pitchFamily="34" charset="0"/>
            </a:endParaRPr>
          </a:p>
        </p:txBody>
      </p:sp>
      <p:grpSp>
        <p:nvGrpSpPr>
          <p:cNvPr id="16"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등록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deliverablesReg</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9" name="TextBox 18">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7" name="그림 6"/>
          <p:cNvPicPr>
            <a:picLocks noChangeAspect="1"/>
          </p:cNvPicPr>
          <p:nvPr/>
        </p:nvPicPr>
        <p:blipFill>
          <a:blip r:embed="rId2"/>
          <a:stretch>
            <a:fillRect/>
          </a:stretch>
        </p:blipFill>
        <p:spPr>
          <a:xfrm>
            <a:off x="986779" y="6756073"/>
            <a:ext cx="14959074" cy="6087995"/>
          </a:xfrm>
          <a:prstGeom prst="rect">
            <a:avLst/>
          </a:prstGeom>
        </p:spPr>
      </p:pic>
      <p:pic>
        <p:nvPicPr>
          <p:cNvPr id="8" name="그림 7"/>
          <p:cNvPicPr>
            <a:picLocks noChangeAspect="1"/>
          </p:cNvPicPr>
          <p:nvPr/>
        </p:nvPicPr>
        <p:blipFill>
          <a:blip r:embed="rId3"/>
          <a:stretch>
            <a:fillRect/>
          </a:stretch>
        </p:blipFill>
        <p:spPr>
          <a:xfrm>
            <a:off x="986779" y="3639054"/>
            <a:ext cx="14959074" cy="2959925"/>
          </a:xfrm>
          <a:prstGeom prst="rect">
            <a:avLst/>
          </a:prstGeom>
        </p:spPr>
      </p:pic>
    </p:spTree>
    <p:extLst>
      <p:ext uri="{BB962C8B-B14F-4D97-AF65-F5344CB8AC3E}">
        <p14:creationId xmlns:p14="http://schemas.microsoft.com/office/powerpoint/2010/main" val="153297068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49</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등록</a:t>
            </a:r>
            <a:endParaRPr lang="en-US" altLang="ko-KR" sz="2250" cap="none" dirty="0">
              <a:solidFill>
                <a:srgbClr val="151826"/>
              </a:solidFill>
              <a:latin typeface="Campton Light" panose="020B0004020102020203" pitchFamily="34" charset="0"/>
            </a:endParaRPr>
          </a:p>
        </p:txBody>
      </p:sp>
      <p:grpSp>
        <p:nvGrpSpPr>
          <p:cNvPr id="16"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등록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deliverablesReg</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9" name="TextBox 18">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38653" y="4238770"/>
            <a:ext cx="14798652" cy="2867956"/>
          </a:xfrm>
          <a:prstGeom prst="rect">
            <a:avLst/>
          </a:prstGeom>
        </p:spPr>
      </p:pic>
      <p:pic>
        <p:nvPicPr>
          <p:cNvPr id="7" name="그림 6"/>
          <p:cNvPicPr>
            <a:picLocks noChangeAspect="1"/>
          </p:cNvPicPr>
          <p:nvPr/>
        </p:nvPicPr>
        <p:blipFill>
          <a:blip r:embed="rId3"/>
          <a:stretch>
            <a:fillRect/>
          </a:stretch>
        </p:blipFill>
        <p:spPr>
          <a:xfrm>
            <a:off x="938653" y="7476059"/>
            <a:ext cx="14798652" cy="1290580"/>
          </a:xfrm>
          <a:prstGeom prst="rect">
            <a:avLst/>
          </a:prstGeom>
        </p:spPr>
      </p:pic>
    </p:spTree>
    <p:extLst>
      <p:ext uri="{BB962C8B-B14F-4D97-AF65-F5344CB8AC3E}">
        <p14:creationId xmlns:p14="http://schemas.microsoft.com/office/powerpoint/2010/main" val="116443913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보안 관리</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3047972"/>
            <a:ext cx="11848421"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모든 </a:t>
            </a:r>
            <a:r>
              <a:rPr lang="en-US" altLang="ko-KR" sz="2250" cap="none" dirty="0" smtClean="0">
                <a:solidFill>
                  <a:srgbClr val="151826"/>
                </a:solidFill>
                <a:latin typeface="Campton Light" panose="020B0004020102020203" pitchFamily="34" charset="0"/>
              </a:rPr>
              <a:t>API</a:t>
            </a:r>
            <a:r>
              <a:rPr lang="ko-KR" altLang="en-US" sz="2250" cap="none" dirty="0" smtClean="0">
                <a:solidFill>
                  <a:srgbClr val="151826"/>
                </a:solidFill>
                <a:latin typeface="Campton Light" panose="020B0004020102020203" pitchFamily="34" charset="0"/>
              </a:rPr>
              <a:t>를 처리하기 전 검증 </a:t>
            </a:r>
            <a:r>
              <a:rPr lang="en-US" altLang="ko-KR" sz="2250" cap="none" dirty="0" smtClean="0">
                <a:solidFill>
                  <a:srgbClr val="151826"/>
                </a:solidFill>
                <a:latin typeface="Campton Light" panose="020B0004020102020203" pitchFamily="34" charset="0"/>
              </a:rPr>
              <a:t>(/login</a:t>
            </a:r>
            <a:r>
              <a:rPr lang="en-US" altLang="ko-KR" sz="2250" cap="none" dirty="0">
                <a:solidFill>
                  <a:srgbClr val="151826"/>
                </a:solidFill>
                <a:latin typeface="Campton Light" panose="020B0004020102020203" pitchFamily="34" charset="0"/>
              </a:rPr>
              <a:t>, /</a:t>
            </a:r>
            <a:r>
              <a:rPr lang="en-US" altLang="ko-KR" sz="2250" cap="none" dirty="0" err="1" smtClean="0">
                <a:solidFill>
                  <a:srgbClr val="151826"/>
                </a:solidFill>
                <a:latin typeface="Campton Light" panose="020B0004020102020203" pitchFamily="34" charset="0"/>
              </a:rPr>
              <a:t>userPasswordReset</a:t>
            </a:r>
            <a:r>
              <a:rPr lang="en-US" altLang="ko-KR" sz="2250" cap="none" dirty="0" smtClean="0">
                <a:solidFill>
                  <a:srgbClr val="151826"/>
                </a:solidFill>
                <a:latin typeface="Campton Light" panose="020B0004020102020203" pitchFamily="34" charset="0"/>
              </a:rPr>
              <a:t> </a:t>
            </a:r>
            <a:r>
              <a:rPr lang="ko-KR" altLang="en-US" sz="2250" cap="none" dirty="0" smtClean="0">
                <a:solidFill>
                  <a:srgbClr val="151826"/>
                </a:solidFill>
                <a:latin typeface="Campton Light" panose="020B0004020102020203" pitchFamily="34" charset="0"/>
              </a:rPr>
              <a:t>제외</a:t>
            </a:r>
            <a:r>
              <a:rPr lang="en-US" altLang="ko-KR" sz="2250" cap="none" dirty="0" smtClean="0">
                <a:solidFill>
                  <a:srgbClr val="151826"/>
                </a:solidFill>
                <a:latin typeface="Campton Light" panose="020B0004020102020203" pitchFamily="34" charset="0"/>
              </a:rPr>
              <a:t>) </a:t>
            </a:r>
          </a:p>
          <a:p>
            <a:pPr marL="457200" indent="-457200" hangingPunct="1">
              <a:buFont typeface="+mj-ea"/>
              <a:buAutoNum type="circleNumDbPlain"/>
            </a:pPr>
            <a:r>
              <a:rPr lang="en-US" altLang="ko-KR" sz="2250" cap="none" dirty="0" smtClean="0">
                <a:solidFill>
                  <a:srgbClr val="151826"/>
                </a:solidFill>
                <a:latin typeface="Campton Light" panose="020B0004020102020203" pitchFamily="34" charset="0"/>
              </a:rPr>
              <a:t>API_KEY </a:t>
            </a:r>
            <a:r>
              <a:rPr lang="ko-KR" altLang="en-US" sz="2250" cap="none" dirty="0" smtClean="0">
                <a:solidFill>
                  <a:srgbClr val="151826"/>
                </a:solidFill>
                <a:latin typeface="Campton Light" panose="020B0004020102020203" pitchFamily="34" charset="0"/>
              </a:rPr>
              <a:t>검증 </a:t>
            </a:r>
            <a:r>
              <a:rPr lang="en-US" altLang="ko-KR" sz="2250" cap="none" dirty="0" smtClean="0">
                <a:solidFill>
                  <a:srgbClr val="151826"/>
                </a:solidFill>
                <a:latin typeface="Campton Light" panose="020B0004020102020203" pitchFamily="34" charset="0"/>
              </a:rPr>
              <a:t>(404 ERROR)</a:t>
            </a:r>
          </a:p>
          <a:p>
            <a:pPr marL="457200" indent="-457200" hangingPunct="1">
              <a:buFont typeface="+mj-ea"/>
              <a:buAutoNum type="circleNumDbPlain"/>
            </a:pPr>
            <a:r>
              <a:rPr lang="en-US" sz="2250" cap="none" dirty="0" smtClean="0">
                <a:solidFill>
                  <a:srgbClr val="151826"/>
                </a:solidFill>
                <a:latin typeface="Campton Light" panose="020B0004020102020203" pitchFamily="34" charset="0"/>
              </a:rPr>
              <a:t>Token </a:t>
            </a:r>
            <a:r>
              <a:rPr lang="ko-KR" altLang="en-US" sz="2250" cap="none" dirty="0" smtClean="0">
                <a:solidFill>
                  <a:srgbClr val="151826"/>
                </a:solidFill>
                <a:latin typeface="Campton Light" panose="020B0004020102020203" pitchFamily="34" charset="0"/>
              </a:rPr>
              <a:t>유효성 검증 </a:t>
            </a:r>
            <a:r>
              <a:rPr lang="en-US" altLang="ko-KR" sz="2250" cap="none" dirty="0" smtClean="0">
                <a:solidFill>
                  <a:srgbClr val="151826"/>
                </a:solidFill>
                <a:latin typeface="Campton Light" panose="020B0004020102020203" pitchFamily="34" charset="0"/>
              </a:rPr>
              <a:t>(401 ERROR)</a:t>
            </a:r>
            <a:endParaRPr lang="en-US" sz="2250" cap="none" dirty="0" smtClean="0">
              <a:solidFill>
                <a:srgbClr val="151826"/>
              </a:solidFill>
              <a:latin typeface="Campton Light" panose="020B0004020102020203" pitchFamily="34" charset="0"/>
            </a:endParaRPr>
          </a:p>
          <a:p>
            <a:pPr marL="457200" indent="-457200" hangingPunct="1">
              <a:buFont typeface="+mj-ea"/>
              <a:buAutoNum type="circleNumDbPlain"/>
            </a:pPr>
            <a:r>
              <a:rPr lang="ko-KR" altLang="en-US" sz="2250" cap="none" dirty="0" err="1" smtClean="0">
                <a:solidFill>
                  <a:srgbClr val="151826"/>
                </a:solidFill>
                <a:latin typeface="Campton Light" panose="020B0004020102020203" pitchFamily="34" charset="0"/>
              </a:rPr>
              <a:t>매핑되는</a:t>
            </a:r>
            <a:r>
              <a:rPr lang="ko-KR" altLang="en-US" sz="2250" cap="none" dirty="0" smtClean="0">
                <a:solidFill>
                  <a:srgbClr val="151826"/>
                </a:solidFill>
                <a:latin typeface="Campton Light" panose="020B0004020102020203" pitchFamily="34" charset="0"/>
              </a:rPr>
              <a:t> </a:t>
            </a:r>
            <a:r>
              <a:rPr lang="en-US" altLang="ko-KR" sz="2250" cap="none" dirty="0" smtClean="0">
                <a:solidFill>
                  <a:srgbClr val="151826"/>
                </a:solidFill>
                <a:latin typeface="Campton Light" panose="020B0004020102020203" pitchFamily="34" charset="0"/>
              </a:rPr>
              <a:t>URL</a:t>
            </a:r>
            <a:r>
              <a:rPr lang="ko-KR" altLang="en-US" sz="2250" cap="none" dirty="0" smtClean="0">
                <a:solidFill>
                  <a:srgbClr val="151826"/>
                </a:solidFill>
                <a:latin typeface="Campton Light" panose="020B0004020102020203" pitchFamily="34" charset="0"/>
              </a:rPr>
              <a:t>의</a:t>
            </a:r>
            <a:r>
              <a:rPr lang="en-US" sz="2250" cap="none" dirty="0" smtClean="0">
                <a:solidFill>
                  <a:srgbClr val="151826"/>
                </a:solidFill>
                <a:latin typeface="Campton Light" panose="020B0004020102020203" pitchFamily="34" charset="0"/>
              </a:rPr>
              <a:t> </a:t>
            </a:r>
            <a:r>
              <a:rPr lang="ko-KR" altLang="en-US" sz="2250" cap="none" dirty="0" smtClean="0">
                <a:solidFill>
                  <a:srgbClr val="151826"/>
                </a:solidFill>
                <a:latin typeface="Campton Light" panose="020B0004020102020203" pitchFamily="34" charset="0"/>
              </a:rPr>
              <a:t>권한 검증 </a:t>
            </a:r>
            <a:r>
              <a:rPr lang="en-US" altLang="ko-KR" sz="2250" cap="none" dirty="0" smtClean="0">
                <a:solidFill>
                  <a:srgbClr val="151826"/>
                </a:solidFill>
                <a:latin typeface="Campton Light" panose="020B0004020102020203" pitchFamily="34" charset="0"/>
              </a:rPr>
              <a:t>(403 ERROR)</a:t>
            </a:r>
            <a:endParaRPr lang="en-US" sz="2250" cap="none" dirty="0">
              <a:solidFill>
                <a:srgbClr val="151826"/>
              </a:solidFill>
              <a:latin typeface="Campton Light" panose="020B0004020102020203" pitchFamily="34" charset="0"/>
            </a:endParaRPr>
          </a:p>
        </p:txBody>
      </p:sp>
      <p:pic>
        <p:nvPicPr>
          <p:cNvPr id="18" name="그림 17"/>
          <p:cNvPicPr>
            <a:picLocks noChangeAspect="1"/>
          </p:cNvPicPr>
          <p:nvPr/>
        </p:nvPicPr>
        <p:blipFill>
          <a:blip r:embed="rId2"/>
          <a:stretch>
            <a:fillRect/>
          </a:stretch>
        </p:blipFill>
        <p:spPr>
          <a:xfrm>
            <a:off x="957882" y="7575058"/>
            <a:ext cx="13740236" cy="1042786"/>
          </a:xfrm>
          <a:prstGeom prst="rect">
            <a:avLst/>
          </a:prstGeom>
        </p:spPr>
      </p:pic>
      <p:pic>
        <p:nvPicPr>
          <p:cNvPr id="22" name="그림 21"/>
          <p:cNvPicPr>
            <a:picLocks noChangeAspect="1"/>
          </p:cNvPicPr>
          <p:nvPr/>
        </p:nvPicPr>
        <p:blipFill>
          <a:blip r:embed="rId3"/>
          <a:stretch>
            <a:fillRect/>
          </a:stretch>
        </p:blipFill>
        <p:spPr>
          <a:xfrm>
            <a:off x="957882" y="5015947"/>
            <a:ext cx="13740236" cy="2128328"/>
          </a:xfrm>
          <a:prstGeom prst="rect">
            <a:avLst/>
          </a:prstGeom>
        </p:spPr>
      </p:pic>
    </p:spTree>
    <p:extLst>
      <p:ext uri="{BB962C8B-B14F-4D97-AF65-F5344CB8AC3E}">
        <p14:creationId xmlns:p14="http://schemas.microsoft.com/office/powerpoint/2010/main" val="185698857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50</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DELETE</a:t>
            </a:r>
            <a:endParaRPr lang="en-US" altLang="ko-KR" sz="2250" cap="none" dirty="0">
              <a:solidFill>
                <a:srgbClr val="151826"/>
              </a:solidFill>
              <a:latin typeface="Campton Light" panose="020B0004020102020203" pitchFamily="34" charset="0"/>
            </a:endParaRP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등록한 산출물 삭제</a:t>
            </a:r>
            <a:endParaRPr lang="en-US" altLang="ko-KR" sz="2250" cap="none" dirty="0" smtClean="0">
              <a:solidFill>
                <a:srgbClr val="151826"/>
              </a:solidFill>
              <a:latin typeface="Campton Light" panose="020B0004020102020203" pitchFamily="34" charset="0"/>
            </a:endParaRPr>
          </a:p>
        </p:txBody>
      </p:sp>
      <p:grpSp>
        <p:nvGrpSpPr>
          <p:cNvPr id="16"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등록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deliverablesReg</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9" name="TextBox 18">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970737" y="4238747"/>
            <a:ext cx="14975116" cy="3221391"/>
          </a:xfrm>
          <a:prstGeom prst="rect">
            <a:avLst/>
          </a:prstGeom>
        </p:spPr>
      </p:pic>
      <p:pic>
        <p:nvPicPr>
          <p:cNvPr id="6" name="그림 5"/>
          <p:cNvPicPr>
            <a:picLocks noChangeAspect="1"/>
          </p:cNvPicPr>
          <p:nvPr/>
        </p:nvPicPr>
        <p:blipFill>
          <a:blip r:embed="rId3"/>
          <a:stretch>
            <a:fillRect/>
          </a:stretch>
        </p:blipFill>
        <p:spPr>
          <a:xfrm>
            <a:off x="970737" y="8057158"/>
            <a:ext cx="14975116" cy="1305969"/>
          </a:xfrm>
          <a:prstGeom prst="rect">
            <a:avLst/>
          </a:prstGeom>
        </p:spPr>
      </p:pic>
    </p:spTree>
    <p:extLst>
      <p:ext uri="{BB962C8B-B14F-4D97-AF65-F5344CB8AC3E}">
        <p14:creationId xmlns:p14="http://schemas.microsoft.com/office/powerpoint/2010/main" val="4032999096"/>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51</a:t>
            </a:fld>
            <a:endParaRPr lang="ko-KR" altLang="en-US" dirty="0"/>
          </a:p>
        </p:txBody>
      </p:sp>
      <p:sp>
        <p:nvSpPr>
          <p:cNvPr id="12" name="TextBox 11"/>
          <p:cNvSpPr txBox="1"/>
          <p:nvPr/>
        </p:nvSpPr>
        <p:spPr>
          <a:xfrm>
            <a:off x="6909917" y="8865617"/>
            <a:ext cx="66043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ko-KR" altLang="en-US" sz="1600" b="0" dirty="0">
                <a:solidFill>
                  <a:schemeClr val="bg1"/>
                </a:solidFill>
                <a:latin typeface="나눔스퀘어" panose="020B0600000101010101" pitchFamily="50" charset="-127"/>
                <a:ea typeface="나눔스퀘어" panose="020B0600000101010101" pitchFamily="50" charset="-127"/>
              </a:rPr>
              <a:t>로그인</a:t>
            </a:r>
            <a:endParaRPr kumimoji="0" lang="ko-KR" altLang="en-US" sz="1600" b="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등록되지 않은 준 필수 파일 사유 정보 관리</a:t>
            </a:r>
            <a:endParaRPr lang="en-US" altLang="ko-KR" sz="2250" cap="none" dirty="0">
              <a:solidFill>
                <a:srgbClr val="151826"/>
              </a:solidFill>
              <a:latin typeface="Campton Light" panose="020B0004020102020203" pitchFamily="34" charset="0"/>
            </a:endParaRPr>
          </a:p>
        </p:txBody>
      </p:sp>
      <p:grpSp>
        <p:nvGrpSpPr>
          <p:cNvPr id="1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26"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준 필수 파일 사유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deliverablesReason</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27" name="TextBox 26">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grpSp>
        <p:nvGrpSpPr>
          <p:cNvPr id="3" name="그룹 2"/>
          <p:cNvGrpSpPr/>
          <p:nvPr/>
        </p:nvGrpSpPr>
        <p:grpSpPr>
          <a:xfrm>
            <a:off x="3217973" y="4056969"/>
            <a:ext cx="11728162" cy="8303862"/>
            <a:chOff x="531296" y="3232015"/>
            <a:chExt cx="12932702" cy="9375957"/>
          </a:xfrm>
        </p:grpSpPr>
        <p:pic>
          <p:nvPicPr>
            <p:cNvPr id="9" name="그림 8"/>
            <p:cNvPicPr>
              <a:picLocks noChangeAspect="1"/>
            </p:cNvPicPr>
            <p:nvPr/>
          </p:nvPicPr>
          <p:blipFill rotWithShape="1">
            <a:blip r:embed="rId2"/>
            <a:srcRect r="7538"/>
            <a:stretch/>
          </p:blipFill>
          <p:spPr>
            <a:xfrm>
              <a:off x="580199" y="3260564"/>
              <a:ext cx="12835355" cy="8275313"/>
            </a:xfrm>
            <a:prstGeom prst="rect">
              <a:avLst/>
            </a:prstGeom>
          </p:spPr>
        </p:pic>
        <p:sp>
          <p:nvSpPr>
            <p:cNvPr id="10" name="직사각형 9"/>
            <p:cNvSpPr/>
            <p:nvPr/>
          </p:nvSpPr>
          <p:spPr>
            <a:xfrm>
              <a:off x="531296" y="3232015"/>
              <a:ext cx="12898801" cy="936797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11" name="직사각형 10"/>
            <p:cNvSpPr/>
            <p:nvPr/>
          </p:nvSpPr>
          <p:spPr>
            <a:xfrm>
              <a:off x="552249" y="3240000"/>
              <a:ext cx="12911749" cy="9367972"/>
            </a:xfrm>
            <a:prstGeom prst="rect">
              <a:avLst/>
            </a:prstGeom>
            <a:solidFill>
              <a:srgbClr val="000000">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pic>
          <p:nvPicPr>
            <p:cNvPr id="14" name="그림 13"/>
            <p:cNvPicPr>
              <a:picLocks noChangeAspect="1"/>
            </p:cNvPicPr>
            <p:nvPr/>
          </p:nvPicPr>
          <p:blipFill>
            <a:blip r:embed="rId3"/>
            <a:stretch>
              <a:fillRect/>
            </a:stretch>
          </p:blipFill>
          <p:spPr>
            <a:xfrm>
              <a:off x="1850889" y="5814117"/>
              <a:ext cx="10017551" cy="4008583"/>
            </a:xfrm>
            <a:prstGeom prst="rect">
              <a:avLst/>
            </a:prstGeom>
          </p:spPr>
        </p:pic>
      </p:grpSp>
    </p:spTree>
    <p:extLst>
      <p:ext uri="{BB962C8B-B14F-4D97-AF65-F5344CB8AC3E}">
        <p14:creationId xmlns:p14="http://schemas.microsoft.com/office/powerpoint/2010/main" val="270265205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52</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준 필수 사유 조회</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준 필수 파일 사유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deliverablesReason</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38" name="그림 37"/>
          <p:cNvPicPr>
            <a:picLocks noChangeAspect="1"/>
          </p:cNvPicPr>
          <p:nvPr/>
        </p:nvPicPr>
        <p:blipFill>
          <a:blip r:embed="rId2"/>
          <a:stretch>
            <a:fillRect/>
          </a:stretch>
        </p:blipFill>
        <p:spPr>
          <a:xfrm>
            <a:off x="922611" y="6536616"/>
            <a:ext cx="13932378" cy="4626797"/>
          </a:xfrm>
          <a:prstGeom prst="rect">
            <a:avLst/>
          </a:prstGeom>
        </p:spPr>
      </p:pic>
      <p:pic>
        <p:nvPicPr>
          <p:cNvPr id="44" name="그림 43"/>
          <p:cNvPicPr>
            <a:picLocks noChangeAspect="1"/>
          </p:cNvPicPr>
          <p:nvPr/>
        </p:nvPicPr>
        <p:blipFill>
          <a:blip r:embed="rId3"/>
          <a:stretch>
            <a:fillRect/>
          </a:stretch>
        </p:blipFill>
        <p:spPr>
          <a:xfrm>
            <a:off x="922611" y="3848989"/>
            <a:ext cx="13932378" cy="2514243"/>
          </a:xfrm>
          <a:prstGeom prst="rect">
            <a:avLst/>
          </a:prstGeom>
        </p:spPr>
      </p:pic>
    </p:spTree>
    <p:extLst>
      <p:ext uri="{BB962C8B-B14F-4D97-AF65-F5344CB8AC3E}">
        <p14:creationId xmlns:p14="http://schemas.microsoft.com/office/powerpoint/2010/main" val="830936856"/>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53</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산출물 준 필수 사유 </a:t>
            </a:r>
            <a:r>
              <a:rPr lang="ko-KR" altLang="en-US" sz="2250" cap="none" dirty="0" smtClean="0">
                <a:solidFill>
                  <a:srgbClr val="151826"/>
                </a:solidFill>
                <a:latin typeface="Campton Light" panose="020B0004020102020203" pitchFamily="34" charset="0"/>
              </a:rPr>
              <a:t>저장</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준 필수 파일 사유 정보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deliverablesReason</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박주한</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12" name="그림 11"/>
          <p:cNvPicPr>
            <a:picLocks noChangeAspect="1"/>
          </p:cNvPicPr>
          <p:nvPr/>
        </p:nvPicPr>
        <p:blipFill>
          <a:blip r:embed="rId2"/>
          <a:stretch>
            <a:fillRect/>
          </a:stretch>
        </p:blipFill>
        <p:spPr>
          <a:xfrm>
            <a:off x="954695" y="3898216"/>
            <a:ext cx="14509894" cy="4529830"/>
          </a:xfrm>
          <a:prstGeom prst="rect">
            <a:avLst/>
          </a:prstGeom>
        </p:spPr>
      </p:pic>
      <p:pic>
        <p:nvPicPr>
          <p:cNvPr id="16" name="그림 15"/>
          <p:cNvPicPr>
            <a:picLocks noChangeAspect="1"/>
          </p:cNvPicPr>
          <p:nvPr/>
        </p:nvPicPr>
        <p:blipFill>
          <a:blip r:embed="rId3"/>
          <a:stretch>
            <a:fillRect/>
          </a:stretch>
        </p:blipFill>
        <p:spPr>
          <a:xfrm>
            <a:off x="954695" y="8725053"/>
            <a:ext cx="14509894" cy="1335487"/>
          </a:xfrm>
          <a:prstGeom prst="rect">
            <a:avLst/>
          </a:prstGeom>
        </p:spPr>
      </p:pic>
    </p:spTree>
    <p:extLst>
      <p:ext uri="{BB962C8B-B14F-4D97-AF65-F5344CB8AC3E}">
        <p14:creationId xmlns:p14="http://schemas.microsoft.com/office/powerpoint/2010/main" val="3725218981"/>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54</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프로젝트 별로 산출물 파일을 </a:t>
            </a:r>
            <a:r>
              <a:rPr lang="en-US" altLang="ko-KR" sz="2250" cap="none" dirty="0" smtClean="0">
                <a:solidFill>
                  <a:srgbClr val="151826"/>
                </a:solidFill>
                <a:latin typeface="Campton Light" panose="020B0004020102020203" pitchFamily="34" charset="0"/>
              </a:rPr>
              <a:t>ZIP</a:t>
            </a:r>
            <a:r>
              <a:rPr lang="ko-KR" altLang="en-US" sz="2250" cap="none" dirty="0" smtClean="0">
                <a:solidFill>
                  <a:srgbClr val="151826"/>
                </a:solidFill>
                <a:latin typeface="Campton Light" panose="020B0004020102020203" pitchFamily="34" charset="0"/>
              </a:rPr>
              <a:t>파일로 다운로드</a:t>
            </a:r>
            <a:endParaRPr lang="en-US" altLang="ko-KR" sz="2250" cap="none" dirty="0">
              <a:solidFill>
                <a:srgbClr val="151826"/>
              </a:solidFill>
              <a:latin typeface="Campton Light" panose="020B0004020102020203" pitchFamily="34" charset="0"/>
            </a:endParaRPr>
          </a:p>
        </p:txBody>
      </p:sp>
      <p:grpSp>
        <p:nvGrpSpPr>
          <p:cNvPr id="9"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10"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파일 다운로드 </a:t>
              </a:r>
              <a:r>
                <a:rPr lang="en-US" altLang="ko-KR" sz="3750" dirty="0">
                  <a:solidFill>
                    <a:srgbClr val="151826"/>
                  </a:solidFill>
                  <a:latin typeface="Campton Book" panose="020B0004020102020203" pitchFamily="34" charset="0"/>
                  <a:ea typeface="NanumSquare" panose="020B0600000101010101" pitchFamily="34" charset="-127"/>
                </a:rPr>
                <a:t>(/</a:t>
              </a:r>
              <a:r>
                <a:rPr lang="en-US" altLang="ko-KR" sz="3750" dirty="0" err="1">
                  <a:solidFill>
                    <a:srgbClr val="151826"/>
                  </a:solidFill>
                  <a:latin typeface="Campton Book" panose="020B0004020102020203" pitchFamily="34" charset="0"/>
                  <a:ea typeface="NanumSquare" panose="020B0600000101010101" pitchFamily="34" charset="-127"/>
                </a:rPr>
                <a:t>deliverablesDownload</a:t>
              </a:r>
              <a:r>
                <a:rPr lang="en-US" altLang="ko-KR" sz="3750" dirty="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1" name="TextBox 10">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이도영</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4" name="그림 3"/>
          <p:cNvPicPr>
            <a:picLocks noChangeAspect="1"/>
          </p:cNvPicPr>
          <p:nvPr/>
        </p:nvPicPr>
        <p:blipFill>
          <a:blip r:embed="rId2"/>
          <a:stretch>
            <a:fillRect/>
          </a:stretch>
        </p:blipFill>
        <p:spPr>
          <a:xfrm>
            <a:off x="1002821" y="4157999"/>
            <a:ext cx="13852168" cy="2684529"/>
          </a:xfrm>
          <a:prstGeom prst="rect">
            <a:avLst/>
          </a:prstGeom>
        </p:spPr>
      </p:pic>
      <p:pic>
        <p:nvPicPr>
          <p:cNvPr id="7" name="그림 6"/>
          <p:cNvPicPr>
            <a:picLocks noChangeAspect="1"/>
          </p:cNvPicPr>
          <p:nvPr/>
        </p:nvPicPr>
        <p:blipFill>
          <a:blip r:embed="rId3"/>
          <a:stretch>
            <a:fillRect/>
          </a:stretch>
        </p:blipFill>
        <p:spPr>
          <a:xfrm>
            <a:off x="1002821" y="7367169"/>
            <a:ext cx="13852168" cy="1208038"/>
          </a:xfrm>
          <a:prstGeom prst="rect">
            <a:avLst/>
          </a:prstGeom>
        </p:spPr>
      </p:pic>
    </p:spTree>
    <p:extLst>
      <p:ext uri="{BB962C8B-B14F-4D97-AF65-F5344CB8AC3E}">
        <p14:creationId xmlns:p14="http://schemas.microsoft.com/office/powerpoint/2010/main" val="2179143418"/>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01BB190-893F-1345-86AA-0D88F4D9A662}"/>
              </a:ext>
            </a:extLst>
          </p:cNvPr>
          <p:cNvPicPr>
            <a:picLocks noChangeAspect="1"/>
          </p:cNvPicPr>
          <p:nvPr/>
        </p:nvPicPr>
        <p:blipFill>
          <a:blip r:embed="rId2"/>
          <a:stretch>
            <a:fillRect/>
          </a:stretch>
        </p:blipFill>
        <p:spPr>
          <a:xfrm>
            <a:off x="10902461" y="6924304"/>
            <a:ext cx="5997088" cy="5800676"/>
          </a:xfrm>
          <a:prstGeom prst="rect">
            <a:avLst/>
          </a:prstGeom>
        </p:spPr>
      </p:pic>
      <p:grpSp>
        <p:nvGrpSpPr>
          <p:cNvPr id="10" name="Group 7">
            <a:extLst>
              <a:ext uri="{FF2B5EF4-FFF2-40B4-BE49-F238E27FC236}">
                <a16:creationId xmlns:a16="http://schemas.microsoft.com/office/drawing/2014/main" xmlns="" id="{8E64E067-21CA-8841-AC15-43FDEAA76855}"/>
              </a:ext>
            </a:extLst>
          </p:cNvPr>
          <p:cNvGrpSpPr/>
          <p:nvPr/>
        </p:nvGrpSpPr>
        <p:grpSpPr>
          <a:xfrm>
            <a:off x="504000" y="12146110"/>
            <a:ext cx="17280000" cy="774148"/>
            <a:chOff x="504000" y="10773582"/>
            <a:chExt cx="17280000" cy="774148"/>
          </a:xfrm>
        </p:grpSpPr>
        <p:sp>
          <p:nvSpPr>
            <p:cNvPr id="11" name="2020년 12월 20일"/>
            <p:cNvSpPr txBox="1"/>
            <p:nvPr/>
          </p:nvSpPr>
          <p:spPr>
            <a:xfrm>
              <a:off x="504000" y="11157174"/>
              <a:ext cx="17280000" cy="390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90000"/>
                </a:lnSpc>
                <a:spcBef>
                  <a:spcPts val="4500"/>
                </a:spcBef>
                <a:defRPr sz="3000" b="0">
                  <a:solidFill>
                    <a:srgbClr val="FFFFFF"/>
                  </a:solidFill>
                  <a:latin typeface="Campton Medium"/>
                  <a:ea typeface="Campton Medium"/>
                  <a:cs typeface="Campton Medium"/>
                  <a:sym typeface="Campton Medium"/>
                </a:defRPr>
              </a:lvl1pPr>
            </a:lstStyle>
            <a:p>
              <a:r>
                <a:rPr lang="en-US" altLang="ko-KR" sz="2250" dirty="0">
                  <a:solidFill>
                    <a:srgbClr val="151826"/>
                  </a:solidFill>
                  <a:latin typeface="Campton Medium" panose="020B0004020102020203" pitchFamily="34" charset="0"/>
                  <a:ea typeface="NanumSquare" panose="020B0600000101010101" pitchFamily="34" charset="-127"/>
                </a:rPr>
                <a:t>Feb. 29, 2024</a:t>
              </a:r>
            </a:p>
          </p:txBody>
        </p:sp>
        <p:sp>
          <p:nvSpPr>
            <p:cNvPr id="12" name="마케팅팀"/>
            <p:cNvSpPr txBox="1"/>
            <p:nvPr/>
          </p:nvSpPr>
          <p:spPr>
            <a:xfrm>
              <a:off x="504000" y="10773582"/>
              <a:ext cx="17280000" cy="292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50000"/>
                </a:lnSpc>
                <a:spcBef>
                  <a:spcPts val="4500"/>
                </a:spcBef>
                <a:defRPr sz="3000">
                  <a:solidFill>
                    <a:srgbClr val="FFFFFF"/>
                  </a:solidFill>
                  <a:latin typeface="Helvetica"/>
                  <a:ea typeface="Helvetica"/>
                  <a:cs typeface="Helvetica"/>
                  <a:sym typeface="Helvetica"/>
                </a:defRPr>
              </a:lvl1pPr>
            </a:lstStyle>
            <a:p>
              <a:r>
                <a:rPr lang="ko-KR" altLang="en-US" sz="2250" b="0" dirty="0">
                  <a:solidFill>
                    <a:srgbClr val="151826"/>
                  </a:solidFill>
                  <a:latin typeface="Campton Medium" panose="020B0004020102020203" pitchFamily="34" charset="0"/>
                  <a:ea typeface="NanumSquare" panose="020B0600000101010101" pitchFamily="34" charset="-127"/>
                </a:rPr>
                <a:t>연계플랫폼 사업</a:t>
              </a:r>
              <a:r>
                <a:rPr lang="en-US" altLang="ko-KR" sz="2250" b="0" dirty="0">
                  <a:solidFill>
                    <a:srgbClr val="151826"/>
                  </a:solidFill>
                  <a:latin typeface="Campton Medium" panose="020B0004020102020203" pitchFamily="34" charset="0"/>
                  <a:ea typeface="NanumSquare" panose="020B0600000101010101" pitchFamily="34" charset="-127"/>
                </a:rPr>
                <a:t>2</a:t>
              </a:r>
              <a:r>
                <a:rPr lang="ko-KR" altLang="en-US" sz="2250" b="0" dirty="0">
                  <a:solidFill>
                    <a:srgbClr val="151826"/>
                  </a:solidFill>
                  <a:latin typeface="Campton Medium" panose="020B0004020102020203" pitchFamily="34" charset="0"/>
                  <a:ea typeface="NanumSquare" panose="020B0600000101010101" pitchFamily="34" charset="-127"/>
                </a:rPr>
                <a:t>팀</a:t>
              </a:r>
              <a:endParaRPr sz="2250" b="0" dirty="0">
                <a:solidFill>
                  <a:srgbClr val="151826"/>
                </a:solidFill>
                <a:latin typeface="Campton Medium" panose="020B0004020102020203" pitchFamily="34" charset="0"/>
                <a:ea typeface="NanumSquare" panose="020B0600000101010101" pitchFamily="34" charset="-127"/>
              </a:endParaRPr>
            </a:p>
          </p:txBody>
        </p:sp>
      </p:grpSp>
    </p:spTree>
    <p:extLst>
      <p:ext uri="{BB962C8B-B14F-4D97-AF65-F5344CB8AC3E}">
        <p14:creationId xmlns:p14="http://schemas.microsoft.com/office/powerpoint/2010/main" val="10394097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6</a:t>
            </a:fld>
            <a:endParaRPr lang="ko-KR" altLang="en-US" dirty="0"/>
          </a:p>
        </p:txBody>
      </p:sp>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API KEY </a:t>
            </a:r>
            <a:r>
              <a:rPr lang="ko-KR" altLang="en-US" sz="2250" cap="none" dirty="0" smtClean="0">
                <a:solidFill>
                  <a:srgbClr val="151826"/>
                </a:solidFill>
                <a:latin typeface="Campton Light" panose="020B0004020102020203" pitchFamily="34" charset="0"/>
              </a:rPr>
              <a:t>검증 또는 </a:t>
            </a:r>
            <a:r>
              <a:rPr lang="en-US" altLang="ko-KR" sz="2250" cap="none" dirty="0" smtClean="0">
                <a:solidFill>
                  <a:srgbClr val="151826"/>
                </a:solidFill>
                <a:latin typeface="Campton Light" panose="020B0004020102020203" pitchFamily="34" charset="0"/>
              </a:rPr>
              <a:t>API URL </a:t>
            </a:r>
            <a:r>
              <a:rPr lang="ko-KR" altLang="en-US" sz="2250" cap="none" dirty="0" smtClean="0">
                <a:solidFill>
                  <a:srgbClr val="151826"/>
                </a:solidFill>
                <a:latin typeface="Campton Light" panose="020B0004020102020203" pitchFamily="34" charset="0"/>
              </a:rPr>
              <a:t>정보를 얻기 위한 </a:t>
            </a:r>
            <a:r>
              <a:rPr lang="en-US" altLang="ko-KR" sz="2250" cap="none" dirty="0" smtClean="0">
                <a:solidFill>
                  <a:srgbClr val="151826"/>
                </a:solidFill>
                <a:latin typeface="Campton Light" panose="020B0004020102020203" pitchFamily="34" charset="0"/>
              </a:rPr>
              <a:t>API </a:t>
            </a:r>
            <a:r>
              <a:rPr lang="ko-KR" altLang="en-US" sz="2250" cap="none" dirty="0" smtClean="0">
                <a:solidFill>
                  <a:srgbClr val="151826"/>
                </a:solidFill>
                <a:latin typeface="Campton Light" panose="020B0004020102020203" pitchFamily="34" charset="0"/>
              </a:rPr>
              <a:t>정보 조회 </a:t>
            </a:r>
            <a:endParaRPr lang="en-US" altLang="ko-KR" sz="2250" cap="none" dirty="0">
              <a:solidFill>
                <a:srgbClr val="151826"/>
              </a:solidFill>
              <a:latin typeface="Campton Light" panose="020B0004020102020203" pitchFamily="34" charset="0"/>
            </a:endParaRPr>
          </a:p>
        </p:txBody>
      </p:sp>
      <p:grpSp>
        <p:nvGrpSpPr>
          <p:cNvPr id="7"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8"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3750" dirty="0" smtClean="0">
                  <a:solidFill>
                    <a:srgbClr val="151826"/>
                  </a:solidFill>
                  <a:latin typeface="Campton Book" panose="020B0004020102020203" pitchFamily="34" charset="0"/>
                  <a:ea typeface="NanumSquare" panose="020B0600000101010101" pitchFamily="34" charset="-127"/>
                </a:rPr>
                <a:t>API </a:t>
              </a:r>
              <a:r>
                <a:rPr lang="ko-KR" altLang="en-US" sz="3750" dirty="0" smtClean="0">
                  <a:solidFill>
                    <a:srgbClr val="151826"/>
                  </a:solidFill>
                  <a:latin typeface="Campton Book" panose="020B0004020102020203" pitchFamily="34" charset="0"/>
                  <a:ea typeface="NanumSquare" panose="020B0600000101010101" pitchFamily="34" charset="-127"/>
                </a:rPr>
                <a:t>정보 </a:t>
              </a:r>
              <a:r>
                <a:rPr lang="en-US" altLang="ko-KR" sz="3750" dirty="0" smtClean="0">
                  <a:solidFill>
                    <a:srgbClr val="151826"/>
                  </a:solidFill>
                  <a:latin typeface="Campton Book" panose="020B0004020102020203" pitchFamily="34" charset="0"/>
                  <a:ea typeface="NanumSquare" panose="020B0600000101010101" pitchFamily="34" charset="-127"/>
                </a:rPr>
                <a:t>(/</a:t>
              </a:r>
              <a:r>
                <a:rPr lang="en-US" altLang="ko-KR" sz="3750" dirty="0" err="1" smtClean="0">
                  <a:solidFill>
                    <a:srgbClr val="151826"/>
                  </a:solidFill>
                  <a:latin typeface="Campton Book" panose="020B0004020102020203" pitchFamily="34" charset="0"/>
                  <a:ea typeface="NanumSquare" panose="020B0600000101010101" pitchFamily="34" charset="-127"/>
                </a:rPr>
                <a:t>apiInfo</a:t>
              </a:r>
              <a:r>
                <a:rPr lang="en-US" altLang="ko-KR" sz="3750" dirty="0" smtClean="0">
                  <a:solidFill>
                    <a:srgbClr val="151826"/>
                  </a:solidFill>
                  <a:latin typeface="Campton Book" panose="020B0004020102020203" pitchFamily="34" charset="0"/>
                  <a:ea typeface="NanumSquare" panose="020B0600000101010101" pitchFamily="34" charset="-127"/>
                </a:rPr>
                <a:t>)</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12" name="TextBox 11">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황유진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5" name="그림 4"/>
          <p:cNvPicPr>
            <a:picLocks noChangeAspect="1"/>
          </p:cNvPicPr>
          <p:nvPr/>
        </p:nvPicPr>
        <p:blipFill>
          <a:blip r:embed="rId2"/>
          <a:stretch>
            <a:fillRect/>
          </a:stretch>
        </p:blipFill>
        <p:spPr>
          <a:xfrm>
            <a:off x="970356" y="6858000"/>
            <a:ext cx="14855537" cy="2878980"/>
          </a:xfrm>
          <a:prstGeom prst="rect">
            <a:avLst/>
          </a:prstGeom>
        </p:spPr>
      </p:pic>
      <p:pic>
        <p:nvPicPr>
          <p:cNvPr id="10" name="그림 9"/>
          <p:cNvPicPr>
            <a:picLocks noChangeAspect="1"/>
          </p:cNvPicPr>
          <p:nvPr/>
        </p:nvPicPr>
        <p:blipFill>
          <a:blip r:embed="rId3"/>
          <a:stretch>
            <a:fillRect/>
          </a:stretch>
        </p:blipFill>
        <p:spPr>
          <a:xfrm>
            <a:off x="970355" y="4586620"/>
            <a:ext cx="14855537" cy="1928917"/>
          </a:xfrm>
          <a:prstGeom prst="rect">
            <a:avLst/>
          </a:prstGeom>
        </p:spPr>
      </p:pic>
    </p:spTree>
    <p:extLst>
      <p:ext uri="{BB962C8B-B14F-4D97-AF65-F5344CB8AC3E}">
        <p14:creationId xmlns:p14="http://schemas.microsoft.com/office/powerpoint/2010/main" val="320946062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7</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err="1" smtClean="0">
                  <a:solidFill>
                    <a:srgbClr val="151826"/>
                  </a:solidFill>
                  <a:latin typeface="Campton Book" panose="020B0004020102020203" pitchFamily="34" charset="0"/>
                  <a:ea typeface="NanumSquare" panose="020B0600000101010101" pitchFamily="34" charset="-127"/>
                </a:rPr>
                <a:t>매핑</a:t>
              </a:r>
              <a:r>
                <a:rPr lang="ko-KR" altLang="en-US" sz="3750" dirty="0" smtClean="0">
                  <a:solidFill>
                    <a:srgbClr val="151826"/>
                  </a:solidFill>
                  <a:latin typeface="Campton Book" panose="020B0004020102020203" pitchFamily="34" charset="0"/>
                  <a:ea typeface="NanumSquare" panose="020B0600000101010101" pitchFamily="34" charset="-127"/>
                </a:rPr>
                <a:t> </a:t>
              </a:r>
              <a:r>
                <a:rPr lang="en-US" altLang="ko-KR" sz="3750" dirty="0" smtClean="0">
                  <a:solidFill>
                    <a:srgbClr val="151826"/>
                  </a:solidFill>
                  <a:latin typeface="Campton Book" panose="020B0004020102020203" pitchFamily="34" charset="0"/>
                  <a:ea typeface="NanumSquare" panose="020B0600000101010101" pitchFamily="34" charset="-127"/>
                </a:rPr>
                <a:t>URL </a:t>
              </a:r>
              <a:r>
                <a:rPr lang="ko-KR" altLang="en-US" sz="3750" dirty="0" smtClean="0">
                  <a:solidFill>
                    <a:srgbClr val="151826"/>
                  </a:solidFill>
                  <a:latin typeface="Campton Book" panose="020B0004020102020203" pitchFamily="34" charset="0"/>
                  <a:ea typeface="NanumSquare" panose="020B0600000101010101" pitchFamily="34" charset="-127"/>
                </a:rPr>
                <a:t>권한 검증</a:t>
              </a:r>
              <a:r>
                <a:rPr lang="en-US" altLang="ko-KR" sz="3750" dirty="0" smtClean="0">
                  <a:solidFill>
                    <a:srgbClr val="151826"/>
                  </a:solidFill>
                  <a:latin typeface="Campton Book" panose="020B0004020102020203" pitchFamily="34" charset="0"/>
                  <a:ea typeface="NanumSquare" panose="020B0600000101010101" pitchFamily="34" charset="-127"/>
                </a:rPr>
                <a:t>(/confirm)</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endParaRPr lang="en-US" altLang="ko-KR"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pic>
        <p:nvPicPr>
          <p:cNvPr id="14" name="그림 13"/>
          <p:cNvPicPr>
            <a:picLocks noChangeAspect="1"/>
          </p:cNvPicPr>
          <p:nvPr/>
        </p:nvPicPr>
        <p:blipFill>
          <a:blip r:embed="rId2"/>
          <a:stretch>
            <a:fillRect/>
          </a:stretch>
        </p:blipFill>
        <p:spPr>
          <a:xfrm>
            <a:off x="889007" y="4770470"/>
            <a:ext cx="13436589" cy="2754655"/>
          </a:xfrm>
          <a:prstGeom prst="rect">
            <a:avLst/>
          </a:prstGeom>
        </p:spPr>
      </p:pic>
      <p:pic>
        <p:nvPicPr>
          <p:cNvPr id="16" name="그림 15"/>
          <p:cNvPicPr>
            <a:picLocks noChangeAspect="1"/>
          </p:cNvPicPr>
          <p:nvPr/>
        </p:nvPicPr>
        <p:blipFill>
          <a:blip r:embed="rId3"/>
          <a:stretch>
            <a:fillRect/>
          </a:stretch>
        </p:blipFill>
        <p:spPr>
          <a:xfrm>
            <a:off x="889009" y="8034577"/>
            <a:ext cx="13436587" cy="1349657"/>
          </a:xfrm>
          <a:prstGeom prst="rect">
            <a:avLst/>
          </a:prstGeom>
        </p:spPr>
      </p:pic>
      <p:sp>
        <p:nvSpPr>
          <p:cNvPr id="17"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4000" y="2831726"/>
            <a:ext cx="12249474"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GET</a:t>
            </a: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공통</a:t>
            </a:r>
            <a:r>
              <a:rPr lang="en-US" altLang="ko-KR" sz="2250" cap="none" dirty="0" smtClean="0">
                <a:solidFill>
                  <a:srgbClr val="151826"/>
                </a:solidFill>
                <a:latin typeface="Campton Light" panose="020B0004020102020203" pitchFamily="34" charset="0"/>
              </a:rPr>
              <a:t>API</a:t>
            </a:r>
            <a:r>
              <a:rPr lang="ko-KR" altLang="en-US" sz="2250" cap="none" dirty="0" smtClean="0">
                <a:solidFill>
                  <a:srgbClr val="151826"/>
                </a:solidFill>
                <a:latin typeface="Campton Light" panose="020B0004020102020203" pitchFamily="34" charset="0"/>
              </a:rPr>
              <a:t>를 제외한 다른 </a:t>
            </a:r>
            <a:r>
              <a:rPr lang="en-US" altLang="ko-KR" sz="2250" cap="none" dirty="0" smtClean="0">
                <a:solidFill>
                  <a:srgbClr val="151826"/>
                </a:solidFill>
                <a:latin typeface="Campton Light" panose="020B0004020102020203" pitchFamily="34" charset="0"/>
              </a:rPr>
              <a:t>API</a:t>
            </a:r>
            <a:r>
              <a:rPr lang="ko-KR" altLang="en-US" sz="2250" cap="none" dirty="0" smtClean="0">
                <a:solidFill>
                  <a:srgbClr val="151826"/>
                </a:solidFill>
                <a:latin typeface="Campton Light" panose="020B0004020102020203" pitchFamily="34" charset="0"/>
              </a:rPr>
              <a:t>에서 요청 받았을 경우 요청 받은 </a:t>
            </a:r>
            <a:r>
              <a:rPr lang="ko-KR" altLang="en-US" sz="2250" cap="none" dirty="0" err="1" smtClean="0">
                <a:solidFill>
                  <a:srgbClr val="151826"/>
                </a:solidFill>
                <a:latin typeface="Campton Light" panose="020B0004020102020203" pitchFamily="34" charset="0"/>
              </a:rPr>
              <a:t>매핑</a:t>
            </a:r>
            <a:r>
              <a:rPr lang="en-US" altLang="ko-KR" sz="2250" cap="none" dirty="0" smtClean="0">
                <a:solidFill>
                  <a:srgbClr val="151826"/>
                </a:solidFill>
                <a:latin typeface="Campton Light" panose="020B0004020102020203" pitchFamily="34" charset="0"/>
              </a:rPr>
              <a:t> URL</a:t>
            </a:r>
            <a:r>
              <a:rPr lang="ko-KR" altLang="en-US" sz="2250" cap="none" dirty="0" smtClean="0">
                <a:solidFill>
                  <a:srgbClr val="151826"/>
                </a:solidFill>
                <a:latin typeface="Campton Light" panose="020B0004020102020203" pitchFamily="34" charset="0"/>
              </a:rPr>
              <a:t>의 권한 검증</a:t>
            </a:r>
            <a:endParaRPr lang="en-US" altLang="ko-KR" sz="2250" cap="none" dirty="0">
              <a:solidFill>
                <a:srgbClr val="151826"/>
              </a:solidFill>
              <a:latin typeface="Campton Light" panose="020B0004020102020203" pitchFamily="34" charset="0"/>
            </a:endParaRP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검증 오류 시 </a:t>
            </a:r>
            <a:r>
              <a:rPr lang="en-US" altLang="ko-KR" sz="2250" cap="none" dirty="0" smtClean="0">
                <a:solidFill>
                  <a:srgbClr val="151826"/>
                </a:solidFill>
                <a:latin typeface="Campton Light" panose="020B0004020102020203" pitchFamily="34" charset="0"/>
              </a:rPr>
              <a:t>403 ERROR</a:t>
            </a:r>
          </a:p>
        </p:txBody>
      </p:sp>
    </p:spTree>
    <p:extLst>
      <p:ext uri="{BB962C8B-B14F-4D97-AF65-F5344CB8AC3E}">
        <p14:creationId xmlns:p14="http://schemas.microsoft.com/office/powerpoint/2010/main" val="320082626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그림 31">
            <a:extLst>
              <a:ext uri="{FF2B5EF4-FFF2-40B4-BE49-F238E27FC236}">
                <a16:creationId xmlns:a16="http://schemas.microsoft.com/office/drawing/2014/main" xmlns="" id="{6C3B08C1-1F92-9D11-56E6-DD724A5B9636}"/>
              </a:ext>
            </a:extLst>
          </p:cNvPr>
          <p:cNvPicPr>
            <a:picLocks noChangeAspect="1"/>
          </p:cNvPicPr>
          <p:nvPr/>
        </p:nvPicPr>
        <p:blipFill rotWithShape="1">
          <a:blip r:embed="rId2"/>
          <a:srcRect t="-98" r="29884" b="1"/>
          <a:stretch/>
        </p:blipFill>
        <p:spPr>
          <a:xfrm>
            <a:off x="3094873" y="3961693"/>
            <a:ext cx="11974362" cy="8784563"/>
          </a:xfrm>
          <a:prstGeom prst="rect">
            <a:avLst/>
          </a:prstGeom>
          <a:ln>
            <a:solidFill>
              <a:schemeClr val="tx1"/>
            </a:solidFill>
          </a:ln>
        </p:spPr>
      </p:pic>
      <p:sp>
        <p:nvSpPr>
          <p:cNvPr id="2" name="슬라이드 번호 개체 틀 1"/>
          <p:cNvSpPr>
            <a:spLocks noGrp="1"/>
          </p:cNvSpPr>
          <p:nvPr>
            <p:ph type="sldNum" sz="quarter" idx="2"/>
          </p:nvPr>
        </p:nvSpPr>
        <p:spPr/>
        <p:txBody>
          <a:bodyPr/>
          <a:lstStyle/>
          <a:p>
            <a:fld id="{8C6B96FD-4AFF-42BE-940E-365E288D41F3}" type="slidenum">
              <a:rPr lang="en-US" altLang="ko-KR" smtClean="0"/>
              <a:pPr/>
              <a:t>8</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로그인</a:t>
              </a:r>
              <a:r>
                <a:rPr lang="en-US" altLang="ko-KR" sz="3750" dirty="0" smtClean="0">
                  <a:solidFill>
                    <a:srgbClr val="151826"/>
                  </a:solidFill>
                  <a:latin typeface="Campton Book" panose="020B0004020102020203" pitchFamily="34" charset="0"/>
                  <a:ea typeface="NanumSquare" panose="020B0600000101010101" pitchFamily="34" charset="-127"/>
                </a:rPr>
                <a:t>(/login)</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2823358"/>
            <a:ext cx="10565053"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사용자가 </a:t>
            </a:r>
            <a:r>
              <a:rPr lang="ko-KR" altLang="en-US" sz="2250" cap="none" dirty="0" err="1" smtClean="0">
                <a:solidFill>
                  <a:srgbClr val="151826"/>
                </a:solidFill>
                <a:latin typeface="Campton Light" panose="020B0004020102020203" pitchFamily="34" charset="0"/>
              </a:rPr>
              <a:t>로그인을</a:t>
            </a:r>
            <a:r>
              <a:rPr lang="ko-KR" altLang="en-US" sz="2250" cap="none" dirty="0" smtClean="0">
                <a:solidFill>
                  <a:srgbClr val="151826"/>
                </a:solidFill>
                <a:latin typeface="Campton Light" panose="020B0004020102020203" pitchFamily="34" charset="0"/>
              </a:rPr>
              <a:t> 하기 위한 기능</a:t>
            </a:r>
            <a:endParaRPr lang="en-US" altLang="ko-KR" sz="2250" cap="none" dirty="0">
              <a:solidFill>
                <a:srgbClr val="151826"/>
              </a:solidFill>
              <a:latin typeface="Campton Light" panose="020B0004020102020203" pitchFamily="34" charset="0"/>
            </a:endParaRPr>
          </a:p>
          <a:p>
            <a:pPr marL="457200" indent="-457200" hangingPunct="1">
              <a:buFont typeface="Arial" panose="020B0604020202020204" pitchFamily="34" charset="0"/>
              <a:buChar char="•"/>
            </a:pPr>
            <a:r>
              <a:rPr lang="ko-KR" altLang="en-US" sz="2250" cap="none" dirty="0" smtClean="0">
                <a:solidFill>
                  <a:srgbClr val="151826"/>
                </a:solidFill>
                <a:latin typeface="Campton Light" panose="020B0004020102020203" pitchFamily="34" charset="0"/>
              </a:rPr>
              <a:t>사용자 정보가 일치한다면</a:t>
            </a:r>
            <a:r>
              <a:rPr lang="en-US" altLang="ko-KR" sz="2250" cap="none" dirty="0" smtClean="0">
                <a:solidFill>
                  <a:srgbClr val="151826"/>
                </a:solidFill>
                <a:latin typeface="Campton Light" panose="020B0004020102020203" pitchFamily="34" charset="0"/>
              </a:rPr>
              <a:t>, JWT </a:t>
            </a:r>
            <a:r>
              <a:rPr lang="ko-KR" altLang="en-US" sz="2250" cap="none" dirty="0" smtClean="0">
                <a:solidFill>
                  <a:srgbClr val="151826"/>
                </a:solidFill>
                <a:latin typeface="Campton Light" panose="020B0004020102020203" pitchFamily="34" charset="0"/>
              </a:rPr>
              <a:t>토큰 생성</a:t>
            </a:r>
            <a:endParaRPr lang="en-US" altLang="ko-KR" sz="2250" cap="none" dirty="0" smtClean="0">
              <a:solidFill>
                <a:srgbClr val="151826"/>
              </a:solidFill>
              <a:latin typeface="Campton Light" panose="020B0004020102020203" pitchFamily="34" charset="0"/>
            </a:endParaRPr>
          </a:p>
        </p:txBody>
      </p:sp>
    </p:spTree>
    <p:extLst>
      <p:ext uri="{BB962C8B-B14F-4D97-AF65-F5344CB8AC3E}">
        <p14:creationId xmlns:p14="http://schemas.microsoft.com/office/powerpoint/2010/main" val="92297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9</a:t>
            </a:fld>
            <a:endParaRPr lang="ko-KR" altLang="en-US" dirty="0"/>
          </a:p>
        </p:txBody>
      </p:sp>
      <p:grpSp>
        <p:nvGrpSpPr>
          <p:cNvPr id="5" name="Group 4">
            <a:extLst>
              <a:ext uri="{FF2B5EF4-FFF2-40B4-BE49-F238E27FC236}">
                <a16:creationId xmlns:a16="http://schemas.microsoft.com/office/drawing/2014/main" xmlns="" id="{050121A6-BB5E-744D-864F-1F033F554A8A}"/>
              </a:ext>
            </a:extLst>
          </p:cNvPr>
          <p:cNvGrpSpPr/>
          <p:nvPr/>
        </p:nvGrpSpPr>
        <p:grpSpPr>
          <a:xfrm>
            <a:off x="503998" y="1800000"/>
            <a:ext cx="17280002" cy="1023358"/>
            <a:chOff x="503998" y="3134100"/>
            <a:chExt cx="17280002" cy="1023358"/>
          </a:xfrm>
        </p:grpSpPr>
        <p:sp>
          <p:nvSpPr>
            <p:cNvPr id="4" name="SUB HEADER"/>
            <p:cNvSpPr txBox="1"/>
            <p:nvPr/>
          </p:nvSpPr>
          <p:spPr>
            <a:xfrm>
              <a:off x="504000" y="31341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로그인</a:t>
              </a:r>
              <a:r>
                <a:rPr lang="en-US" altLang="ko-KR" sz="3750" dirty="0" smtClean="0">
                  <a:solidFill>
                    <a:srgbClr val="151826"/>
                  </a:solidFill>
                  <a:latin typeface="Campton Book" panose="020B0004020102020203" pitchFamily="34" charset="0"/>
                  <a:ea typeface="NanumSquare" panose="020B0600000101010101" pitchFamily="34" charset="-127"/>
                </a:rPr>
                <a:t>(/login)</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6" name="TextBox 5">
              <a:extLst>
                <a:ext uri="{FF2B5EF4-FFF2-40B4-BE49-F238E27FC236}">
                  <a16:creationId xmlns:a16="http://schemas.microsoft.com/office/drawing/2014/main" xmlns="" id="{602BEF2F-2060-D545-8976-930FB811AAC7}"/>
                </a:ext>
              </a:extLst>
            </p:cNvPr>
            <p:cNvSpPr txBox="1"/>
            <p:nvPr/>
          </p:nvSpPr>
          <p:spPr>
            <a:xfrm>
              <a:off x="503998" y="3788126"/>
              <a:ext cx="17156113" cy="369332"/>
            </a:xfrm>
            <a:prstGeom prst="rect">
              <a:avLst/>
            </a:prstGeom>
            <a:noFill/>
          </p:spPr>
          <p:txBody>
            <a:bodyPr wrap="square" rtlCol="0">
              <a:spAutoFit/>
            </a:bodyPr>
            <a:lstStyle/>
            <a:p>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개발자 </a:t>
              </a:r>
              <a:r>
                <a:rPr lang="en-US" altLang="ko-KR" sz="1800" b="0" spc="225" dirty="0" smtClean="0">
                  <a:latin typeface="Campton Light" panose="020B0004020102020203" pitchFamily="34" charset="0"/>
                  <a:ea typeface="Lato Medium" panose="020F0502020204030203" pitchFamily="34" charset="0"/>
                  <a:cs typeface="Lato Medium" panose="020F0502020204030203" pitchFamily="34" charset="0"/>
                </a:rPr>
                <a:t>:</a:t>
              </a:r>
              <a:r>
                <a:rPr lang="ko-KR" altLang="en-US" sz="1800" b="0" spc="225" dirty="0">
                  <a:latin typeface="Campton Light" panose="020B0004020102020203" pitchFamily="34" charset="0"/>
                  <a:ea typeface="Lato Medium" panose="020F0502020204030203" pitchFamily="34" charset="0"/>
                  <a:cs typeface="Lato Medium" panose="020F0502020204030203" pitchFamily="34" charset="0"/>
                </a:rPr>
                <a:t> </a:t>
              </a:r>
              <a:r>
                <a:rPr lang="ko-KR" altLang="en-US" sz="1800" b="0" spc="225" dirty="0" smtClean="0">
                  <a:latin typeface="Campton Light" panose="020B0004020102020203" pitchFamily="34" charset="0"/>
                  <a:ea typeface="Lato Medium" panose="020F0502020204030203" pitchFamily="34" charset="0"/>
                  <a:cs typeface="Lato Medium" panose="020F0502020204030203" pitchFamily="34" charset="0"/>
                </a:rPr>
                <a:t>조유진</a:t>
              </a:r>
              <a:endParaRPr lang="en-US" sz="1800" b="0" spc="225" dirty="0">
                <a:latin typeface="Campton Light" panose="020B0004020102020203" pitchFamily="34" charset="0"/>
                <a:ea typeface="Lato Medium" panose="020F0502020204030203" pitchFamily="34" charset="0"/>
                <a:cs typeface="Lato Medium" panose="020F0502020204030203" pitchFamily="34" charset="0"/>
              </a:endParaRPr>
            </a:p>
          </p:txBody>
        </p:sp>
      </p:grpSp>
      <p:sp>
        <p:nvSpPr>
          <p:cNvPr id="8"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503999" y="2823358"/>
            <a:ext cx="10565053"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Arial" panose="020B0604020202020204" pitchFamily="34" charset="0"/>
              <a:buChar char="•"/>
            </a:pPr>
            <a:r>
              <a:rPr lang="en-US" altLang="ko-KR" sz="2250" cap="none" dirty="0" smtClean="0">
                <a:solidFill>
                  <a:srgbClr val="151826"/>
                </a:solidFill>
                <a:latin typeface="Campton Light" panose="020B0004020102020203" pitchFamily="34" charset="0"/>
              </a:rPr>
              <a:t>METHOD : POST</a:t>
            </a:r>
          </a:p>
        </p:txBody>
      </p:sp>
      <p:pic>
        <p:nvPicPr>
          <p:cNvPr id="12" name="그림 11"/>
          <p:cNvPicPr>
            <a:picLocks noChangeAspect="1"/>
          </p:cNvPicPr>
          <p:nvPr/>
        </p:nvPicPr>
        <p:blipFill>
          <a:blip r:embed="rId2"/>
          <a:stretch>
            <a:fillRect/>
          </a:stretch>
        </p:blipFill>
        <p:spPr>
          <a:xfrm>
            <a:off x="937135" y="6910146"/>
            <a:ext cx="14847036" cy="1989503"/>
          </a:xfrm>
          <a:prstGeom prst="rect">
            <a:avLst/>
          </a:prstGeom>
        </p:spPr>
      </p:pic>
      <p:pic>
        <p:nvPicPr>
          <p:cNvPr id="14" name="그림 13"/>
          <p:cNvPicPr>
            <a:picLocks noChangeAspect="1"/>
          </p:cNvPicPr>
          <p:nvPr/>
        </p:nvPicPr>
        <p:blipFill>
          <a:blip r:embed="rId3"/>
          <a:stretch>
            <a:fillRect/>
          </a:stretch>
        </p:blipFill>
        <p:spPr>
          <a:xfrm>
            <a:off x="937135" y="4164752"/>
            <a:ext cx="14847036" cy="2316138"/>
          </a:xfrm>
          <a:prstGeom prst="rect">
            <a:avLst/>
          </a:prstGeom>
        </p:spPr>
      </p:pic>
    </p:spTree>
    <p:extLst>
      <p:ext uri="{BB962C8B-B14F-4D97-AF65-F5344CB8AC3E}">
        <p14:creationId xmlns:p14="http://schemas.microsoft.com/office/powerpoint/2010/main" val="281743502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Avenir Next Regular"/>
        <a:ea typeface="Avenir Next Regular"/>
        <a:cs typeface="Avenir Next Regular"/>
      </a:majorFont>
      <a:minorFont>
        <a:latin typeface="Avenir Next Regular"/>
        <a:ea typeface="Avenir Next Regular"/>
        <a:cs typeface="Avenir Next Regular"/>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2200" b="1" i="0" u="none" strike="noStrike" cap="none" spc="-44" normalizeH="0" baseline="0">
            <a:ln>
              <a:noFill/>
            </a:ln>
            <a:solidFill>
              <a:srgbClr val="FFFFFF"/>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Avenir Next Regular"/>
        <a:ea typeface="Avenir Next Regular"/>
        <a:cs typeface="Avenir Next Regular"/>
      </a:majorFont>
      <a:minorFont>
        <a:latin typeface="Avenir Next Regular"/>
        <a:ea typeface="Avenir Next Regular"/>
        <a:cs typeface="Avenir Next Regular"/>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2200" b="1" i="0" u="none" strike="noStrike" cap="none" spc="-44" normalizeH="0" baseline="0">
            <a:ln>
              <a:noFill/>
            </a:ln>
            <a:solidFill>
              <a:srgbClr val="FFFFFF"/>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0C3F28E19E2CD84E9EB6F2EDB52CFF52" ma:contentTypeVersion="0" ma:contentTypeDescription="새 문서를 만듭니다." ma:contentTypeScope="" ma:versionID="707a8734c1ce39d8308f7333c1e4e019">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473FB9-0AE6-44B9-BD1F-07B87D7D6D32}">
  <ds:schemaRefs>
    <ds:schemaRef ds:uri="http://schemas.microsoft.com/sharepoint/v3/contenttype/forms"/>
  </ds:schemaRefs>
</ds:datastoreItem>
</file>

<file path=customXml/itemProps2.xml><?xml version="1.0" encoding="utf-8"?>
<ds:datastoreItem xmlns:ds="http://schemas.openxmlformats.org/officeDocument/2006/customXml" ds:itemID="{177B989D-214B-4D02-814E-33EC36126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2A47E6-4E43-4076-B573-EFD723D5597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6994</TotalTime>
  <Words>937</Words>
  <Application>Microsoft Office PowerPoint</Application>
  <PresentationFormat>사용자 지정</PresentationFormat>
  <Paragraphs>291</Paragraphs>
  <Slides>55</Slides>
  <Notes>0</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55</vt:i4>
      </vt:variant>
    </vt:vector>
  </HeadingPairs>
  <TitlesOfParts>
    <vt:vector size="71" baseType="lpstr">
      <vt:lpstr>Avenir Next Regular</vt:lpstr>
      <vt:lpstr>AvenirNext-DemiBold</vt:lpstr>
      <vt:lpstr>Campton Bold</vt:lpstr>
      <vt:lpstr>Helvetica Neue</vt:lpstr>
      <vt:lpstr>Lato Medium</vt:lpstr>
      <vt:lpstr>NanumSquare</vt:lpstr>
      <vt:lpstr>NanumSquare ExtraBold</vt:lpstr>
      <vt:lpstr>나눔스퀘어</vt:lpstr>
      <vt:lpstr>나눔스퀘어 Bold</vt:lpstr>
      <vt:lpstr>나눔스퀘어 ExtraBold</vt:lpstr>
      <vt:lpstr>Arial</vt:lpstr>
      <vt:lpstr>Campton Book</vt:lpstr>
      <vt:lpstr>Campton Light</vt:lpstr>
      <vt:lpstr>Campton Medium</vt:lpstr>
      <vt:lpstr>Helvetica</vt:lpstr>
      <vt:lpstr>27_Showcase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조훈/디자인그룹(네트워크)/Senior Designer/삼성전자</dc:creator>
  <cp:lastModifiedBy>조유진</cp:lastModifiedBy>
  <cp:revision>699</cp:revision>
  <cp:lastPrinted>2020-06-30T05:50:39Z</cp:lastPrinted>
  <dcterms:modified xsi:type="dcterms:W3CDTF">2024-02-29T01:33:05Z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0x0101000C3F28E19E2CD84E9EB6F2EDB52CFF52</vt:lpwstr>
  </property>
  <property fmtid="{D5CDD505-2E9C-101B-9397-08002B2CF9AE}" pid="3" name="NSCPROP_SA">
    <vt:lpwstr>https://teamdocs.mosaic.sec.samsung.net/sites/COMTY_582955833/MENU_582955833_582960412/Shared%20Documents/인젠트_파워포인트_템플릿.pptx</vt:lpwstr>
  </property>
</Properties>
</file>