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6" r:id="rId2"/>
    <p:sldId id="274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302" r:id="rId11"/>
    <p:sldId id="278" r:id="rId12"/>
    <p:sldId id="275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93" r:id="rId23"/>
    <p:sldId id="291" r:id="rId24"/>
    <p:sldId id="292" r:id="rId25"/>
    <p:sldId id="294" r:id="rId26"/>
    <p:sldId id="295" r:id="rId27"/>
    <p:sldId id="297" r:id="rId28"/>
    <p:sldId id="300" r:id="rId29"/>
    <p:sldId id="301" r:id="rId30"/>
    <p:sldId id="258" r:id="rId31"/>
  </p:sldIdLst>
  <p:sldSz cx="18286413" cy="10287000"/>
  <p:notesSz cx="6858000" cy="9144000"/>
  <p:defaultTextStyle>
    <a:defPPr>
      <a:defRPr lang="ru-RU"/>
    </a:defPPr>
    <a:lvl1pPr marL="0" algn="l" defTabSz="137142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685715" algn="l" defTabSz="137142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371429" algn="l" defTabSz="137142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057144" algn="l" defTabSz="137142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742858" algn="l" defTabSz="137142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428571" algn="l" defTabSz="137142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114285" algn="l" defTabSz="137142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800000" algn="l" defTabSz="137142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485715" algn="l" defTabSz="137142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29C"/>
    <a:srgbClr val="6070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931" y="-365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25F50-5FB1-4B4F-9A84-58297CE41453}" type="datetimeFigureOut">
              <a:rPr lang="ru-RU" smtClean="0"/>
              <a:pPr/>
              <a:t>08.06.2022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974C-0C89-4B35-92ED-BB306695458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3974C-0C89-4B35-92ED-BB306695458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0A1A5D-5A81-47DB-BE2C-03E0990F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802" y="2400303"/>
            <a:ext cx="13714810" cy="2914650"/>
          </a:xfrm>
        </p:spPr>
        <p:txBody>
          <a:bodyPr anchor="b"/>
          <a:lstStyle>
            <a:lvl1pPr algn="ctr">
              <a:defRPr sz="9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D18D89D-FEB0-4064-AD3B-357BF020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802" y="5403056"/>
            <a:ext cx="13714810" cy="2483644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685715" indent="0" algn="ctr">
              <a:buNone/>
              <a:defRPr sz="3000"/>
            </a:lvl2pPr>
            <a:lvl3pPr marL="1371429" indent="0" algn="ctr">
              <a:buNone/>
              <a:defRPr sz="2800"/>
            </a:lvl3pPr>
            <a:lvl4pPr marL="2057144" indent="0" algn="ctr">
              <a:buNone/>
              <a:defRPr sz="2400"/>
            </a:lvl4pPr>
            <a:lvl5pPr marL="2742858" indent="0" algn="ctr">
              <a:buNone/>
              <a:defRPr sz="2400"/>
            </a:lvl5pPr>
            <a:lvl6pPr marL="3428571" indent="0" algn="ctr">
              <a:buNone/>
              <a:defRPr sz="2400"/>
            </a:lvl6pPr>
            <a:lvl7pPr marL="4114285" indent="0" algn="ctr">
              <a:buNone/>
              <a:defRPr sz="2400"/>
            </a:lvl7pPr>
            <a:lvl8pPr marL="4800000" indent="0" algn="ctr">
              <a:buNone/>
              <a:defRPr sz="2400"/>
            </a:lvl8pPr>
            <a:lvl9pPr marL="5485715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8CCA0-7AC9-4458-99BC-25257703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7410E7-85CD-46DA-BC17-9038321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C549DF-D60D-41D0-9ADE-DA8EA16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766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3F95C-774F-4E30-AE17-04AC0612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A740606-3AD8-42ED-B129-A3DEC06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47C616E-EC5D-4161-B871-4DBFA23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17A186C-6BE5-484A-94F6-B5CFB1FB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521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4059D37-F92B-4726-A34B-164AC46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EB8A300-DCC2-4DBC-89F3-1946067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AE01FBC-E1B1-44CF-B5F4-B0621F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787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CDE81A-B789-490D-9823-1DCB795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E3DE41-335B-4255-BD1B-1BD5FD76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07" y="1481141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1CDC965-EE27-49DE-926C-3E4E5F3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573" y="3086103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15" indent="0">
              <a:buNone/>
              <a:defRPr sz="2200"/>
            </a:lvl2pPr>
            <a:lvl3pPr marL="1371429" indent="0">
              <a:buNone/>
              <a:defRPr sz="1800"/>
            </a:lvl3pPr>
            <a:lvl4pPr marL="2057144" indent="0">
              <a:buNone/>
              <a:defRPr sz="1600"/>
            </a:lvl4pPr>
            <a:lvl5pPr marL="2742858" indent="0">
              <a:buNone/>
              <a:defRPr sz="1600"/>
            </a:lvl5pPr>
            <a:lvl6pPr marL="3428571" indent="0">
              <a:buNone/>
              <a:defRPr sz="1600"/>
            </a:lvl6pPr>
            <a:lvl7pPr marL="4114285" indent="0">
              <a:buNone/>
              <a:defRPr sz="1600"/>
            </a:lvl7pPr>
            <a:lvl8pPr marL="4800000" indent="0">
              <a:buNone/>
              <a:defRPr sz="1600"/>
            </a:lvl8pPr>
            <a:lvl9pPr marL="5485715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187F107-3B06-47AE-890B-4028A5F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4E7A224-216B-43E1-A95E-10F95BB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5BF9C8F-012F-410C-9624-42ADB56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381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7FA0CA-376B-46DC-813B-5E5FBFA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1EBA494-E82E-4757-A3C0-955EA65D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107" y="1481141"/>
            <a:ext cx="9257497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715" indent="0">
              <a:buNone/>
              <a:defRPr sz="4200"/>
            </a:lvl2pPr>
            <a:lvl3pPr marL="1371429" indent="0">
              <a:buNone/>
              <a:defRPr sz="3600"/>
            </a:lvl3pPr>
            <a:lvl4pPr marL="2057144" indent="0">
              <a:buNone/>
              <a:defRPr sz="3000"/>
            </a:lvl4pPr>
            <a:lvl5pPr marL="2742858" indent="0">
              <a:buNone/>
              <a:defRPr sz="3000"/>
            </a:lvl5pPr>
            <a:lvl6pPr marL="3428571" indent="0">
              <a:buNone/>
              <a:defRPr sz="3000"/>
            </a:lvl6pPr>
            <a:lvl7pPr marL="4114285" indent="0">
              <a:buNone/>
              <a:defRPr sz="3000"/>
            </a:lvl7pPr>
            <a:lvl8pPr marL="4800000" indent="0">
              <a:buNone/>
              <a:defRPr sz="3000"/>
            </a:lvl8pPr>
            <a:lvl9pPr marL="5485715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3117C38-1525-4DAA-A6A8-79732457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573" y="3086103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15" indent="0">
              <a:buNone/>
              <a:defRPr sz="2200"/>
            </a:lvl2pPr>
            <a:lvl3pPr marL="1371429" indent="0">
              <a:buNone/>
              <a:defRPr sz="1800"/>
            </a:lvl3pPr>
            <a:lvl4pPr marL="2057144" indent="0">
              <a:buNone/>
              <a:defRPr sz="1600"/>
            </a:lvl4pPr>
            <a:lvl5pPr marL="2742858" indent="0">
              <a:buNone/>
              <a:defRPr sz="1600"/>
            </a:lvl5pPr>
            <a:lvl6pPr marL="3428571" indent="0">
              <a:buNone/>
              <a:defRPr sz="1600"/>
            </a:lvl6pPr>
            <a:lvl7pPr marL="4114285" indent="0">
              <a:buNone/>
              <a:defRPr sz="1600"/>
            </a:lvl7pPr>
            <a:lvl8pPr marL="4800000" indent="0">
              <a:buNone/>
              <a:defRPr sz="1600"/>
            </a:lvl8pPr>
            <a:lvl9pPr marL="5485715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CF361C5-F126-4C0B-AE3A-2CBA98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F4F4485-29FD-4F98-96FC-E5D8DCB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942FB67-03FB-449E-89B5-DF67F6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17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75B5E7-60F9-464C-B174-D06589C5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8484D1-D333-4AE1-BBFC-CD1DEC20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4A59D6A-B58D-4E95-A396-200C9B9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B437D5-797B-49CA-AD3B-BE3CAF5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A1F4BFD-DCAB-4FA8-B42C-658D68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869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DD7D349-5ABD-40CA-91CD-9AC19B7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6217" y="547687"/>
            <a:ext cx="3943008" cy="87177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28E4FE5-4CB9-457C-9776-A6FC25B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194" y="547687"/>
            <a:ext cx="11600443" cy="87177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DF420E-C006-48BA-ACD0-A009889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36841BA-4A5C-4F80-82B2-3FE13D1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B5348BA-A8D9-4752-9849-D1F4804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716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A079D8C-B135-4B29-9B74-4C89FD7E531F}"/>
              </a:ext>
            </a:extLst>
          </p:cNvPr>
          <p:cNvSpPr/>
          <p:nvPr userDrawn="1"/>
        </p:nvSpPr>
        <p:spPr>
          <a:xfrm>
            <a:off x="12937637" y="9966960"/>
            <a:ext cx="5399531" cy="32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FF0D1648-B806-40EE-B6E3-7634106F579D}"/>
              </a:ext>
            </a:extLst>
          </p:cNvPr>
          <p:cNvSpPr/>
          <p:nvPr userDrawn="1"/>
        </p:nvSpPr>
        <p:spPr>
          <a:xfrm>
            <a:off x="0" y="-33574"/>
            <a:ext cx="5399531" cy="32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5F2DE-3202-46E3-A4DF-1E1F8D2367F3}"/>
              </a:ext>
            </a:extLst>
          </p:cNvPr>
          <p:cNvSpPr/>
          <p:nvPr userDrawn="1"/>
        </p:nvSpPr>
        <p:spPr>
          <a:xfrm rot="16200000">
            <a:off x="13229649" y="4709653"/>
            <a:ext cx="9739312" cy="320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D4E4023C-83D7-4B9B-83E0-97AB0F4AC43B}"/>
              </a:ext>
            </a:extLst>
          </p:cNvPr>
          <p:cNvSpPr/>
          <p:nvPr userDrawn="1"/>
        </p:nvSpPr>
        <p:spPr>
          <a:xfrm rot="16200000">
            <a:off x="-4709650" y="5257341"/>
            <a:ext cx="9739312" cy="320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780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193" y="547688"/>
            <a:ext cx="10304914" cy="1988344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193" y="2738436"/>
            <a:ext cx="10304914" cy="6527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xmlns="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048078" y="0"/>
            <a:ext cx="6238335" cy="10287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233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1134973-9603-4EB5-B737-91F29D4CD883}"/>
              </a:ext>
            </a:extLst>
          </p:cNvPr>
          <p:cNvSpPr/>
          <p:nvPr userDrawn="1"/>
        </p:nvSpPr>
        <p:spPr>
          <a:xfrm>
            <a:off x="845747" y="642069"/>
            <a:ext cx="16732068" cy="8986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7194" y="3452814"/>
            <a:ext cx="7342057" cy="2352676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xmlns="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87172" y="6642036"/>
            <a:ext cx="7319195" cy="2033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xmlns="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80051" y="6642036"/>
            <a:ext cx="7319197" cy="2033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xmlns="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87172" y="3480926"/>
            <a:ext cx="7410627" cy="23526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688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14E300-70A9-4046-B13A-C580CDF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2941CF8-4508-43CA-BA33-C0B9ED7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F7B9934-7384-4A83-8B0E-FFF486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4F36D14-7448-4ACB-B1EC-DDDAAA9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343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72816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6F616B-C814-43CB-9D66-2ACCE17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66" y="2564611"/>
            <a:ext cx="15772031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8AE93A1-6738-46E4-8F22-EE921A9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666" y="6884198"/>
            <a:ext cx="15772031" cy="2250280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1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05714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7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78392C-C9F7-4DEF-AA81-542C2AA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0A34EB-7EF1-4575-A605-E6075A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F6B72C-E973-4717-9B32-EB861DC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871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9AC03E-CC96-46B4-8F06-809941B6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D83CB0-A9EB-4FCC-AFF1-9C071945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191" y="2738436"/>
            <a:ext cx="7771726" cy="6527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2A519CA-8C32-464E-AB8C-C7DAE49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7496" y="2738436"/>
            <a:ext cx="7771726" cy="6527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9389CDC-954B-4F3C-8708-20D835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21DA71-9B62-4B5B-9FC5-8A2FE4C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BC5407C-33E1-4753-B9AC-F00DBA8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074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663584-63A5-4369-B563-05FB355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38BDB9A-93BD-4EBA-9434-1716F897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574" y="2521744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15" indent="0">
              <a:buNone/>
              <a:defRPr sz="3000" b="1"/>
            </a:lvl2pPr>
            <a:lvl3pPr marL="1371429" indent="0">
              <a:buNone/>
              <a:defRPr sz="2800" b="1"/>
            </a:lvl3pPr>
            <a:lvl4pPr marL="2057144" indent="0">
              <a:buNone/>
              <a:defRPr sz="2400" b="1"/>
            </a:lvl4pPr>
            <a:lvl5pPr marL="2742858" indent="0">
              <a:buNone/>
              <a:defRPr sz="2400" b="1"/>
            </a:lvl5pPr>
            <a:lvl6pPr marL="3428571" indent="0">
              <a:buNone/>
              <a:defRPr sz="2400" b="1"/>
            </a:lvl6pPr>
            <a:lvl7pPr marL="4114285" indent="0">
              <a:buNone/>
              <a:defRPr sz="2400" b="1"/>
            </a:lvl7pPr>
            <a:lvl8pPr marL="4800000" indent="0">
              <a:buNone/>
              <a:defRPr sz="2400" b="1"/>
            </a:lvl8pPr>
            <a:lvl9pPr marL="5485715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C6B4D10-58E3-4843-B773-ACE3042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574" y="3757613"/>
            <a:ext cx="7736009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F791276-15DC-4AAA-A29A-7294AAED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7500" y="2521744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15" indent="0">
              <a:buNone/>
              <a:defRPr sz="3000" b="1"/>
            </a:lvl2pPr>
            <a:lvl3pPr marL="1371429" indent="0">
              <a:buNone/>
              <a:defRPr sz="2800" b="1"/>
            </a:lvl3pPr>
            <a:lvl4pPr marL="2057144" indent="0">
              <a:buNone/>
              <a:defRPr sz="2400" b="1"/>
            </a:lvl4pPr>
            <a:lvl5pPr marL="2742858" indent="0">
              <a:buNone/>
              <a:defRPr sz="2400" b="1"/>
            </a:lvl5pPr>
            <a:lvl6pPr marL="3428571" indent="0">
              <a:buNone/>
              <a:defRPr sz="2400" b="1"/>
            </a:lvl6pPr>
            <a:lvl7pPr marL="4114285" indent="0">
              <a:buNone/>
              <a:defRPr sz="2400" b="1"/>
            </a:lvl7pPr>
            <a:lvl8pPr marL="4800000" indent="0">
              <a:buNone/>
              <a:defRPr sz="2400" b="1"/>
            </a:lvl8pPr>
            <a:lvl9pPr marL="5485715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984DE98-0C02-460E-AEB8-1FFCF6EE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7500" y="3757613"/>
            <a:ext cx="7774107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AE545B8-BE5D-416A-A9C4-DD94213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03D84F0-63EB-4F1F-A304-21FC577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6BA2A66-252D-4BBD-AD7E-3C84EC95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798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569195-B136-450A-9EBB-E4D325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4"/>
          </a:xfrm>
          <a:prstGeom prst="rect">
            <a:avLst/>
          </a:prstGeom>
        </p:spPr>
        <p:txBody>
          <a:bodyPr vert="horz" lIns="137144" tIns="68571" rIns="137144" bIns="68571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C56AFD3-762E-431D-8169-48E9431F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191" y="2738436"/>
            <a:ext cx="15772031" cy="6527008"/>
          </a:xfrm>
          <a:prstGeom prst="rect">
            <a:avLst/>
          </a:prstGeom>
        </p:spPr>
        <p:txBody>
          <a:bodyPr vert="horz" lIns="137144" tIns="68571" rIns="137144" bIns="68571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0B0A7F1-90CF-4B8D-9FE0-9796384F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191" y="9534528"/>
            <a:ext cx="4114443" cy="547688"/>
          </a:xfrm>
          <a:prstGeom prst="rect">
            <a:avLst/>
          </a:prstGeom>
        </p:spPr>
        <p:txBody>
          <a:bodyPr vert="horz" lIns="137144" tIns="68571" rIns="137144" bIns="68571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22E4D6C-F1D3-4A14-8D0D-B4CCD0AC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375" y="9534528"/>
            <a:ext cx="6171664" cy="547688"/>
          </a:xfrm>
          <a:prstGeom prst="rect">
            <a:avLst/>
          </a:prstGeom>
        </p:spPr>
        <p:txBody>
          <a:bodyPr vert="horz" lIns="137144" tIns="68571" rIns="137144" bIns="68571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ACE525-741D-45DF-830F-DE1754B0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 vert="horz" lIns="137144" tIns="68571" rIns="137144" bIns="68571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xmlns="" id="{5B02C175-E080-45D1-9C7B-D1AA06E5A42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90844" y="551090"/>
            <a:ext cx="1136545" cy="1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137142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137142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571" indent="-342858" algn="l" defTabSz="13714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85" indent="-342858" algn="l" defTabSz="13714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000" indent="-342858" algn="l" defTabSz="13714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715" indent="-342858" algn="l" defTabSz="13714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429" indent="-342858" algn="l" defTabSz="13714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44" indent="-342858" algn="l" defTabSz="13714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58" indent="-342858" algn="l" defTabSz="13714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71" indent="-342858" algn="l" defTabSz="13714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42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5" algn="l" defTabSz="137142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29" algn="l" defTabSz="137142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44" algn="l" defTabSz="137142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8" algn="l" defTabSz="137142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71" algn="l" defTabSz="137142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85" algn="l" defTabSz="137142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00" algn="l" defTabSz="137142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15" algn="l" defTabSz="137142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868" y="3412424"/>
            <a:ext cx="14062020" cy="1988344"/>
          </a:xfrm>
        </p:spPr>
        <p:txBody>
          <a:bodyPr>
            <a:no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Приложение для проката спортивного инвентаря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 txBox="1">
            <a:spLocks/>
          </p:cNvSpPr>
          <p:nvPr/>
        </p:nvSpPr>
        <p:spPr>
          <a:xfrm>
            <a:off x="1815622" y="429053"/>
            <a:ext cx="13119578" cy="1637034"/>
          </a:xfrm>
          <a:prstGeom prst="rect">
            <a:avLst/>
          </a:prstGeom>
        </p:spPr>
        <p:txBody>
          <a:bodyPr vert="horz" lIns="137144" tIns="68571" rIns="137144" bIns="68571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Воронежский государственный университет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Кафедра программирования и информационных технологий</a:t>
            </a:r>
            <a:endParaRPr lang="ru-RU" sz="4200" b="1" dirty="0">
              <a:solidFill>
                <a:srgbClr val="54629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 txBox="1">
            <a:spLocks/>
          </p:cNvSpPr>
          <p:nvPr/>
        </p:nvSpPr>
        <p:spPr>
          <a:xfrm>
            <a:off x="2078923" y="6614934"/>
            <a:ext cx="10304914" cy="2725836"/>
          </a:xfrm>
          <a:prstGeom prst="rect">
            <a:avLst/>
          </a:prstGeom>
        </p:spPr>
        <p:txBody>
          <a:bodyPr vert="horz" lIns="137144" tIns="68571" rIns="137144" bIns="68571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Исполнители: 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М.К. </a:t>
            </a:r>
            <a:r>
              <a:rPr lang="ru-RU" sz="4200" b="1" dirty="0" err="1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Пилеич</a:t>
            </a:r>
            <a:r>
              <a:rPr lang="ru-RU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	https://t.me/za_raem</a:t>
            </a:r>
            <a:endParaRPr lang="ru-RU" sz="4200" b="1" dirty="0" smtClean="0">
              <a:solidFill>
                <a:srgbClr val="54629C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Е.А. Селиванова </a:t>
            </a:r>
            <a:r>
              <a:rPr lang="en-US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	https://t.me/katsleep</a:t>
            </a:r>
            <a:endParaRPr lang="ru-RU" sz="4200" b="1" dirty="0" smtClean="0">
              <a:solidFill>
                <a:srgbClr val="54629C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А.Е. </a:t>
            </a:r>
            <a:r>
              <a:rPr lang="ru-RU" sz="4200" b="1" dirty="0" err="1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Шакайло</a:t>
            </a:r>
            <a:r>
              <a:rPr lang="en-US" sz="4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 	https://t.me/embearati</a:t>
            </a:r>
            <a:endParaRPr lang="ru-RU" sz="4200" b="1" dirty="0">
              <a:solidFill>
                <a:srgbClr val="54629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860" y="777242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Рынок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4529523" y="3656883"/>
            <a:ext cx="6001317" cy="2354473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Целевая аудитория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Конкуренты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</a:t>
            </a:r>
            <a:r>
              <a:rPr lang="en-US" sz="4800" dirty="0" smtClean="0">
                <a:solidFill>
                  <a:srgbClr val="54629C"/>
                </a:solidFill>
              </a:rPr>
              <a:t>Web vs. Mobile</a:t>
            </a:r>
            <a:endParaRPr lang="ru-RU" sz="4800" dirty="0" smtClean="0">
              <a:solidFill>
                <a:srgbClr val="54629C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3F3219A3-D41D-4A18-9DCA-45FE7682E53C}"/>
              </a:ext>
            </a:extLst>
          </p:cNvPr>
          <p:cNvSpPr/>
          <p:nvPr/>
        </p:nvSpPr>
        <p:spPr>
          <a:xfrm>
            <a:off x="14417040" y="0"/>
            <a:ext cx="3869373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860" y="777242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Постановка задачи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1021080" y="3108243"/>
            <a:ext cx="13167360" cy="4570464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Реализовать </a:t>
            </a:r>
            <a:r>
              <a:rPr lang="ru-RU" sz="4800" dirty="0" err="1" smtClean="0">
                <a:solidFill>
                  <a:srgbClr val="54629C"/>
                </a:solidFill>
              </a:rPr>
              <a:t>веб-приложение</a:t>
            </a:r>
            <a:r>
              <a:rPr lang="ru-RU" sz="4800" dirty="0" smtClean="0">
                <a:solidFill>
                  <a:srgbClr val="54629C"/>
                </a:solidFill>
              </a:rPr>
              <a:t>, которое позволит:</a:t>
            </a:r>
          </a:p>
          <a:p>
            <a:r>
              <a:rPr lang="ru-RU" sz="4800" dirty="0" smtClean="0">
                <a:solidFill>
                  <a:srgbClr val="54629C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выбирать спортивный инвентарь и оплачивать его аренду</a:t>
            </a:r>
          </a:p>
          <a:p>
            <a:pPr lvl="1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оплачивать аренду по </a:t>
            </a:r>
            <a:r>
              <a:rPr lang="en-US" sz="4800" dirty="0" smtClean="0">
                <a:solidFill>
                  <a:srgbClr val="54629C"/>
                </a:solidFill>
              </a:rPr>
              <a:t>QR-</a:t>
            </a:r>
            <a:r>
              <a:rPr lang="ru-RU" sz="4800" dirty="0" smtClean="0">
                <a:solidFill>
                  <a:srgbClr val="54629C"/>
                </a:solidFill>
              </a:rPr>
              <a:t>коду</a:t>
            </a:r>
          </a:p>
          <a:p>
            <a:pPr lvl="1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вести учёт инвентаря в пункте проката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3F3219A3-D41D-4A18-9DCA-45FE7682E53C}"/>
              </a:ext>
            </a:extLst>
          </p:cNvPr>
          <p:cNvSpPr/>
          <p:nvPr/>
        </p:nvSpPr>
        <p:spPr>
          <a:xfrm>
            <a:off x="14417040" y="0"/>
            <a:ext cx="3869373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860" y="777242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Требования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1237683" y="3108243"/>
            <a:ext cx="12691678" cy="5309128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Стабильная работа в современных </a:t>
            </a:r>
            <a:r>
              <a:rPr lang="ru-RU" sz="4800" dirty="0" err="1" smtClean="0">
                <a:solidFill>
                  <a:srgbClr val="54629C"/>
                </a:solidFill>
              </a:rPr>
              <a:t>веб-браузерах</a:t>
            </a:r>
            <a:endParaRPr lang="ru-RU" sz="4800" dirty="0" smtClean="0">
              <a:solidFill>
                <a:srgbClr val="54629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Адаптивность сайта под мобильные устройства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Дизайн сайта выполнен в едином стиле,</a:t>
            </a:r>
          </a:p>
          <a:p>
            <a:r>
              <a:rPr lang="ru-RU" sz="4800" dirty="0" smtClean="0">
                <a:solidFill>
                  <a:srgbClr val="54629C"/>
                </a:solidFill>
              </a:rPr>
              <a:t>интуитивно понятный интерфейс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Регистрация через сервис </a:t>
            </a:r>
            <a:r>
              <a:rPr lang="en-US" sz="4800" dirty="0" smtClean="0">
                <a:solidFill>
                  <a:srgbClr val="54629C"/>
                </a:solidFill>
              </a:rPr>
              <a:t>Google</a:t>
            </a:r>
            <a:endParaRPr lang="ru-RU" sz="4800" dirty="0" smtClean="0">
              <a:solidFill>
                <a:srgbClr val="54629C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3F3219A3-D41D-4A18-9DCA-45FE7682E53C}"/>
              </a:ext>
            </a:extLst>
          </p:cNvPr>
          <p:cNvSpPr/>
          <p:nvPr/>
        </p:nvSpPr>
        <p:spPr>
          <a:xfrm>
            <a:off x="14417040" y="0"/>
            <a:ext cx="3869373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860" y="777242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Стек технологий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4331403" y="3062523"/>
            <a:ext cx="6488997" cy="5309128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en-US" sz="4800" dirty="0" smtClean="0">
                <a:solidFill>
                  <a:srgbClr val="54629C"/>
                </a:solidFill>
              </a:rPr>
              <a:t>Java – Spring Boot</a:t>
            </a:r>
          </a:p>
          <a:p>
            <a:r>
              <a:rPr lang="en-US" sz="4800" dirty="0" smtClean="0">
                <a:solidFill>
                  <a:srgbClr val="54629C"/>
                </a:solidFill>
              </a:rPr>
              <a:t>Spring Data JPA</a:t>
            </a:r>
          </a:p>
          <a:p>
            <a:r>
              <a:rPr lang="en-US" sz="4800" dirty="0" smtClean="0">
                <a:solidFill>
                  <a:srgbClr val="54629C"/>
                </a:solidFill>
              </a:rPr>
              <a:t>Maven</a:t>
            </a:r>
          </a:p>
          <a:p>
            <a:r>
              <a:rPr lang="en-US" sz="4800" dirty="0" err="1" smtClean="0">
                <a:solidFill>
                  <a:srgbClr val="54629C"/>
                </a:solidFill>
              </a:rPr>
              <a:t>PostgreSQL</a:t>
            </a:r>
            <a:endParaRPr lang="en-US" sz="4800" dirty="0" smtClean="0">
              <a:solidFill>
                <a:srgbClr val="54629C"/>
              </a:solidFill>
            </a:endParaRPr>
          </a:p>
          <a:p>
            <a:r>
              <a:rPr lang="en-US" sz="4800" dirty="0" smtClean="0">
                <a:solidFill>
                  <a:srgbClr val="54629C"/>
                </a:solidFill>
              </a:rPr>
              <a:t>CSS3 + HTML5</a:t>
            </a:r>
          </a:p>
          <a:p>
            <a:r>
              <a:rPr lang="en-US" sz="4800" dirty="0" smtClean="0">
                <a:solidFill>
                  <a:srgbClr val="54629C"/>
                </a:solidFill>
              </a:rPr>
              <a:t>Vue.js 3, </a:t>
            </a:r>
            <a:r>
              <a:rPr lang="en-US" sz="4800" dirty="0" err="1" smtClean="0">
                <a:solidFill>
                  <a:srgbClr val="54629C"/>
                </a:solidFill>
              </a:rPr>
              <a:t>TypeScript</a:t>
            </a:r>
            <a:endParaRPr lang="en-US" sz="4800" dirty="0" smtClean="0">
              <a:solidFill>
                <a:srgbClr val="54629C"/>
              </a:solidFill>
            </a:endParaRPr>
          </a:p>
          <a:p>
            <a:r>
              <a:rPr lang="en-US" sz="4800" dirty="0" err="1" smtClean="0">
                <a:solidFill>
                  <a:srgbClr val="54629C"/>
                </a:solidFill>
              </a:rPr>
              <a:t>Axios</a:t>
            </a:r>
            <a:r>
              <a:rPr lang="en-US" sz="4800" dirty="0" smtClean="0">
                <a:solidFill>
                  <a:srgbClr val="54629C"/>
                </a:solidFill>
              </a:rPr>
              <a:t>, </a:t>
            </a:r>
            <a:r>
              <a:rPr lang="en-US" sz="4800" dirty="0" err="1" smtClean="0">
                <a:solidFill>
                  <a:srgbClr val="54629C"/>
                </a:solidFill>
              </a:rPr>
              <a:t>Pinia</a:t>
            </a:r>
            <a:endParaRPr lang="ru-RU" sz="4800" dirty="0" smtClean="0">
              <a:solidFill>
                <a:srgbClr val="54629C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3F3219A3-D41D-4A18-9DCA-45FE7682E53C}"/>
              </a:ext>
            </a:extLst>
          </p:cNvPr>
          <p:cNvSpPr/>
          <p:nvPr/>
        </p:nvSpPr>
        <p:spPr>
          <a:xfrm>
            <a:off x="14417040" y="0"/>
            <a:ext cx="3869373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6500" dirty="0" smtClean="0">
                <a:solidFill>
                  <a:srgbClr val="54629C"/>
                </a:solidFill>
              </a:rPr>
              <a:t>Схема базы данных</a:t>
            </a:r>
            <a:endParaRPr lang="ru-RU" sz="6500" dirty="0">
              <a:solidFill>
                <a:srgbClr val="54629C"/>
              </a:solidFill>
            </a:endParaRPr>
          </a:p>
        </p:txBody>
      </p:sp>
      <p:pic>
        <p:nvPicPr>
          <p:cNvPr id="1026" name="Picture 2" descr="D:\маруся\учусь\технологии программирования\диаграммы, макет\rent db sche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711" y="2057400"/>
            <a:ext cx="17720690" cy="7622285"/>
          </a:xfrm>
          <a:prstGeom prst="rect">
            <a:avLst/>
          </a:prstGeom>
          <a:noFill/>
        </p:spPr>
      </p:pic>
      <p:sp>
        <p:nvSpPr>
          <p:cNvPr id="4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280"/>
            <a:ext cx="13228320" cy="1988344"/>
          </a:xfrm>
        </p:spPr>
        <p:txBody>
          <a:bodyPr>
            <a:normAutofit/>
          </a:bodyPr>
          <a:lstStyle/>
          <a:p>
            <a:pPr algn="ctr"/>
            <a:r>
              <a:rPr lang="ru-RU" sz="6500" dirty="0" smtClean="0">
                <a:solidFill>
                  <a:srgbClr val="54629C"/>
                </a:solidFill>
              </a:rPr>
              <a:t>Архитектура</a:t>
            </a:r>
            <a:r>
              <a:rPr lang="en-US" sz="6500" dirty="0" smtClean="0">
                <a:solidFill>
                  <a:srgbClr val="54629C"/>
                </a:solidFill>
              </a:rPr>
              <a:t> </a:t>
            </a:r>
            <a:r>
              <a:rPr lang="ru-RU" sz="6500" dirty="0" smtClean="0">
                <a:solidFill>
                  <a:srgbClr val="54629C"/>
                </a:solidFill>
              </a:rPr>
              <a:t>приложения</a:t>
            </a:r>
            <a:endParaRPr lang="ru-RU" sz="6500" dirty="0">
              <a:solidFill>
                <a:srgbClr val="54629C"/>
              </a:solidFill>
            </a:endParaRPr>
          </a:p>
        </p:txBody>
      </p:sp>
      <p:pic>
        <p:nvPicPr>
          <p:cNvPr id="2051" name="Picture 3" descr="D:\маруся\учусь\технологии программирования\диаграммы, макет\deployment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643" y="3558223"/>
            <a:ext cx="15997237" cy="4315201"/>
          </a:xfrm>
          <a:prstGeom prst="rect">
            <a:avLst/>
          </a:prstGeom>
          <a:noFill/>
        </p:spPr>
      </p:pic>
      <p:sp>
        <p:nvSpPr>
          <p:cNvPr id="4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2590801" y="3062523"/>
            <a:ext cx="7741920" cy="3831800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Роли в приложении:</a:t>
            </a:r>
          </a:p>
          <a:p>
            <a:endParaRPr lang="ru-RU" sz="4800" dirty="0" smtClean="0">
              <a:solidFill>
                <a:srgbClr val="54629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Гость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Пользователь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Администратор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2345D87-D586-483C-8FF2-5864ADE87ADC}"/>
              </a:ext>
            </a:extLst>
          </p:cNvPr>
          <p:cNvSpPr/>
          <p:nvPr/>
        </p:nvSpPr>
        <p:spPr>
          <a:xfrm>
            <a:off x="11247120" y="0"/>
            <a:ext cx="7039293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 txBox="1">
            <a:spLocks/>
          </p:cNvSpPr>
          <p:nvPr/>
        </p:nvSpPr>
        <p:spPr>
          <a:xfrm>
            <a:off x="9698980" y="3657602"/>
            <a:ext cx="10304914" cy="1988344"/>
          </a:xfrm>
          <a:prstGeom prst="rect">
            <a:avLst/>
          </a:prstGeom>
        </p:spPr>
        <p:txBody>
          <a:bodyPr vert="horz" lIns="137144" tIns="68571" rIns="137144" bIns="68571" rtlCol="0" anchor="ctr">
            <a:normAutofit/>
          </a:bodyPr>
          <a:lstStyle/>
          <a:p>
            <a:pPr marL="0" marR="0" lvl="0" indent="0" algn="ctr" defTabSz="13714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Case</a:t>
            </a:r>
            <a:endParaRPr kumimoji="0" lang="ru-RU" sz="9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9080" y="944882"/>
            <a:ext cx="7589520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Гость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8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:\маруся\учусь\технологии программирования\диаграммы, макет\use case gu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1680" y="1081242"/>
            <a:ext cx="8573536" cy="8032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5362"/>
            <a:ext cx="7589520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Пользователь</a:t>
            </a:r>
            <a:endParaRPr lang="ru-RU" sz="8200" dirty="0">
              <a:solidFill>
                <a:srgbClr val="54629C"/>
              </a:solidFill>
            </a:endParaRPr>
          </a:p>
        </p:txBody>
      </p:sp>
      <p:pic>
        <p:nvPicPr>
          <p:cNvPr id="2050" name="Picture 2" descr="D:\маруся\учусь\технологии программирования\диаграммы, макет\use case 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0324" y="1203960"/>
            <a:ext cx="11277064" cy="8397240"/>
          </a:xfrm>
          <a:prstGeom prst="rect">
            <a:avLst/>
          </a:prstGeom>
          <a:noFill/>
        </p:spPr>
      </p:pic>
      <p:sp>
        <p:nvSpPr>
          <p:cNvPr id="5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5362"/>
            <a:ext cx="7589520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Администратор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:\маруся\учусь\технологии программирования\диаграммы, макет\use case ad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1907" y="1036320"/>
            <a:ext cx="11403013" cy="8351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059" y="243068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Команда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939536" y="2496729"/>
            <a:ext cx="16700819" cy="5309128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Александр </a:t>
            </a:r>
            <a:r>
              <a:rPr lang="ru-RU" sz="4800" dirty="0" err="1" smtClean="0">
                <a:solidFill>
                  <a:srgbClr val="54629C"/>
                </a:solidFill>
              </a:rPr>
              <a:t>Шакайло</a:t>
            </a:r>
            <a:r>
              <a:rPr lang="ru-RU" sz="4800" dirty="0" smtClean="0">
                <a:solidFill>
                  <a:srgbClr val="54629C"/>
                </a:solidFill>
              </a:rPr>
              <a:t> – </a:t>
            </a:r>
            <a:r>
              <a:rPr lang="en-US" sz="4800" dirty="0" smtClean="0">
                <a:solidFill>
                  <a:srgbClr val="54629C"/>
                </a:solidFill>
              </a:rPr>
              <a:t>front-end</a:t>
            </a:r>
            <a:r>
              <a:rPr lang="ru-RU" sz="4800" dirty="0" smtClean="0">
                <a:solidFill>
                  <a:srgbClr val="54629C"/>
                </a:solidFill>
              </a:rPr>
              <a:t> разработка</a:t>
            </a:r>
          </a:p>
          <a:p>
            <a:endParaRPr lang="en-US" sz="4800" dirty="0" smtClean="0">
              <a:solidFill>
                <a:srgbClr val="54629C"/>
              </a:solidFill>
            </a:endParaRPr>
          </a:p>
          <a:p>
            <a:r>
              <a:rPr lang="ru-RU" sz="4800" dirty="0" smtClean="0">
                <a:solidFill>
                  <a:srgbClr val="54629C"/>
                </a:solidFill>
              </a:rPr>
              <a:t>Екатерина Селиванова – </a:t>
            </a:r>
            <a:r>
              <a:rPr lang="en-US" sz="4800" dirty="0" smtClean="0">
                <a:solidFill>
                  <a:srgbClr val="54629C"/>
                </a:solidFill>
              </a:rPr>
              <a:t>back-end</a:t>
            </a:r>
            <a:r>
              <a:rPr lang="ru-RU" sz="4800" dirty="0" smtClean="0">
                <a:solidFill>
                  <a:srgbClr val="54629C"/>
                </a:solidFill>
              </a:rPr>
              <a:t> разработка</a:t>
            </a:r>
            <a:r>
              <a:rPr lang="en-US" sz="4800" dirty="0" smtClean="0">
                <a:solidFill>
                  <a:srgbClr val="54629C"/>
                </a:solidFill>
              </a:rPr>
              <a:t>,</a:t>
            </a:r>
            <a:r>
              <a:rPr lang="ru-RU" sz="4800" dirty="0" smtClean="0">
                <a:solidFill>
                  <a:srgbClr val="54629C"/>
                </a:solidFill>
              </a:rPr>
              <a:t> создание базы данных, </a:t>
            </a:r>
            <a:r>
              <a:rPr lang="en-US" sz="4800" dirty="0" smtClean="0">
                <a:solidFill>
                  <a:srgbClr val="54629C"/>
                </a:solidFill>
              </a:rPr>
              <a:t>unit </a:t>
            </a:r>
            <a:r>
              <a:rPr lang="ru-RU" sz="4800" dirty="0" smtClean="0">
                <a:solidFill>
                  <a:srgbClr val="54629C"/>
                </a:solidFill>
              </a:rPr>
              <a:t>тестирование</a:t>
            </a:r>
          </a:p>
          <a:p>
            <a:endParaRPr lang="ru-RU" sz="4800" dirty="0" smtClean="0">
              <a:solidFill>
                <a:srgbClr val="54629C"/>
              </a:solidFill>
            </a:endParaRPr>
          </a:p>
          <a:p>
            <a:r>
              <a:rPr lang="ru-RU" sz="4800" dirty="0" smtClean="0">
                <a:solidFill>
                  <a:srgbClr val="54629C"/>
                </a:solidFill>
              </a:rPr>
              <a:t>Мария </a:t>
            </a:r>
            <a:r>
              <a:rPr lang="ru-RU" sz="4800" dirty="0" err="1" smtClean="0">
                <a:solidFill>
                  <a:srgbClr val="54629C"/>
                </a:solidFill>
              </a:rPr>
              <a:t>Пилеич</a:t>
            </a:r>
            <a:r>
              <a:rPr lang="ru-RU" sz="4800" dirty="0" smtClean="0">
                <a:solidFill>
                  <a:srgbClr val="54629C"/>
                </a:solidFill>
              </a:rPr>
              <a:t> – составление документации, подготовка презентации </a:t>
            </a:r>
            <a:r>
              <a:rPr lang="en-US" sz="4800" dirty="0" smtClean="0">
                <a:solidFill>
                  <a:srgbClr val="54629C"/>
                </a:solidFill>
              </a:rPr>
              <a:t> </a:t>
            </a:r>
            <a:endParaRPr lang="ru-RU" sz="4800" dirty="0" smtClean="0">
              <a:solidFill>
                <a:srgbClr val="54629C"/>
              </a:solidFill>
            </a:endParaRPr>
          </a:p>
        </p:txBody>
      </p:sp>
      <p:sp>
        <p:nvSpPr>
          <p:cNvPr id="4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2345D87-D586-483C-8FF2-5864ADE87ADC}"/>
              </a:ext>
            </a:extLst>
          </p:cNvPr>
          <p:cNvSpPr/>
          <p:nvPr/>
        </p:nvSpPr>
        <p:spPr>
          <a:xfrm>
            <a:off x="13624560" y="0"/>
            <a:ext cx="4661853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 txBox="1">
            <a:spLocks/>
          </p:cNvSpPr>
          <p:nvPr/>
        </p:nvSpPr>
        <p:spPr>
          <a:xfrm>
            <a:off x="1850380" y="3810002"/>
            <a:ext cx="10304914" cy="1988344"/>
          </a:xfrm>
          <a:prstGeom prst="rect">
            <a:avLst/>
          </a:prstGeom>
        </p:spPr>
        <p:txBody>
          <a:bodyPr vert="horz" lIns="137144" tIns="68571" rIns="137144" bIns="68571" rtlCol="0" anchor="ctr">
            <a:normAutofit/>
          </a:bodyPr>
          <a:lstStyle/>
          <a:p>
            <a:pPr marL="0" marR="0" lvl="0" indent="0" algn="ctr" defTabSz="13714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Реализация</a:t>
            </a:r>
            <a:endParaRPr kumimoji="0" lang="ru-RU" sz="10000" b="1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 dirty="0"/>
          </a:p>
        </p:txBody>
      </p:sp>
      <p:pic>
        <p:nvPicPr>
          <p:cNvPr id="5" name="Picture 2" descr="D:\маруся\учусь\технологии программирования\диаграммы, макет\каталог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4040" y="593724"/>
            <a:ext cx="14645640" cy="8238173"/>
          </a:xfrm>
          <a:prstGeom prst="rect">
            <a:avLst/>
          </a:prstGeom>
          <a:noFill/>
        </p:spPr>
      </p:pic>
      <p:sp>
        <p:nvSpPr>
          <p:cNvPr id="6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331" y="8951342"/>
            <a:ext cx="6846189" cy="1000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Главная страница (гость)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1" y="8951342"/>
            <a:ext cx="7528560" cy="100037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Главная страница (пользователь)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https://sun9-north.userapi.com/sun9-81/s/v1/if2/rTk4SmKDClltr-hKgwv36m-T2ll4b4nfUm3xU2eHgM5MAkY4sp7DtBkDvjPusZJP1l6rXfPNbR58yHdsDgaH6nJ4.jpg?size=1920x1080&amp;quality=96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173" y="503555"/>
            <a:ext cx="14525307" cy="81704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291" y="8951342"/>
            <a:ext cx="9284589" cy="1000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Страница профиля пользователя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146" name="Picture 2" descr="D:\маруся\учусь\технологии программирования\диаграммы, макет\профиль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761" y="452438"/>
            <a:ext cx="14638866" cy="8234362"/>
          </a:xfrm>
          <a:prstGeom prst="rect">
            <a:avLst/>
          </a:prstGeom>
          <a:noFill/>
        </p:spPr>
      </p:pic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971" y="8966582"/>
            <a:ext cx="9421749" cy="1000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Страница с арендами пользователя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122" name="Picture 2" descr="D:\маруся\учусь\технологии программирования\диаграммы, макет\мои аренды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48958"/>
            <a:ext cx="14615160" cy="8221028"/>
          </a:xfrm>
          <a:prstGeom prst="rect">
            <a:avLst/>
          </a:prstGeom>
          <a:noFill/>
        </p:spPr>
      </p:pic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331" y="8951342"/>
            <a:ext cx="6846189" cy="1000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Страница оплаты аренды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1" y="521017"/>
            <a:ext cx="12862560" cy="833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280" y="9058022"/>
            <a:ext cx="8000999" cy="100037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Главная страница (администратор)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5521" y="428624"/>
            <a:ext cx="13578840" cy="855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0" y="8951342"/>
            <a:ext cx="12115800" cy="133565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Страница для просмотра и редактирования профилей пользователей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770" y="464819"/>
            <a:ext cx="14438630" cy="833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2345D87-D586-483C-8FF2-5864ADE87ADC}"/>
              </a:ext>
            </a:extLst>
          </p:cNvPr>
          <p:cNvSpPr/>
          <p:nvPr/>
        </p:nvSpPr>
        <p:spPr>
          <a:xfrm>
            <a:off x="13624560" y="0"/>
            <a:ext cx="4661853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 txBox="1">
            <a:spLocks/>
          </p:cNvSpPr>
          <p:nvPr/>
        </p:nvSpPr>
        <p:spPr>
          <a:xfrm>
            <a:off x="1865620" y="0"/>
            <a:ext cx="10304914" cy="1988344"/>
          </a:xfrm>
          <a:prstGeom prst="rect">
            <a:avLst/>
          </a:prstGeom>
        </p:spPr>
        <p:txBody>
          <a:bodyPr vert="horz" lIns="137144" tIns="68571" rIns="137144" bIns="68571" rtlCol="0" anchor="ctr">
            <a:normAutofit/>
          </a:bodyPr>
          <a:lstStyle/>
          <a:p>
            <a:pPr marL="0" marR="0" lvl="0" indent="0" algn="ctr" defTabSz="13714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Заключение</a:t>
            </a:r>
            <a:endParaRPr kumimoji="0" lang="ru-RU" sz="8200" b="1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944880" y="2251817"/>
            <a:ext cx="13075920" cy="7525119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Основные задачи:</a:t>
            </a:r>
          </a:p>
          <a:p>
            <a:endParaRPr lang="ru-RU" sz="4800" dirty="0" smtClean="0">
              <a:solidFill>
                <a:srgbClr val="54629C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проведён анализ предметной области</a:t>
            </a:r>
          </a:p>
          <a:p>
            <a:pPr lvl="0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спроектирована архитектура приложения с учётом результатов анализа</a:t>
            </a:r>
          </a:p>
          <a:p>
            <a:pPr lvl="0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реализовано </a:t>
            </a:r>
            <a:r>
              <a:rPr lang="ru-RU" sz="4800" dirty="0" err="1" smtClean="0">
                <a:solidFill>
                  <a:srgbClr val="54629C"/>
                </a:solidFill>
              </a:rPr>
              <a:t>веб-приложение</a:t>
            </a:r>
            <a:r>
              <a:rPr lang="ru-RU" sz="4800" dirty="0" smtClean="0">
                <a:solidFill>
                  <a:srgbClr val="54629C"/>
                </a:solidFill>
              </a:rPr>
              <a:t>, </a:t>
            </a:r>
            <a:br>
              <a:rPr lang="ru-RU" sz="4800" dirty="0" smtClean="0">
                <a:solidFill>
                  <a:srgbClr val="54629C"/>
                </a:solidFill>
              </a:rPr>
            </a:br>
            <a:r>
              <a:rPr lang="ru-RU" sz="4800" dirty="0" smtClean="0">
                <a:solidFill>
                  <a:srgbClr val="54629C"/>
                </a:solidFill>
              </a:rPr>
              <a:t>соответствующее сформулированным требованиям (разработаны </a:t>
            </a:r>
            <a:r>
              <a:rPr lang="en-US" sz="4800" dirty="0" smtClean="0">
                <a:solidFill>
                  <a:srgbClr val="54629C"/>
                </a:solidFill>
              </a:rPr>
              <a:t>front-end, back-end, REST API, </a:t>
            </a:r>
            <a:r>
              <a:rPr lang="ru-RU" sz="4800" dirty="0" smtClean="0">
                <a:solidFill>
                  <a:srgbClr val="54629C"/>
                </a:solidFill>
              </a:rPr>
              <a:t>БД)</a:t>
            </a:r>
          </a:p>
          <a:p>
            <a:endParaRPr lang="ru-RU" sz="4800" dirty="0" smtClean="0">
              <a:solidFill>
                <a:srgbClr val="54629C"/>
              </a:solidFill>
            </a:endParaRPr>
          </a:p>
        </p:txBody>
      </p:sp>
      <p:sp>
        <p:nvSpPr>
          <p:cNvPr id="5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2345D87-D586-483C-8FF2-5864ADE87ADC}"/>
              </a:ext>
            </a:extLst>
          </p:cNvPr>
          <p:cNvSpPr/>
          <p:nvPr/>
        </p:nvSpPr>
        <p:spPr>
          <a:xfrm>
            <a:off x="13624560" y="0"/>
            <a:ext cx="4661853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 txBox="1">
            <a:spLocks/>
          </p:cNvSpPr>
          <p:nvPr/>
        </p:nvSpPr>
        <p:spPr>
          <a:xfrm>
            <a:off x="1865620" y="0"/>
            <a:ext cx="10304914" cy="1988344"/>
          </a:xfrm>
          <a:prstGeom prst="rect">
            <a:avLst/>
          </a:prstGeom>
        </p:spPr>
        <p:txBody>
          <a:bodyPr vert="horz" lIns="137144" tIns="68571" rIns="137144" bIns="68571" rtlCol="0" anchor="ctr">
            <a:normAutofit/>
          </a:bodyPr>
          <a:lstStyle/>
          <a:p>
            <a:pPr marL="0" marR="0" lvl="0" indent="0" algn="ctr" defTabSz="13714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Заключение</a:t>
            </a:r>
            <a:endParaRPr kumimoji="0" lang="ru-RU" sz="8200" b="1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1264920" y="2648057"/>
            <a:ext cx="12786360" cy="5309128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Цель:</a:t>
            </a:r>
          </a:p>
          <a:p>
            <a:endParaRPr lang="ru-RU" sz="4800" dirty="0" smtClean="0">
              <a:solidFill>
                <a:srgbClr val="54629C"/>
              </a:solidFill>
            </a:endParaRPr>
          </a:p>
          <a:p>
            <a:r>
              <a:rPr lang="ru-RU" sz="4800" dirty="0" smtClean="0">
                <a:solidFill>
                  <a:srgbClr val="54629C"/>
                </a:solidFill>
              </a:rPr>
              <a:t>Разработано </a:t>
            </a:r>
            <a:r>
              <a:rPr lang="ru-RU" sz="4800" dirty="0" err="1" smtClean="0">
                <a:solidFill>
                  <a:srgbClr val="54629C"/>
                </a:solidFill>
              </a:rPr>
              <a:t>веб-приложение</a:t>
            </a:r>
            <a:r>
              <a:rPr lang="ru-RU" sz="4800" dirty="0" smtClean="0">
                <a:solidFill>
                  <a:srgbClr val="54629C"/>
                </a:solidFill>
              </a:rPr>
              <a:t> для автоматизации взятия в аренду спортивного инвентаря.</a:t>
            </a:r>
          </a:p>
          <a:p>
            <a:endParaRPr lang="ru-RU" sz="4800" dirty="0" smtClean="0">
              <a:solidFill>
                <a:srgbClr val="54629C"/>
              </a:solidFill>
            </a:endParaRPr>
          </a:p>
          <a:p>
            <a:pPr lvl="0"/>
            <a:endParaRPr lang="ru-RU" sz="4800" dirty="0" smtClean="0">
              <a:solidFill>
                <a:srgbClr val="54629C"/>
              </a:solidFill>
            </a:endParaRPr>
          </a:p>
        </p:txBody>
      </p:sp>
      <p:sp>
        <p:nvSpPr>
          <p:cNvPr id="5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739" y="304028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Введение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972191" y="2023200"/>
            <a:ext cx="16700819" cy="7525119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Результаты опроса ВЦИОМ о любимых видах спорта россиян на апрель 2021 г.:</a:t>
            </a:r>
          </a:p>
          <a:p>
            <a:pPr lvl="1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Более половины населения занимаются спортом (56%)</a:t>
            </a:r>
          </a:p>
          <a:p>
            <a:pPr lvl="1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В топ популярных спортивных занятий вошли катание на коньках, лыжах (18%), катание на велосипеде (18%)</a:t>
            </a:r>
          </a:p>
          <a:p>
            <a:pPr lvl="1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Чаще люди предпочитают занятия спортом на улице, на природе (52%)</a:t>
            </a:r>
          </a:p>
          <a:p>
            <a:pPr lvl="1">
              <a:buFont typeface="Arial" pitchFamily="34" charset="0"/>
              <a:buChar char="•"/>
            </a:pPr>
            <a:endParaRPr lang="ru-RU" sz="4800" dirty="0" smtClean="0">
              <a:solidFill>
                <a:srgbClr val="54629C"/>
              </a:solidFill>
            </a:endParaRPr>
          </a:p>
          <a:p>
            <a:r>
              <a:rPr lang="ru-RU" sz="4800" dirty="0" smtClean="0">
                <a:solidFill>
                  <a:srgbClr val="54629C"/>
                </a:solidFill>
              </a:rPr>
              <a:t>В 2016 году доля занимающихся спортом людей составляла 34,2%, в 2019 г. – 38%</a:t>
            </a:r>
          </a:p>
        </p:txBody>
      </p:sp>
      <p:sp>
        <p:nvSpPr>
          <p:cNvPr id="4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2692334" y="1839684"/>
            <a:ext cx="13319828" cy="6607632"/>
          </a:xfrm>
          <a:prstGeom prst="rect">
            <a:avLst/>
          </a:prstGeom>
          <a:solidFill>
            <a:srgbClr val="60709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4" tIns="68571" rIns="137144" bIns="68571"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xmlns="" id="{A7E80435-8CBD-49DE-A3E2-BAA82F873308}"/>
              </a:ext>
            </a:extLst>
          </p:cNvPr>
          <p:cNvSpPr txBox="1">
            <a:spLocks/>
          </p:cNvSpPr>
          <p:nvPr/>
        </p:nvSpPr>
        <p:spPr>
          <a:xfrm>
            <a:off x="5819125" y="2322224"/>
            <a:ext cx="6648171" cy="1725400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 lIns="137144" tIns="68571" rIns="137144" bIns="6857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0800" b="1" dirty="0">
                <a:solidFill>
                  <a:schemeClr val="bg1"/>
                </a:solidFill>
              </a:rPr>
              <a:t>СПАСИБО</a:t>
            </a:r>
          </a:p>
        </p:txBody>
      </p:sp>
      <p:sp>
        <p:nvSpPr>
          <p:cNvPr id="10" name="Текст 11">
            <a:extLst>
              <a:ext uri="{FF2B5EF4-FFF2-40B4-BE49-F238E27FC236}">
                <a16:creationId xmlns:a16="http://schemas.microsoft.com/office/drawing/2014/main" xmlns="" id="{DC0AE51F-CBC3-40F9-8730-E2CB48A9E48E}"/>
              </a:ext>
            </a:extLst>
          </p:cNvPr>
          <p:cNvSpPr txBox="1">
            <a:spLocks/>
          </p:cNvSpPr>
          <p:nvPr/>
        </p:nvSpPr>
        <p:spPr>
          <a:xfrm>
            <a:off x="3942890" y="4598787"/>
            <a:ext cx="10461596" cy="2558594"/>
          </a:xfrm>
          <a:prstGeom prst="rect">
            <a:avLst/>
          </a:prstGeom>
        </p:spPr>
        <p:txBody>
          <a:bodyPr lIns="137144" tIns="68571" rIns="137144" bIns="6857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Контакты: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М.К. </a:t>
            </a:r>
            <a:r>
              <a:rPr lang="ru-RU" sz="3200" dirty="0" err="1" smtClean="0">
                <a:solidFill>
                  <a:schemeClr val="bg1"/>
                </a:solidFill>
              </a:rPr>
              <a:t>Пилеич</a:t>
            </a:r>
            <a:r>
              <a:rPr lang="en-US" sz="3200" dirty="0" smtClean="0">
                <a:solidFill>
                  <a:schemeClr val="bg1"/>
                </a:solidFill>
              </a:rPr>
              <a:t>		https://t.me/za_raem</a:t>
            </a:r>
            <a:r>
              <a:rPr lang="ru-RU" sz="3200" dirty="0" smtClean="0">
                <a:solidFill>
                  <a:schemeClr val="bg1"/>
                </a:solidFill>
              </a:rPr>
              <a:t>		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Е.А. Селиванова</a:t>
            </a:r>
            <a:r>
              <a:rPr lang="en-US" sz="3200" dirty="0" smtClean="0">
                <a:solidFill>
                  <a:schemeClr val="bg1"/>
                </a:solidFill>
              </a:rPr>
              <a:t> 	https://t.me/katsleep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А.Е. </a:t>
            </a:r>
            <a:r>
              <a:rPr lang="ru-RU" sz="3200" dirty="0" err="1" smtClean="0">
                <a:solidFill>
                  <a:schemeClr val="bg1"/>
                </a:solidFill>
              </a:rPr>
              <a:t>Шакайло</a:t>
            </a:r>
            <a:r>
              <a:rPr lang="en-US" sz="3200" dirty="0" smtClean="0">
                <a:solidFill>
                  <a:schemeClr val="bg1"/>
                </a:solidFill>
              </a:rPr>
              <a:t> 		https://t.me/embearati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z="3200" smtClean="0">
                <a:solidFill>
                  <a:srgbClr val="54629C"/>
                </a:solidFill>
              </a:rPr>
              <a:pPr/>
              <a:t>30</a:t>
            </a:fld>
            <a:endParaRPr lang="ru-RU" sz="3200" dirty="0">
              <a:solidFill>
                <a:srgbClr val="5462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049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22" y="304622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Введение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677064" y="2093724"/>
            <a:ext cx="10468393" cy="7525119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По данным </a:t>
            </a:r>
            <a:r>
              <a:rPr lang="en-US" sz="4800" dirty="0" smtClean="0">
                <a:solidFill>
                  <a:srgbClr val="54629C"/>
                </a:solidFill>
              </a:rPr>
              <a:t>We Are Social </a:t>
            </a:r>
            <a:r>
              <a:rPr lang="ru-RU" sz="4800" dirty="0" smtClean="0">
                <a:solidFill>
                  <a:srgbClr val="54629C"/>
                </a:solidFill>
              </a:rPr>
              <a:t>и </a:t>
            </a:r>
            <a:r>
              <a:rPr lang="en-US" sz="4800" dirty="0" err="1" smtClean="0">
                <a:solidFill>
                  <a:srgbClr val="54629C"/>
                </a:solidFill>
              </a:rPr>
              <a:t>Kepios</a:t>
            </a:r>
            <a:r>
              <a:rPr lang="en-US" sz="4800" dirty="0" smtClean="0">
                <a:solidFill>
                  <a:srgbClr val="54629C"/>
                </a:solidFill>
              </a:rPr>
              <a:t> </a:t>
            </a:r>
            <a:r>
              <a:rPr lang="ru-RU" sz="4800" dirty="0" smtClean="0">
                <a:solidFill>
                  <a:srgbClr val="54629C"/>
                </a:solidFill>
              </a:rPr>
              <a:t>на 2022 год количество </a:t>
            </a:r>
            <a:r>
              <a:rPr lang="ru-RU" sz="4800" dirty="0" err="1" smtClean="0">
                <a:solidFill>
                  <a:srgbClr val="54629C"/>
                </a:solidFill>
              </a:rPr>
              <a:t>интернет-пользователей</a:t>
            </a:r>
            <a:r>
              <a:rPr lang="ru-RU" sz="4800" dirty="0" smtClean="0">
                <a:solidFill>
                  <a:srgbClr val="54629C"/>
                </a:solidFill>
              </a:rPr>
              <a:t> в России составляет 89% населения, 42,5% из них совершают покупки </a:t>
            </a:r>
            <a:r>
              <a:rPr lang="ru-RU" sz="4800" dirty="0" err="1" smtClean="0">
                <a:solidFill>
                  <a:srgbClr val="54629C"/>
                </a:solidFill>
              </a:rPr>
              <a:t>онлайн</a:t>
            </a:r>
            <a:r>
              <a:rPr lang="ru-RU" sz="4800" dirty="0" smtClean="0">
                <a:solidFill>
                  <a:srgbClr val="54629C"/>
                </a:solidFill>
              </a:rPr>
              <a:t> еженедельно.</a:t>
            </a:r>
          </a:p>
          <a:p>
            <a:endParaRPr lang="ru-RU" sz="4800" dirty="0">
              <a:solidFill>
                <a:srgbClr val="54629C"/>
              </a:solidFill>
            </a:endParaRPr>
          </a:p>
          <a:p>
            <a:r>
              <a:rPr lang="ru-RU" sz="4800" dirty="0" smtClean="0">
                <a:solidFill>
                  <a:srgbClr val="54629C"/>
                </a:solidFill>
              </a:rPr>
              <a:t>Также в России растёт популярность различных </a:t>
            </a:r>
            <a:r>
              <a:rPr lang="ru-RU" sz="4800" dirty="0" err="1" smtClean="0">
                <a:solidFill>
                  <a:srgbClr val="54629C"/>
                </a:solidFill>
              </a:rPr>
              <a:t>шеринг-сервисов</a:t>
            </a:r>
            <a:r>
              <a:rPr lang="ru-RU" sz="4800" dirty="0" smtClean="0">
                <a:solidFill>
                  <a:srgbClr val="54629C"/>
                </a:solidFill>
              </a:rPr>
              <a:t> (данные </a:t>
            </a:r>
            <a:r>
              <a:rPr lang="en-US" sz="4800" dirty="0" smtClean="0">
                <a:solidFill>
                  <a:srgbClr val="54629C"/>
                </a:solidFill>
              </a:rPr>
              <a:t>Smart Ranking).</a:t>
            </a:r>
            <a:endParaRPr lang="ru-RU" sz="4800" dirty="0" smtClean="0">
              <a:solidFill>
                <a:srgbClr val="54629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9225" y="2781704"/>
            <a:ext cx="6915818" cy="636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22" y="304622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Введение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329852" y="2093726"/>
            <a:ext cx="9096913" cy="7525119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Данные </a:t>
            </a:r>
            <a:r>
              <a:rPr lang="en-US" sz="4800" dirty="0" smtClean="0">
                <a:solidFill>
                  <a:srgbClr val="54629C"/>
                </a:solidFill>
              </a:rPr>
              <a:t>Broadband Search</a:t>
            </a:r>
            <a:r>
              <a:rPr lang="ru-RU" sz="4800" dirty="0" smtClean="0">
                <a:solidFill>
                  <a:srgbClr val="54629C"/>
                </a:solidFill>
              </a:rPr>
              <a:t> (2022)</a:t>
            </a:r>
            <a:r>
              <a:rPr lang="en-US" sz="4800" dirty="0" smtClean="0">
                <a:solidFill>
                  <a:srgbClr val="54629C"/>
                </a:solidFill>
              </a:rPr>
              <a:t>:</a:t>
            </a:r>
            <a:endParaRPr lang="ru-RU" sz="4800" dirty="0" smtClean="0">
              <a:solidFill>
                <a:srgbClr val="54629C"/>
              </a:solidFill>
            </a:endParaRPr>
          </a:p>
          <a:p>
            <a:endParaRPr lang="ru-RU" sz="4800" dirty="0" smtClean="0">
              <a:solidFill>
                <a:srgbClr val="54629C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58% поисковых запросов производится с мобильных устройств</a:t>
            </a:r>
          </a:p>
          <a:p>
            <a:pPr lvl="1">
              <a:buFont typeface="Arial" pitchFamily="34" charset="0"/>
              <a:buChar char="•"/>
            </a:pPr>
            <a:endParaRPr lang="ru-RU" sz="4800" dirty="0" smtClean="0">
              <a:solidFill>
                <a:srgbClr val="54629C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коэффициент конверсии для персональных компьютеров составляет 4,81%, для мобильных устройств – 2,25%</a:t>
            </a:r>
            <a:endParaRPr lang="en-US" sz="4800" dirty="0" smtClean="0">
              <a:solidFill>
                <a:srgbClr val="54629C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0928" y="3141539"/>
            <a:ext cx="8529802" cy="609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31" y="5011466"/>
            <a:ext cx="15572387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Основная задача приложения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1624596" y="7227872"/>
            <a:ext cx="15884873" cy="1615828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Автоматизация процесса взятия спортивного инвентаря в аренду.</a:t>
            </a:r>
            <a:endParaRPr lang="en-US" sz="4800" dirty="0" smtClean="0">
              <a:solidFill>
                <a:srgbClr val="54629C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 txBox="1">
            <a:spLocks/>
          </p:cNvSpPr>
          <p:nvPr/>
        </p:nvSpPr>
        <p:spPr>
          <a:xfrm>
            <a:off x="3801082" y="640080"/>
            <a:ext cx="10304914" cy="1988344"/>
          </a:xfrm>
          <a:prstGeom prst="rect">
            <a:avLst/>
          </a:prstGeom>
        </p:spPr>
        <p:txBody>
          <a:bodyPr vert="horz" lIns="137144" tIns="68571" rIns="137144" bIns="68571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8200" b="1" dirty="0" smtClean="0">
                <a:solidFill>
                  <a:srgbClr val="54629C"/>
                </a:solidFill>
                <a:latin typeface="+mj-lt"/>
                <a:ea typeface="+mj-ea"/>
                <a:cs typeface="+mj-cs"/>
              </a:rPr>
              <a:t>Актуальность</a:t>
            </a:r>
            <a:endParaRPr lang="ru-RU" sz="8200" b="1" dirty="0">
              <a:solidFill>
                <a:srgbClr val="54629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1568273" y="2460837"/>
            <a:ext cx="16180004" cy="1615809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r>
              <a:rPr lang="ru-RU" sz="4800" dirty="0" smtClean="0">
                <a:solidFill>
                  <a:srgbClr val="54629C"/>
                </a:solidFill>
              </a:rPr>
              <a:t>Создание </a:t>
            </a:r>
            <a:r>
              <a:rPr lang="ru-RU" sz="4800" dirty="0" err="1" smtClean="0">
                <a:solidFill>
                  <a:srgbClr val="54629C"/>
                </a:solidFill>
              </a:rPr>
              <a:t>веб-приложения</a:t>
            </a:r>
            <a:r>
              <a:rPr lang="ru-RU" sz="4800" dirty="0" smtClean="0">
                <a:solidFill>
                  <a:srgbClr val="54629C"/>
                </a:solidFill>
              </a:rPr>
              <a:t>, позволяющего выбирать</a:t>
            </a:r>
            <a:r>
              <a:rPr lang="en-US" sz="4800" dirty="0" smtClean="0">
                <a:solidFill>
                  <a:srgbClr val="54629C"/>
                </a:solidFill>
              </a:rPr>
              <a:t> </a:t>
            </a:r>
            <a:r>
              <a:rPr lang="ru-RU" sz="4800" dirty="0" smtClean="0">
                <a:solidFill>
                  <a:srgbClr val="54629C"/>
                </a:solidFill>
              </a:rPr>
              <a:t>спортивный инвентарь и оплачивать его аренду.</a:t>
            </a:r>
            <a:endParaRPr lang="en-US" sz="4800" dirty="0" smtClean="0">
              <a:solidFill>
                <a:srgbClr val="54629C"/>
              </a:solidFill>
            </a:endParaRPr>
          </a:p>
        </p:txBody>
      </p:sp>
      <p:sp>
        <p:nvSpPr>
          <p:cNvPr id="8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3" y="2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Анализ рынка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9432552" y="1566826"/>
            <a:ext cx="9096913" cy="8263783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pPr algn="ctr"/>
            <a:r>
              <a:rPr lang="ru-RU" sz="4800" dirty="0" smtClean="0">
                <a:solidFill>
                  <a:srgbClr val="54629C"/>
                </a:solidFill>
              </a:rPr>
              <a:t> </a:t>
            </a:r>
            <a:r>
              <a:rPr lang="en-US" sz="4800" b="1" dirty="0" err="1" smtClean="0">
                <a:solidFill>
                  <a:srgbClr val="54629C"/>
                </a:solidFill>
              </a:rPr>
              <a:t>RentStation</a:t>
            </a:r>
            <a:endParaRPr lang="en-US" sz="4800" b="1" dirty="0" smtClean="0">
              <a:solidFill>
                <a:srgbClr val="54629C"/>
              </a:solidFill>
            </a:endParaRPr>
          </a:p>
          <a:p>
            <a:r>
              <a:rPr lang="ru-RU" sz="4800" u="sng" dirty="0" smtClean="0">
                <a:solidFill>
                  <a:srgbClr val="54629C"/>
                </a:solidFill>
              </a:rPr>
              <a:t>Достоинства</a:t>
            </a:r>
            <a:r>
              <a:rPr lang="ru-RU" sz="4800" dirty="0" smtClean="0">
                <a:solidFill>
                  <a:srgbClr val="54629C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Авторизация через </a:t>
            </a:r>
            <a:r>
              <a:rPr lang="en-US" sz="4800" dirty="0" err="1" smtClean="0">
                <a:solidFill>
                  <a:srgbClr val="54629C"/>
                </a:solidFill>
              </a:rPr>
              <a:t>Facebook</a:t>
            </a:r>
            <a:endParaRPr lang="en-US" sz="4800" dirty="0" smtClean="0">
              <a:solidFill>
                <a:srgbClr val="54629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Бронирование товара на 30 минут без оплаты</a:t>
            </a:r>
          </a:p>
          <a:p>
            <a:endParaRPr lang="ru-RU" sz="4800" dirty="0" smtClean="0">
              <a:solidFill>
                <a:srgbClr val="54629C"/>
              </a:solidFill>
            </a:endParaRPr>
          </a:p>
          <a:p>
            <a:r>
              <a:rPr lang="ru-RU" sz="4800" u="sng" dirty="0" smtClean="0">
                <a:solidFill>
                  <a:srgbClr val="54629C"/>
                </a:solidFill>
              </a:rPr>
              <a:t>Недостатки</a:t>
            </a:r>
            <a:r>
              <a:rPr lang="ru-RU" sz="4800" dirty="0" smtClean="0">
                <a:solidFill>
                  <a:srgbClr val="54629C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Минимальный срок аренды – </a:t>
            </a:r>
          </a:p>
          <a:p>
            <a:r>
              <a:rPr lang="ru-RU" sz="4800" dirty="0" smtClean="0">
                <a:solidFill>
                  <a:srgbClr val="54629C"/>
                </a:solidFill>
              </a:rPr>
              <a:t>1 неделя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Нельзя оплатить аренду на сайте</a:t>
            </a:r>
            <a:endParaRPr lang="en-US" sz="4800" dirty="0" smtClean="0">
              <a:solidFill>
                <a:srgbClr val="54629C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90" y="2879840"/>
            <a:ext cx="8947597" cy="548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895" y="2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Анализ рынка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9644806" y="2170985"/>
            <a:ext cx="8641608" cy="6786455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pPr algn="ctr"/>
            <a:r>
              <a:rPr lang="ru-RU" sz="4800" dirty="0" smtClean="0">
                <a:solidFill>
                  <a:srgbClr val="54629C"/>
                </a:solidFill>
              </a:rPr>
              <a:t> </a:t>
            </a:r>
            <a:r>
              <a:rPr lang="en-US" sz="4800" b="1" dirty="0" smtClean="0">
                <a:solidFill>
                  <a:srgbClr val="54629C"/>
                </a:solidFill>
              </a:rPr>
              <a:t>Sports Rent</a:t>
            </a:r>
          </a:p>
          <a:p>
            <a:r>
              <a:rPr lang="ru-RU" sz="4800" u="sng" dirty="0" smtClean="0">
                <a:solidFill>
                  <a:srgbClr val="54629C"/>
                </a:solidFill>
              </a:rPr>
              <a:t>Достоинства</a:t>
            </a:r>
            <a:r>
              <a:rPr lang="ru-RU" sz="4800" dirty="0" smtClean="0">
                <a:solidFill>
                  <a:srgbClr val="54629C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Аренда и продажа инвентаря</a:t>
            </a:r>
            <a:endParaRPr lang="en-US" sz="4800" dirty="0" smtClean="0">
              <a:solidFill>
                <a:srgbClr val="54629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Подробные таблицы с ценообразованием</a:t>
            </a:r>
          </a:p>
          <a:p>
            <a:endParaRPr lang="ru-RU" sz="4800" dirty="0" smtClean="0">
              <a:solidFill>
                <a:srgbClr val="54629C"/>
              </a:solidFill>
            </a:endParaRPr>
          </a:p>
          <a:p>
            <a:r>
              <a:rPr lang="ru-RU" sz="4800" u="sng" dirty="0" smtClean="0">
                <a:solidFill>
                  <a:srgbClr val="54629C"/>
                </a:solidFill>
              </a:rPr>
              <a:t>Недостатки</a:t>
            </a:r>
            <a:r>
              <a:rPr lang="ru-RU" sz="4800" dirty="0" smtClean="0">
                <a:solidFill>
                  <a:srgbClr val="54629C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Нельзя оплатить аренду на </a:t>
            </a:r>
          </a:p>
          <a:p>
            <a:r>
              <a:rPr lang="ru-RU" sz="4800" dirty="0" smtClean="0">
                <a:solidFill>
                  <a:srgbClr val="54629C"/>
                </a:solidFill>
              </a:rPr>
              <a:t>сайте</a:t>
            </a:r>
            <a:endParaRPr lang="en-US" sz="4800" dirty="0" smtClean="0">
              <a:solidFill>
                <a:srgbClr val="54629C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497" y="2613526"/>
            <a:ext cx="8859087" cy="631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20" y="2"/>
            <a:ext cx="10304914" cy="1988344"/>
          </a:xfrm>
        </p:spPr>
        <p:txBody>
          <a:bodyPr>
            <a:normAutofit/>
          </a:bodyPr>
          <a:lstStyle/>
          <a:p>
            <a:pPr algn="ctr"/>
            <a:r>
              <a:rPr lang="ru-RU" sz="8200" dirty="0" smtClean="0">
                <a:solidFill>
                  <a:srgbClr val="54629C"/>
                </a:solidFill>
              </a:rPr>
              <a:t>Анализ рынка</a:t>
            </a:r>
            <a:endParaRPr lang="ru-RU" sz="8200" dirty="0">
              <a:solidFill>
                <a:srgbClr val="5462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277562" y="6628683"/>
            <a:ext cx="17714963" cy="3093136"/>
          </a:xfrm>
          <a:prstGeom prst="rect">
            <a:avLst/>
          </a:prstGeom>
          <a:noFill/>
        </p:spPr>
        <p:txBody>
          <a:bodyPr wrap="square" lIns="137144" tIns="68571" rIns="137144" bIns="68571">
            <a:spAutoFit/>
          </a:bodyPr>
          <a:lstStyle/>
          <a:p>
            <a:pPr algn="ctr"/>
            <a:r>
              <a:rPr lang="ru-RU" sz="4800" dirty="0" smtClean="0">
                <a:solidFill>
                  <a:srgbClr val="54629C"/>
                </a:solidFill>
              </a:rPr>
              <a:t> </a:t>
            </a:r>
            <a:r>
              <a:rPr lang="en-US" sz="4800" b="1" dirty="0" err="1" smtClean="0">
                <a:solidFill>
                  <a:srgbClr val="54629C"/>
                </a:solidFill>
              </a:rPr>
              <a:t>EasyPro</a:t>
            </a:r>
            <a:endParaRPr lang="en-US" sz="4800" b="1" dirty="0" smtClean="0">
              <a:solidFill>
                <a:srgbClr val="54629C"/>
              </a:solidFill>
            </a:endParaRPr>
          </a:p>
          <a:p>
            <a:r>
              <a:rPr lang="ru-RU" sz="4800" dirty="0" smtClean="0">
                <a:solidFill>
                  <a:srgbClr val="54629C"/>
                </a:solidFill>
              </a:rPr>
              <a:t>	</a:t>
            </a:r>
            <a:r>
              <a:rPr lang="ru-RU" sz="4800" u="sng" dirty="0" smtClean="0">
                <a:solidFill>
                  <a:srgbClr val="54629C"/>
                </a:solidFill>
              </a:rPr>
              <a:t>Недостатки</a:t>
            </a:r>
            <a:r>
              <a:rPr lang="ru-RU" sz="4800" dirty="0" smtClean="0">
                <a:solidFill>
                  <a:srgbClr val="54629C"/>
                </a:solidFill>
              </a:rPr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ru-RU" sz="4800" dirty="0" smtClean="0">
                <a:solidFill>
                  <a:srgbClr val="54629C"/>
                </a:solidFill>
              </a:rPr>
              <a:t>  сервис предназначен для ведения учёта инвентаря,</a:t>
            </a:r>
          </a:p>
          <a:p>
            <a:pPr lvl="0"/>
            <a:r>
              <a:rPr lang="ru-RU" sz="4800" dirty="0" smtClean="0">
                <a:solidFill>
                  <a:srgbClr val="54629C"/>
                </a:solidFill>
              </a:rPr>
              <a:t>	отсутствует пользовательская часть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5216" y="1792740"/>
            <a:ext cx="15657061" cy="485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10"/>
          <p:cNvSpPr txBox="1">
            <a:spLocks/>
          </p:cNvSpPr>
          <p:nvPr/>
        </p:nvSpPr>
        <p:spPr>
          <a:xfrm>
            <a:off x="12914779" y="9534528"/>
            <a:ext cx="4114443" cy="5476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F1CE1-AE97-4474-A621-9FAA4F63F5A7}" type="slidenum"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5462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3714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5462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492</Words>
  <Application>Microsoft Office PowerPoint</Application>
  <PresentationFormat>Произвольный</PresentationFormat>
  <Paragraphs>146</Paragraphs>
  <Slides>30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Приложение для проката спортивного инвентаря</vt:lpstr>
      <vt:lpstr>Команда</vt:lpstr>
      <vt:lpstr>Введение</vt:lpstr>
      <vt:lpstr>Введение</vt:lpstr>
      <vt:lpstr>Введение</vt:lpstr>
      <vt:lpstr>Основная задача приложения</vt:lpstr>
      <vt:lpstr>Анализ рынка</vt:lpstr>
      <vt:lpstr>Анализ рынка</vt:lpstr>
      <vt:lpstr>Анализ рынка</vt:lpstr>
      <vt:lpstr>Рынок</vt:lpstr>
      <vt:lpstr>Постановка задачи</vt:lpstr>
      <vt:lpstr>Требования</vt:lpstr>
      <vt:lpstr>Стек технологий</vt:lpstr>
      <vt:lpstr>Схема базы данных</vt:lpstr>
      <vt:lpstr>Архитектура приложения</vt:lpstr>
      <vt:lpstr>Слайд 16</vt:lpstr>
      <vt:lpstr>Гость</vt:lpstr>
      <vt:lpstr>Пользователь</vt:lpstr>
      <vt:lpstr>Администратор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Masha</cp:lastModifiedBy>
  <cp:revision>95</cp:revision>
  <dcterms:created xsi:type="dcterms:W3CDTF">2021-12-06T03:54:55Z</dcterms:created>
  <dcterms:modified xsi:type="dcterms:W3CDTF">2022-06-08T08:16:11Z</dcterms:modified>
</cp:coreProperties>
</file>