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6" r:id="rId9"/>
    <p:sldId id="268" r:id="rId10"/>
    <p:sldId id="267"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BCB1E-17D5-4FC0-B0DC-339CF55FBDD4}" type="datetimeFigureOut">
              <a:rPr lang="en-US" smtClean="0"/>
              <a:pPr/>
              <a:t>2/26/2015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3D7265-AB9F-476D-B62D-D025CD00CF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9B5F91-E323-45CE-83FB-CFF9AAD6662C}" type="datetimeFigureOut">
              <a:rPr lang="en-US" smtClean="0"/>
              <a:pPr/>
              <a:t>2/26/2015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5D1D10-8E2C-471B-83B4-43EDB78B93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9B5F91-E323-45CE-83FB-CFF9AAD6662C}"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9B5F91-E323-45CE-83FB-CFF9AAD6662C}"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9B5F91-E323-45CE-83FB-CFF9AAD6662C}"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9B5F91-E323-45CE-83FB-CFF9AAD6662C}"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D1D10-8E2C-471B-83B4-43EDB78B93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9B5F91-E323-45CE-83FB-CFF9AAD6662C}"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9B5F91-E323-45CE-83FB-CFF9AAD6662C}" type="datetimeFigureOut">
              <a:rPr lang="en-US" smtClean="0"/>
              <a:pPr/>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9B5F91-E323-45CE-83FB-CFF9AAD6662C}" type="datetimeFigureOut">
              <a:rPr lang="en-US" smtClean="0"/>
              <a:pPr/>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B5F91-E323-45CE-83FB-CFF9AAD6662C}" type="datetimeFigureOut">
              <a:rPr lang="en-US" smtClean="0"/>
              <a:pPr/>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9B5F91-E323-45CE-83FB-CFF9AAD6662C}"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D1D10-8E2C-471B-83B4-43EDB78B93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9B5F91-E323-45CE-83FB-CFF9AAD6662C}"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5D1D10-8E2C-471B-83B4-43EDB78B930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9B5F91-E323-45CE-83FB-CFF9AAD6662C}" type="datetimeFigureOut">
              <a:rPr lang="en-US" smtClean="0"/>
              <a:pPr/>
              <a:t>2/26/2015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5D1D10-8E2C-471B-83B4-43EDB78B930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COMPUTER GRAPHICS AND VISUALIZATION PROJECT</a:t>
            </a:r>
            <a:endParaRPr lang="en-US" dirty="0"/>
          </a:p>
        </p:txBody>
      </p:sp>
      <p:sp>
        <p:nvSpPr>
          <p:cNvPr id="3" name="Subtitle 2"/>
          <p:cNvSpPr>
            <a:spLocks noGrp="1"/>
          </p:cNvSpPr>
          <p:nvPr>
            <p:ph type="subTitle" idx="1"/>
          </p:nvPr>
        </p:nvSpPr>
        <p:spPr/>
        <p:txBody>
          <a:bodyPr/>
          <a:lstStyle/>
          <a:p>
            <a:pPr algn="l"/>
            <a:r>
              <a:rPr lang="en-US" dirty="0" smtClean="0"/>
              <a:t>THE SNAKE GAME</a:t>
            </a:r>
            <a:endParaRPr lang="en-US" dirty="0"/>
          </a:p>
        </p:txBody>
      </p:sp>
      <p:sp>
        <p:nvSpPr>
          <p:cNvPr id="4" name="TextBox 3"/>
          <p:cNvSpPr txBox="1"/>
          <p:nvPr/>
        </p:nvSpPr>
        <p:spPr>
          <a:xfrm>
            <a:off x="533400" y="3581400"/>
            <a:ext cx="8153400" cy="923330"/>
          </a:xfrm>
          <a:prstGeom prst="rect">
            <a:avLst/>
          </a:prstGeom>
          <a:noFill/>
        </p:spPr>
        <p:txBody>
          <a:bodyPr wrap="square" rtlCol="0">
            <a:spAutoFit/>
          </a:bodyPr>
          <a:lstStyle/>
          <a:p>
            <a:r>
              <a:rPr lang="en-US" dirty="0" smtClean="0"/>
              <a:t>BY</a:t>
            </a:r>
          </a:p>
          <a:p>
            <a:r>
              <a:rPr lang="en-US" dirty="0" smtClean="0"/>
              <a:t>Mehul B. </a:t>
            </a:r>
            <a:r>
              <a:rPr lang="en-US" dirty="0" smtClean="0"/>
              <a:t>Bhatt        </a:t>
            </a:r>
            <a:r>
              <a:rPr lang="en-US" dirty="0" smtClean="0"/>
              <a:t>		           	        </a:t>
            </a:r>
            <a:r>
              <a:rPr lang="en-US" dirty="0" smtClean="0"/>
              <a:t>Anupam Kumar</a:t>
            </a:r>
          </a:p>
          <a:p>
            <a:r>
              <a:rPr lang="en-US" dirty="0" smtClean="0"/>
              <a:t>USN</a:t>
            </a:r>
            <a:r>
              <a:rPr lang="en-US" dirty="0" smtClean="0"/>
              <a:t>:- </a:t>
            </a:r>
            <a:r>
              <a:rPr lang="en-US" dirty="0" smtClean="0"/>
              <a:t>1RI12CS401      			        USN</a:t>
            </a:r>
            <a:r>
              <a:rPr lang="en-US" dirty="0" smtClean="0"/>
              <a:t>:- </a:t>
            </a:r>
            <a:r>
              <a:rPr lang="en-US" dirty="0" smtClean="0"/>
              <a:t>1RI12CS005</a:t>
            </a:r>
          </a:p>
        </p:txBody>
      </p:sp>
      <p:sp>
        <p:nvSpPr>
          <p:cNvPr id="5" name="TextBox 4"/>
          <p:cNvSpPr txBox="1"/>
          <p:nvPr/>
        </p:nvSpPr>
        <p:spPr>
          <a:xfrm>
            <a:off x="609600" y="5029200"/>
            <a:ext cx="2895600" cy="369332"/>
          </a:xfrm>
          <a:prstGeom prst="rect">
            <a:avLst/>
          </a:prstGeom>
          <a:noFill/>
        </p:spPr>
        <p:txBody>
          <a:bodyPr wrap="square" rtlCol="0">
            <a:spAutoFit/>
          </a:bodyPr>
          <a:lstStyle/>
          <a:p>
            <a:r>
              <a:rPr lang="en-US" dirty="0" smtClean="0"/>
              <a:t>Under The Guidance of </a:t>
            </a:r>
            <a:endParaRPr lang="en-US" dirty="0"/>
          </a:p>
        </p:txBody>
      </p:sp>
      <p:sp>
        <p:nvSpPr>
          <p:cNvPr id="10241" name="Rectangle 1"/>
          <p:cNvSpPr>
            <a:spLocks noChangeArrowheads="1"/>
          </p:cNvSpPr>
          <p:nvPr/>
        </p:nvSpPr>
        <p:spPr bwMode="auto">
          <a:xfrm>
            <a:off x="304800" y="5410200"/>
            <a:ext cx="1059213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429000" algn="l"/>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  </a:t>
            </a:r>
            <a:r>
              <a:rPr kumimoji="0" lang="en-US" b="1" i="0" u="none" strike="noStrike" cap="none" normalizeH="0" dirty="0" smtClean="0">
                <a:ln>
                  <a:noFill/>
                </a:ln>
                <a:solidFill>
                  <a:schemeClr val="tx1"/>
                </a:solidFill>
                <a:effectLst/>
                <a:ea typeface="Calibri" pitchFamily="34" charset="0"/>
                <a:cs typeface="Times New Roman" pitchFamily="18" charset="0"/>
              </a:rPr>
              <a:t> </a:t>
            </a:r>
            <a:r>
              <a:rPr kumimoji="0" lang="en-US" b="1" i="0" u="none" strike="noStrike" cap="none" normalizeH="0" baseline="0" dirty="0" smtClean="0">
                <a:ln>
                  <a:noFill/>
                </a:ln>
                <a:solidFill>
                  <a:schemeClr val="tx1"/>
                </a:solidFill>
                <a:effectLst/>
                <a:ea typeface="Calibri" pitchFamily="34" charset="0"/>
                <a:cs typeface="Times New Roman" pitchFamily="18" charset="0"/>
              </a:rPr>
              <a:t>Mrs. Poornima U.S</a:t>
            </a:r>
            <a:endParaRPr kumimoji="0" lang="en-US"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3429000" algn="l"/>
              </a:tabLst>
            </a:pPr>
            <a:r>
              <a:rPr kumimoji="0" lang="en-US" b="0" i="0" u="none" strike="noStrike" cap="none" normalizeH="0" baseline="0" dirty="0" smtClean="0">
                <a:ln>
                  <a:noFill/>
                </a:ln>
                <a:solidFill>
                  <a:schemeClr val="tx1"/>
                </a:solidFill>
                <a:effectLst/>
                <a:ea typeface="Calibri" pitchFamily="34" charset="0"/>
                <a:cs typeface="Arial" pitchFamily="34" charset="0"/>
              </a:rPr>
              <a:t>   </a:t>
            </a:r>
            <a:r>
              <a:rPr lang="en-US" dirty="0" smtClean="0">
                <a:ea typeface="Calibri" pitchFamily="34" charset="0"/>
                <a:cs typeface="Arial" pitchFamily="34" charset="0"/>
              </a:rPr>
              <a:t>Assistant Professor</a:t>
            </a:r>
            <a:endParaRPr kumimoji="0" lang="en-US"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3429000" algn="l"/>
              </a:tabLst>
            </a:pPr>
            <a:r>
              <a:rPr kumimoji="0" lang="en-US" b="0" i="0" u="none" strike="noStrike" cap="none" normalizeH="0" baseline="0" dirty="0" smtClean="0">
                <a:ln>
                  <a:noFill/>
                </a:ln>
                <a:solidFill>
                  <a:schemeClr val="tx1"/>
                </a:solidFill>
                <a:effectLst/>
                <a:ea typeface="Calibri" pitchFamily="34" charset="0"/>
                <a:cs typeface="Times New Roman" pitchFamily="18" charset="0"/>
              </a:rPr>
              <a:t>   Dept. of CSE,</a:t>
            </a:r>
          </a:p>
          <a:p>
            <a:pPr marL="0" marR="0" lvl="0" indent="0" defTabSz="914400" rtl="0" eaLnBrk="0" fontAlgn="base" latinLnBrk="0" hangingPunct="0">
              <a:lnSpc>
                <a:spcPct val="100000"/>
              </a:lnSpc>
              <a:spcBef>
                <a:spcPct val="0"/>
              </a:spcBef>
              <a:spcAft>
                <a:spcPct val="0"/>
              </a:spcAft>
              <a:buClrTx/>
              <a:buSzTx/>
              <a:buFontTx/>
              <a:buNone/>
              <a:tabLst>
                <a:tab pos="3429000" algn="l"/>
              </a:tabLst>
            </a:pPr>
            <a:r>
              <a:rPr kumimoji="0" lang="en-US" b="0" i="0" u="none" strike="noStrike" cap="none" normalizeH="0" baseline="0" dirty="0" smtClean="0">
                <a:ln>
                  <a:noFill/>
                </a:ln>
                <a:solidFill>
                  <a:schemeClr val="tx1"/>
                </a:solidFill>
                <a:effectLst/>
                <a:ea typeface="Calibri" pitchFamily="34" charset="0"/>
                <a:cs typeface="Times New Roman" pitchFamily="18" charset="0"/>
              </a:rPr>
              <a:t>   R.R.I.T., Bangalore</a:t>
            </a:r>
            <a:r>
              <a:rPr kumimoji="0" lang="en-US" b="0" i="0" u="none" strike="noStrike" cap="none" normalizeH="0" baseline="0" dirty="0" smtClean="0">
                <a:ln>
                  <a:noFill/>
                </a:ln>
                <a:solidFill>
                  <a:schemeClr val="tx1"/>
                </a:solidFill>
                <a:effectLst/>
                <a:cs typeface="Arial" pitchFamily="34" charset="0"/>
              </a:rPr>
              <a:t> </a:t>
            </a:r>
          </a:p>
        </p:txBody>
      </p:sp>
      <p:sp>
        <p:nvSpPr>
          <p:cNvPr id="7" name="TextBox 6"/>
          <p:cNvSpPr txBox="1"/>
          <p:nvPr/>
        </p:nvSpPr>
        <p:spPr>
          <a:xfrm>
            <a:off x="6019800" y="5456872"/>
            <a:ext cx="2601994" cy="1477328"/>
          </a:xfrm>
          <a:prstGeom prst="rect">
            <a:avLst/>
          </a:prstGeom>
          <a:noFill/>
        </p:spPr>
        <p:txBody>
          <a:bodyPr wrap="none" rtlCol="0">
            <a:spAutoFit/>
          </a:bodyPr>
          <a:lstStyle/>
          <a:p>
            <a:r>
              <a:rPr lang="en-US" b="1" dirty="0" smtClean="0"/>
              <a:t> </a:t>
            </a:r>
            <a:r>
              <a:rPr lang="en-US" b="1" dirty="0" smtClean="0"/>
              <a:t>Mrs. </a:t>
            </a:r>
            <a:r>
              <a:rPr lang="en-US" b="1" dirty="0" err="1" smtClean="0"/>
              <a:t>Rashmi</a:t>
            </a:r>
            <a:endParaRPr lang="en-US" b="1" dirty="0" smtClean="0"/>
          </a:p>
          <a:p>
            <a:pPr lvl="0" eaLnBrk="0" fontAlgn="base" hangingPunct="0">
              <a:spcBef>
                <a:spcPct val="0"/>
              </a:spcBef>
              <a:spcAft>
                <a:spcPct val="0"/>
              </a:spcAft>
              <a:tabLst>
                <a:tab pos="3429000" algn="l"/>
              </a:tabLst>
            </a:pPr>
            <a:r>
              <a:rPr lang="en-US" dirty="0" smtClean="0">
                <a:ea typeface="Calibri" pitchFamily="34" charset="0"/>
                <a:cs typeface="Arial" pitchFamily="34" charset="0"/>
              </a:rPr>
              <a:t> Assistant Professor</a:t>
            </a:r>
            <a:endParaRPr lang="en-US" dirty="0" smtClean="0">
              <a:cs typeface="Arial" pitchFamily="34" charset="0"/>
            </a:endParaRPr>
          </a:p>
          <a:p>
            <a:pPr lvl="0" eaLnBrk="0" fontAlgn="base" hangingPunct="0">
              <a:spcBef>
                <a:spcPct val="0"/>
              </a:spcBef>
              <a:spcAft>
                <a:spcPct val="0"/>
              </a:spcAft>
              <a:tabLst>
                <a:tab pos="3429000" algn="l"/>
              </a:tabLst>
            </a:pPr>
            <a:r>
              <a:rPr lang="en-US" dirty="0" smtClean="0">
                <a:ea typeface="Calibri" pitchFamily="34" charset="0"/>
                <a:cs typeface="Times New Roman" pitchFamily="18" charset="0"/>
              </a:rPr>
              <a:t> Dept. of CSE,</a:t>
            </a:r>
          </a:p>
          <a:p>
            <a:pPr lvl="0" eaLnBrk="0" fontAlgn="base" hangingPunct="0">
              <a:spcBef>
                <a:spcPct val="0"/>
              </a:spcBef>
              <a:spcAft>
                <a:spcPct val="0"/>
              </a:spcAft>
              <a:tabLst>
                <a:tab pos="3429000" algn="l"/>
              </a:tabLst>
            </a:pPr>
            <a:r>
              <a:rPr lang="en-US" dirty="0" smtClean="0">
                <a:ea typeface="Calibri" pitchFamily="34" charset="0"/>
                <a:cs typeface="Times New Roman" pitchFamily="18" charset="0"/>
              </a:rPr>
              <a:t> R.R.I.T., Bangalore</a:t>
            </a:r>
            <a:r>
              <a:rPr lang="en-US" dirty="0" smtClean="0">
                <a:cs typeface="Arial" pitchFamily="34" charset="0"/>
              </a:rPr>
              <a:t> </a:t>
            </a:r>
          </a:p>
          <a:p>
            <a:endParaRPr lang="en-US"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sz="1600" i="1" dirty="0" smtClean="0"/>
              <a:t>Surface and Viewing Angels:-</a:t>
            </a:r>
          </a:p>
          <a:p>
            <a:pPr>
              <a:buNone/>
            </a:pPr>
            <a:r>
              <a:rPr lang="en-US" sz="1600" dirty="0" smtClean="0"/>
              <a:t>	The Surface or Plane is main module of this project. The Snake will run within this surface only.</a:t>
            </a:r>
          </a:p>
          <a:p>
            <a:pPr>
              <a:buNone/>
            </a:pPr>
            <a:endParaRPr lang="en-US" sz="1600" dirty="0" smtClean="0"/>
          </a:p>
          <a:p>
            <a:pPr lvl="1"/>
            <a:r>
              <a:rPr lang="en-US" sz="1600" u="sng" dirty="0" err="1" smtClean="0"/>
              <a:t>GlutSolidCube</a:t>
            </a:r>
            <a:r>
              <a:rPr lang="en-US" sz="1600" u="sng" dirty="0" smtClean="0"/>
              <a:t>()</a:t>
            </a:r>
            <a:r>
              <a:rPr lang="en-US" sz="1600" dirty="0" smtClean="0"/>
              <a:t>:-</a:t>
            </a:r>
          </a:p>
          <a:p>
            <a:pPr lvl="2"/>
            <a:r>
              <a:rPr lang="en-US" sz="1600" dirty="0" err="1" smtClean="0"/>
              <a:t>GlutSolidCube</a:t>
            </a:r>
            <a:r>
              <a:rPr lang="en-US" sz="1600" dirty="0" smtClean="0"/>
              <a:t> and </a:t>
            </a:r>
            <a:r>
              <a:rPr lang="en-US" sz="1600" dirty="0" err="1" smtClean="0"/>
              <a:t>GlutWireCube</a:t>
            </a:r>
            <a:r>
              <a:rPr lang="en-US" sz="1600" dirty="0" smtClean="0"/>
              <a:t> render a solid or wireframe cube respectively. The cube is centered at the modeling coordinate’s origin with sides of length size.</a:t>
            </a:r>
          </a:p>
          <a:p>
            <a:pPr lvl="1"/>
            <a:endParaRPr lang="en-US" sz="1600" dirty="0" smtClean="0"/>
          </a:p>
          <a:p>
            <a:pPr lvl="1"/>
            <a:r>
              <a:rPr lang="en-US" sz="1600" u="sng" dirty="0" err="1" smtClean="0"/>
              <a:t>GlutPostRedispaly</a:t>
            </a:r>
            <a:r>
              <a:rPr lang="en-US" sz="1600" u="sng" dirty="0" smtClean="0"/>
              <a:t> ()</a:t>
            </a:r>
            <a:r>
              <a:rPr lang="en-US" sz="1600" dirty="0" smtClean="0"/>
              <a:t>:-</a:t>
            </a:r>
          </a:p>
          <a:p>
            <a:pPr lvl="2"/>
            <a:r>
              <a:rPr lang="en-US" sz="1600" dirty="0" smtClean="0"/>
              <a:t>Mark the normal plane of </a:t>
            </a:r>
            <a:r>
              <a:rPr lang="en-US" sz="1600" i="1" dirty="0" smtClean="0"/>
              <a:t>current window</a:t>
            </a:r>
            <a:r>
              <a:rPr lang="en-US" sz="1600" dirty="0" smtClean="0"/>
              <a:t> as needing to be redisplayed. The next iteration through </a:t>
            </a:r>
            <a:r>
              <a:rPr lang="en-US" sz="1600" dirty="0" err="1" smtClean="0"/>
              <a:t>glutMainLoop</a:t>
            </a:r>
            <a:r>
              <a:rPr lang="en-US" sz="1600" dirty="0" smtClean="0"/>
              <a:t>, the window's display callback will be called to redisplay the window's normal plane.</a:t>
            </a:r>
          </a:p>
          <a:p>
            <a:pPr lvl="1">
              <a:buNone/>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Future Enhancement</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lvl="0"/>
            <a:r>
              <a:rPr lang="en-US" sz="1800" dirty="0" smtClean="0"/>
              <a:t>To get good knowledge about OpenGL for gaming, this project will help in future to get the logic for design and implementation for game.</a:t>
            </a:r>
          </a:p>
          <a:p>
            <a:pPr lvl="0"/>
            <a:endParaRPr lang="en-US" sz="1800" dirty="0" smtClean="0"/>
          </a:p>
          <a:p>
            <a:pPr lvl="0"/>
            <a:r>
              <a:rPr lang="en-US" sz="1800" dirty="0" smtClean="0"/>
              <a:t>By modifying this project in future we can make good graphic and make more interactive with user and other devices.</a:t>
            </a:r>
          </a:p>
          <a:p>
            <a:pPr lvl="0"/>
            <a:endParaRPr lang="en-US" sz="1800" dirty="0" smtClean="0"/>
          </a:p>
          <a:p>
            <a:pPr lvl="0"/>
            <a:r>
              <a:rPr lang="en-US" sz="1800" dirty="0" smtClean="0"/>
              <a:t>Game making is to develop such kind of software that use only for only entertainment purpose.</a:t>
            </a:r>
          </a:p>
          <a:p>
            <a:pPr lvl="0"/>
            <a:endParaRPr lang="en-US" sz="1800" dirty="0" smtClean="0"/>
          </a:p>
          <a:p>
            <a:pPr lvl="0"/>
            <a:r>
              <a:rPr lang="en-US" sz="1800" dirty="0" smtClean="0"/>
              <a:t>The game you can use in mobile or computer and its very user friendly for both devices.</a:t>
            </a:r>
          </a:p>
          <a:p>
            <a:pPr lvl="0"/>
            <a:endParaRPr lang="en-US" sz="1800" dirty="0" smtClean="0"/>
          </a:p>
          <a:p>
            <a:pPr lvl="0"/>
            <a:r>
              <a:rPr lang="en-US" sz="1800" dirty="0" smtClean="0"/>
              <a:t>Games are developed as a creative outlet and to generate profit. Development is normally funded by a publisher. </a:t>
            </a:r>
            <a:br>
              <a:rPr lang="en-US" sz="1800" dirty="0" smtClean="0"/>
            </a:br>
            <a:endParaRPr lang="en-US" sz="1800" dirty="0" smtClean="0"/>
          </a:p>
          <a:p>
            <a:endParaRPr lang="en-US" sz="18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Conclusion</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lvl="0"/>
            <a:r>
              <a:rPr lang="en-US" sz="1800" dirty="0" smtClean="0"/>
              <a:t>This project “Snake Game” was designed and implemented by solely by its creators as the exercise of “Computer Graphics and Visualization” Laboratory.</a:t>
            </a:r>
          </a:p>
          <a:p>
            <a:pPr lvl="0"/>
            <a:endParaRPr lang="en-US" sz="1800" dirty="0" smtClean="0"/>
          </a:p>
          <a:p>
            <a:pPr lvl="0"/>
            <a:r>
              <a:rPr lang="en-US" sz="1800" dirty="0" smtClean="0"/>
              <a:t>The concept used in the design are that our own, but certain referrals were made to my lectures and others regarding some technical issues. More features to make it a competitive.</a:t>
            </a:r>
          </a:p>
          <a:p>
            <a:pPr lvl="0"/>
            <a:endParaRPr lang="en-US" sz="1800" dirty="0" smtClean="0"/>
          </a:p>
          <a:p>
            <a:pPr lvl="0"/>
            <a:r>
              <a:rPr lang="en-US" sz="1800" dirty="0" smtClean="0"/>
              <a:t>Further work on project like this would enable greater knowledge an prowess in OpenGL.</a:t>
            </a:r>
          </a:p>
          <a:p>
            <a:pPr lvl="0"/>
            <a:endParaRPr lang="en-US" sz="1800" dirty="0" smtClean="0"/>
          </a:p>
          <a:p>
            <a:r>
              <a:rPr lang="en-US" sz="1800" dirty="0" smtClean="0"/>
              <a:t>This project is only for entertainment for children and it can be implement on Mobile devise also for entertainment.</a:t>
            </a:r>
            <a:endParaRPr lang="en-US" sz="1800"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2583" y="2967335"/>
            <a:ext cx="479169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ABSTRACT</a:t>
            </a:r>
            <a:endParaRPr lang="en-US" dirty="0"/>
          </a:p>
        </p:txBody>
      </p:sp>
      <p:sp>
        <p:nvSpPr>
          <p:cNvPr id="3" name="Content Placeholder 2"/>
          <p:cNvSpPr>
            <a:spLocks noGrp="1"/>
          </p:cNvSpPr>
          <p:nvPr>
            <p:ph idx="1"/>
          </p:nvPr>
        </p:nvSpPr>
        <p:spPr>
          <a:xfrm>
            <a:off x="457200" y="1447800"/>
            <a:ext cx="8229600" cy="5227320"/>
          </a:xfrm>
        </p:spPr>
        <p:txBody>
          <a:bodyPr>
            <a:normAutofit/>
          </a:bodyPr>
          <a:lstStyle/>
          <a:p>
            <a:r>
              <a:rPr lang="en-US" sz="1800" dirty="0" smtClean="0"/>
              <a:t>The project entitled “Snake Game” demonstrates the animation game used in OpenGL.</a:t>
            </a:r>
          </a:p>
          <a:p>
            <a:pPr>
              <a:buNone/>
            </a:pPr>
            <a:endParaRPr lang="en-US" sz="1800" dirty="0" smtClean="0"/>
          </a:p>
          <a:p>
            <a:r>
              <a:rPr lang="en-US" sz="1800" dirty="0" smtClean="0"/>
              <a:t>It will include computer controlled intelligent opponents whose aim will be to challenge the human players.</a:t>
            </a:r>
          </a:p>
          <a:p>
            <a:pPr>
              <a:buNone/>
            </a:pPr>
            <a:endParaRPr lang="en-US" sz="1800" dirty="0" smtClean="0"/>
          </a:p>
          <a:p>
            <a:r>
              <a:rPr lang="en-US" sz="1800" dirty="0" smtClean="0"/>
              <a:t>The simplicity of this game makes it an ideal candidate for a minor project as we can focus on advanced topics like implementation of computer controlled intelligent opponents.</a:t>
            </a:r>
          </a:p>
          <a:p>
            <a:endParaRPr lang="en-US" sz="1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dirty="0" smtClean="0"/>
              <a:t>Introduction to OpenGL</a:t>
            </a:r>
            <a:endParaRPr lang="en-US" dirty="0"/>
          </a:p>
        </p:txBody>
      </p:sp>
      <p:sp>
        <p:nvSpPr>
          <p:cNvPr id="3" name="Content Placeholder 2"/>
          <p:cNvSpPr>
            <a:spLocks noGrp="1"/>
          </p:cNvSpPr>
          <p:nvPr>
            <p:ph idx="1"/>
          </p:nvPr>
        </p:nvSpPr>
        <p:spPr/>
        <p:txBody>
          <a:bodyPr>
            <a:normAutofit/>
          </a:bodyPr>
          <a:lstStyle/>
          <a:p>
            <a:r>
              <a:rPr lang="en-US" sz="1800" dirty="0" smtClean="0"/>
              <a:t>OpenGL is a low-level graphics library specification. It makes available to the programmer a small set of geometric primitives – points, lines, polygons, image and bitmaps.</a:t>
            </a:r>
          </a:p>
          <a:p>
            <a:pPr>
              <a:buNone/>
            </a:pPr>
            <a:endParaRPr lang="en-US" sz="1800" dirty="0" smtClean="0"/>
          </a:p>
          <a:p>
            <a:r>
              <a:rPr lang="en-US" sz="1800" dirty="0" smtClean="0"/>
              <a:t>Since OpenGL drawing commands are limited to those that generate simple geometric primitives (points, lines and polygons), the OpenGL Utility Toolkit (GLUT) has been created to aid in the development of more complicated three-dimension object such as a sphere, a cube, a cone etc.</a:t>
            </a:r>
          </a:p>
          <a:p>
            <a:endParaRPr lang="en-US" sz="1800" dirty="0" smtClean="0"/>
          </a:p>
          <a:p>
            <a:r>
              <a:rPr lang="en-US" sz="1800" dirty="0" smtClean="0"/>
              <a:t>GLUT is designed to fill to need for windows system independent programming interface for OpenGL programs. The interface is designed to be simple yet still meet the needs of useful OpenGL programs.</a:t>
            </a:r>
            <a:endParaRPr lang="en-US" sz="18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lstStyle/>
          <a:p>
            <a:r>
              <a:rPr lang="en-US" sz="1800" dirty="0" smtClean="0"/>
              <a:t>The GLUT Application Programming Interface (API) requires very few routines to display a graphic scene render using OpenGL. The GLUT routines also take relatively few parameters.</a:t>
            </a:r>
          </a:p>
          <a:p>
            <a:endParaRPr lang="en-US" sz="1800" dirty="0" smtClean="0"/>
          </a:p>
          <a:p>
            <a:r>
              <a:rPr lang="en-US" sz="1800" i="1" u="sng" dirty="0" smtClean="0">
                <a:solidFill>
                  <a:srgbClr val="00B0F0"/>
                </a:solidFill>
                <a:effectLst>
                  <a:outerShdw blurRad="38100" dist="38100" dir="2700000" algn="tl">
                    <a:srgbClr val="000000">
                      <a:alpha val="43137"/>
                    </a:srgbClr>
                  </a:outerShdw>
                </a:effectLst>
              </a:rPr>
              <a:t>Rendering Pipeline:-</a:t>
            </a:r>
          </a:p>
          <a:p>
            <a:pPr lvl="2"/>
            <a:r>
              <a:rPr lang="en-US" sz="1400" dirty="0" smtClean="0"/>
              <a:t>Most implementation of OpenGL has a similar order of operations, a series of processing stages called the OpenGL rendering pipeline.</a:t>
            </a:r>
          </a:p>
          <a:p>
            <a:pPr lvl="2">
              <a:buNone/>
            </a:pPr>
            <a:endParaRPr lang="en-US" sz="1400" i="1" u="sng" dirty="0" smtClean="0">
              <a:solidFill>
                <a:srgbClr val="00B0F0"/>
              </a:solidFill>
              <a:effectLst>
                <a:outerShdw blurRad="38100" dist="38100" dir="2700000" algn="tl">
                  <a:srgbClr val="000000">
                    <a:alpha val="43137"/>
                  </a:srgbClr>
                </a:outerShdw>
              </a:effectLst>
            </a:endParaRPr>
          </a:p>
          <a:p>
            <a:r>
              <a:rPr lang="en-US" sz="1800" i="1" u="sng" dirty="0" smtClean="0">
                <a:solidFill>
                  <a:srgbClr val="00B0F0"/>
                </a:solidFill>
                <a:effectLst>
                  <a:outerShdw blurRad="38100" dist="38100" dir="2700000" algn="tl">
                    <a:srgbClr val="000000">
                      <a:alpha val="43137"/>
                    </a:srgbClr>
                  </a:outerShdw>
                </a:effectLst>
              </a:rPr>
              <a:t>Rasterization:-</a:t>
            </a:r>
          </a:p>
          <a:p>
            <a:pPr lvl="2"/>
            <a:r>
              <a:rPr lang="en-US" sz="1400" dirty="0" smtClean="0"/>
              <a:t>Rasterization is the conversion of both geometric and pixel data into fragments. Each fragment square corresponds to a pixel in the frame buffer.</a:t>
            </a:r>
          </a:p>
          <a:p>
            <a:pPr lvl="2">
              <a:buNone/>
            </a:pPr>
            <a:endParaRPr lang="en-US" sz="1400" i="1" u="sng" dirty="0" smtClean="0">
              <a:solidFill>
                <a:srgbClr val="00B0F0"/>
              </a:solidFill>
            </a:endParaRPr>
          </a:p>
          <a:p>
            <a:pPr lvl="2"/>
            <a:r>
              <a:rPr lang="en-US" sz="1400" dirty="0" smtClean="0"/>
              <a:t>The processed fragment is the drawn into the appropriate buffer, where it has finally advanced to be a pixel and achieved its final resting place.</a:t>
            </a:r>
          </a:p>
          <a:p>
            <a:r>
              <a:rPr lang="en-US" sz="1800" i="1" u="sng" dirty="0" smtClean="0">
                <a:solidFill>
                  <a:srgbClr val="00B0F0"/>
                </a:solidFill>
                <a:effectLst>
                  <a:outerShdw blurRad="38100" dist="38100" dir="2700000" algn="tl">
                    <a:srgbClr val="000000">
                      <a:alpha val="43137"/>
                    </a:srgbClr>
                  </a:outerShdw>
                </a:effectLst>
              </a:rPr>
              <a:t>Libraries:-</a:t>
            </a:r>
          </a:p>
          <a:p>
            <a:pPr lvl="2"/>
            <a:r>
              <a:rPr lang="en-US" sz="1400" dirty="0" smtClean="0"/>
              <a:t>OpenGL provides a powerful but primitives set of rendering commands and all higher-level drawing must be done in terms of these commands.</a:t>
            </a:r>
          </a:p>
          <a:p>
            <a:pPr lvl="3"/>
            <a:r>
              <a:rPr lang="en-US" sz="1400" dirty="0" smtClean="0"/>
              <a:t>OpenGL Utility Library (GLU) contains several routines that use lower-level OpenGL commands.</a:t>
            </a:r>
          </a:p>
          <a:p>
            <a:pPr lvl="3"/>
            <a:r>
              <a:rPr lang="en-US" sz="1400" dirty="0" smtClean="0"/>
              <a:t>OpenGL Utility Toolkit (GLUT) is a windows system independent toolkit, written by MARK KILGARD, to hide complexities of differing windows APIs.</a:t>
            </a:r>
          </a:p>
          <a:p>
            <a:pPr lvl="3"/>
            <a:endParaRPr lang="en-US" sz="1400" i="1" u="sng" dirty="0">
              <a:solidFill>
                <a:srgbClr val="00B0F0"/>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515112"/>
          </a:xfrm>
        </p:spPr>
        <p:txBody>
          <a:bodyPr>
            <a:normAutofit fontScale="90000"/>
          </a:bodyPr>
          <a:lstStyle/>
          <a:p>
            <a:pPr algn="ctr"/>
            <a:r>
              <a:rPr lang="en-US" dirty="0" smtClean="0"/>
              <a:t>Introduction of Project</a:t>
            </a:r>
            <a:endParaRPr lang="en-US" dirty="0"/>
          </a:p>
        </p:txBody>
      </p:sp>
      <p:sp>
        <p:nvSpPr>
          <p:cNvPr id="3" name="Content Placeholder 2"/>
          <p:cNvSpPr>
            <a:spLocks noGrp="1"/>
          </p:cNvSpPr>
          <p:nvPr>
            <p:ph idx="1"/>
          </p:nvPr>
        </p:nvSpPr>
        <p:spPr>
          <a:xfrm>
            <a:off x="457200" y="1295400"/>
            <a:ext cx="8229600" cy="5029200"/>
          </a:xfrm>
        </p:spPr>
        <p:txBody>
          <a:bodyPr>
            <a:noAutofit/>
          </a:bodyPr>
          <a:lstStyle/>
          <a:p>
            <a:r>
              <a:rPr lang="en-US" sz="1800" dirty="0" smtClean="0"/>
              <a:t>A game is structured playing, usually undertaken for enjoyment and sometimes used as an educational tool. Games are distinct from work, which is usually carried out for remuneration, and from art, which is more often an expression of aesthetic or ideological elements.</a:t>
            </a:r>
          </a:p>
          <a:p>
            <a:r>
              <a:rPr lang="en-US" sz="1800" dirty="0" smtClean="0"/>
              <a:t>Normally screen color of graphical window is white, for change it we are using Light Functionality by given by OpenGL.</a:t>
            </a:r>
          </a:p>
          <a:p>
            <a:r>
              <a:rPr lang="en-US" sz="1800" dirty="0" smtClean="0"/>
              <a:t>Light function is use to change the color of back gourd. In this function there are 3 type of light.</a:t>
            </a:r>
          </a:p>
          <a:p>
            <a:pPr lvl="1"/>
            <a:r>
              <a:rPr lang="en-US" sz="1600" i="1" u="sng" dirty="0" smtClean="0">
                <a:solidFill>
                  <a:srgbClr val="00B0F0"/>
                </a:solidFill>
                <a:effectLst>
                  <a:outerShdw blurRad="38100" dist="38100" dir="2700000" algn="tl">
                    <a:srgbClr val="000000">
                      <a:alpha val="43137"/>
                    </a:srgbClr>
                  </a:outerShdw>
                </a:effectLst>
              </a:rPr>
              <a:t>Ambient Light:-</a:t>
            </a:r>
          </a:p>
          <a:p>
            <a:pPr lvl="2"/>
            <a:r>
              <a:rPr lang="en-US" sz="1300" dirty="0" smtClean="0"/>
              <a:t>Ambient lighting is a general illumination that comes from all direction in a room that has no visible source. This type of lighting is in contrast to directional lighting. </a:t>
            </a:r>
          </a:p>
          <a:p>
            <a:pPr lvl="1"/>
            <a:r>
              <a:rPr lang="en-US" sz="1600" i="1" u="sng" dirty="0" smtClean="0">
                <a:solidFill>
                  <a:srgbClr val="00B0F0"/>
                </a:solidFill>
                <a:effectLst>
                  <a:outerShdw blurRad="38100" dist="38100" dir="2700000" algn="tl">
                    <a:srgbClr val="000000">
                      <a:alpha val="43137"/>
                    </a:srgbClr>
                  </a:outerShdw>
                </a:effectLst>
              </a:rPr>
              <a:t>Positioned Light:-</a:t>
            </a:r>
          </a:p>
          <a:p>
            <a:pPr lvl="2"/>
            <a:r>
              <a:rPr lang="en-US" sz="1300" dirty="0" smtClean="0"/>
              <a:t>Positioned light is declared for the contrast. Contrast is also important and poorly positioned light source may cause contrast reduction, resulting in loss of visibility.</a:t>
            </a:r>
          </a:p>
          <a:p>
            <a:pPr lvl="1"/>
            <a:r>
              <a:rPr lang="en-US" sz="1600" i="1" u="sng" dirty="0" smtClean="0">
                <a:solidFill>
                  <a:srgbClr val="00B0F0"/>
                </a:solidFill>
                <a:effectLst>
                  <a:outerShdw blurRad="38100" dist="38100" dir="2700000" algn="tl">
                    <a:srgbClr val="000000">
                      <a:alpha val="43137"/>
                    </a:srgbClr>
                  </a:outerShdw>
                </a:effectLst>
              </a:rPr>
              <a:t>Directed Light:- </a:t>
            </a:r>
          </a:p>
          <a:p>
            <a:pPr lvl="2"/>
            <a:r>
              <a:rPr lang="en-US" sz="1300" dirty="0" smtClean="0"/>
              <a:t>Directional lights are different from the previous two by the fact that all the light rays are parallel to each other.</a:t>
            </a:r>
          </a:p>
          <a:p>
            <a:endParaRPr lang="en-US" sz="18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92500"/>
          </a:bodyPr>
          <a:lstStyle/>
          <a:p>
            <a:r>
              <a:rPr lang="en-US" sz="1800" dirty="0" smtClean="0"/>
              <a:t>Now make part of the project is Snake and its Food. The shape of Snake is making with help of Solid Sphere and Cone and colored with the Color function. The Snake’s Food also make by the Solid Sphere and Color function.</a:t>
            </a:r>
          </a:p>
          <a:p>
            <a:endParaRPr lang="en-US" sz="1800" dirty="0" smtClean="0"/>
          </a:p>
          <a:p>
            <a:r>
              <a:rPr lang="en-US" sz="1800" dirty="0" smtClean="0"/>
              <a:t>When Snake start eating the Food it will also increase in size and after eating each Food point also get increase.</a:t>
            </a:r>
          </a:p>
          <a:p>
            <a:endParaRPr lang="en-US" sz="1800" dirty="0" smtClean="0"/>
          </a:p>
          <a:p>
            <a:r>
              <a:rPr lang="en-US" sz="1800" dirty="0" smtClean="0"/>
              <a:t>The snake runs within the cube itself, if it reaches any of the side it will reappear from opposite side.</a:t>
            </a:r>
          </a:p>
          <a:p>
            <a:endParaRPr lang="en-US" sz="1800" dirty="0" smtClean="0"/>
          </a:p>
          <a:p>
            <a:r>
              <a:rPr lang="en-US" sz="1800" dirty="0" smtClean="0"/>
              <a:t>The cube can be rotate in X-axis, Y-axis and Z-axis and even it can be zoom-in and zoom-out.</a:t>
            </a:r>
          </a:p>
          <a:p>
            <a:endParaRPr lang="en-US" sz="1800" dirty="0" smtClean="0"/>
          </a:p>
          <a:p>
            <a:r>
              <a:rPr lang="en-US" sz="1800" dirty="0" smtClean="0"/>
              <a:t>In we are tracking each and every position of snake within the cube.</a:t>
            </a:r>
          </a:p>
          <a:p>
            <a:endParaRPr lang="en-US" sz="1800" dirty="0" smtClean="0"/>
          </a:p>
          <a:p>
            <a:r>
              <a:rPr lang="en-US" sz="1800" dirty="0" smtClean="0"/>
              <a:t>The FPS means Frame per Second, FPS means to increase Frames per Seconds you can lower the Graphics the FPS will increase. The human eye can see about 30 FPS, but for things like game 60+ is ideal.</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dirty="0" smtClean="0"/>
              <a:t>Flow Chart</a:t>
            </a:r>
            <a:endParaRPr lang="en-US" dirty="0"/>
          </a:p>
        </p:txBody>
      </p:sp>
      <p:pic>
        <p:nvPicPr>
          <p:cNvPr id="6" name="Content Placeholder 5" descr="FLOWCHART.png"/>
          <p:cNvPicPr>
            <a:picLocks noGrp="1" noChangeAspect="1"/>
          </p:cNvPicPr>
          <p:nvPr>
            <p:ph idx="1"/>
          </p:nvPr>
        </p:nvPicPr>
        <p:blipFill>
          <a:blip r:embed="rId2" cstate="print"/>
          <a:stretch>
            <a:fillRect/>
          </a:stretch>
        </p:blipFill>
        <p:spPr>
          <a:xfrm>
            <a:off x="1828800" y="1371601"/>
            <a:ext cx="6019800" cy="4953000"/>
          </a:xfr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Design</a:t>
            </a:r>
            <a:endParaRPr lang="en-US" dirty="0"/>
          </a:p>
        </p:txBody>
      </p:sp>
      <p:sp>
        <p:nvSpPr>
          <p:cNvPr id="3" name="Content Placeholder 2"/>
          <p:cNvSpPr>
            <a:spLocks noGrp="1"/>
          </p:cNvSpPr>
          <p:nvPr>
            <p:ph idx="1"/>
          </p:nvPr>
        </p:nvSpPr>
        <p:spPr/>
        <p:txBody>
          <a:bodyPr>
            <a:normAutofit/>
          </a:bodyPr>
          <a:lstStyle/>
          <a:p>
            <a:r>
              <a:rPr lang="en-US" sz="1600" dirty="0" smtClean="0"/>
              <a:t>Project design first requires gathering, synthesizing, and analyzing information with enough objectivity and detail to support a program decision that makes optimum use of resources to achieve desired results.</a:t>
            </a:r>
          </a:p>
          <a:p>
            <a:endParaRPr lang="en-US" sz="1600" dirty="0" smtClean="0"/>
          </a:p>
          <a:p>
            <a:r>
              <a:rPr lang="en-US" sz="1600" b="1" dirty="0" smtClean="0"/>
              <a:t>Text</a:t>
            </a:r>
            <a:r>
              <a:rPr lang="en-US" sz="1600" dirty="0" smtClean="0"/>
              <a:t>:-</a:t>
            </a:r>
          </a:p>
          <a:p>
            <a:pPr lvl="1"/>
            <a:r>
              <a:rPr lang="en-US" sz="1600" dirty="0" smtClean="0"/>
              <a:t>Text feature in OpenGL is very use to show character, number or any special symbols in the graphical window. In this project the text feature is to display Welcome Screen, Position of Snake, Level, Points, Fps value.</a:t>
            </a:r>
          </a:p>
          <a:p>
            <a:pPr lvl="1"/>
            <a:endParaRPr lang="en-US" sz="1600" dirty="0" smtClean="0"/>
          </a:p>
          <a:p>
            <a:pPr lvl="1"/>
            <a:r>
              <a:rPr lang="en-US" sz="1600" u="sng" dirty="0" smtClean="0"/>
              <a:t>GlutBitmapCharacter()</a:t>
            </a:r>
            <a:r>
              <a:rPr lang="en-US" sz="1600" dirty="0" smtClean="0"/>
              <a:t>:-Without using any display lists, glutBitmapCharacter renders the character in the named bitmap font. The available fonts are: </a:t>
            </a:r>
          </a:p>
          <a:p>
            <a:pPr lvl="2"/>
            <a:r>
              <a:rPr lang="en-US" sz="1600" dirty="0" smtClean="0"/>
              <a:t>GLUT_BITMAP_8_BY_13 </a:t>
            </a:r>
          </a:p>
          <a:p>
            <a:pPr lvl="3"/>
            <a:r>
              <a:rPr lang="en-US" sz="1600" dirty="0" smtClean="0"/>
              <a:t>A fixed width font with every character fitting in an 8 by 13 pixel rectangle.</a:t>
            </a:r>
          </a:p>
          <a:p>
            <a:pPr lvl="1"/>
            <a:endParaRPr lang="en-US" sz="1600" dirty="0" smtClean="0"/>
          </a:p>
          <a:p>
            <a:endParaRPr lang="en-US" sz="1600" dirty="0" smtClean="0"/>
          </a:p>
          <a:p>
            <a:pPr lvl="1"/>
            <a:endParaRPr lang="en-US"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marL="274320" lvl="1" indent="-274320">
              <a:buClr>
                <a:schemeClr val="accent3"/>
              </a:buClr>
              <a:buSzPct val="95000"/>
            </a:pPr>
            <a:r>
              <a:rPr lang="en-US" sz="1600" u="sng" dirty="0" err="1" smtClean="0"/>
              <a:t>GlRasterPos</a:t>
            </a:r>
            <a:r>
              <a:rPr lang="en-US" sz="1600" u="sng" dirty="0" smtClean="0"/>
              <a:t>()</a:t>
            </a:r>
            <a:r>
              <a:rPr lang="en-US" sz="1600" dirty="0" smtClean="0"/>
              <a:t>:-</a:t>
            </a:r>
          </a:p>
          <a:p>
            <a:pPr marL="548640" lvl="2" indent="-274320">
              <a:buClr>
                <a:schemeClr val="accent3"/>
              </a:buClr>
              <a:buSzPct val="95000"/>
            </a:pPr>
            <a:r>
              <a:rPr lang="en-US" sz="1600" dirty="0" smtClean="0"/>
              <a:t>The raster position is transformed by the </a:t>
            </a:r>
            <a:r>
              <a:rPr lang="en-US" sz="1600" dirty="0" err="1" smtClean="0"/>
              <a:t>modelview</a:t>
            </a:r>
            <a:r>
              <a:rPr lang="en-US" sz="1600" dirty="0" smtClean="0"/>
              <a:t> matrix. If you are applying some matrix to your </a:t>
            </a:r>
            <a:r>
              <a:rPr lang="en-US" sz="1600" dirty="0" err="1" smtClean="0"/>
              <a:t>modelview</a:t>
            </a:r>
            <a:r>
              <a:rPr lang="en-US" sz="1600" dirty="0" smtClean="0"/>
              <a:t> while panning and zooming, then it will affect glRasterPos2f. You might want to load an identity matrix, then call glRasterPos2f.</a:t>
            </a:r>
          </a:p>
          <a:p>
            <a:r>
              <a:rPr lang="en-US" sz="1600" b="1" u="sng" dirty="0" smtClean="0"/>
              <a:t>Snake and Food:-</a:t>
            </a:r>
          </a:p>
          <a:p>
            <a:pPr lvl="1"/>
            <a:r>
              <a:rPr lang="en-US" sz="1600" u="sng" dirty="0" err="1" smtClean="0"/>
              <a:t>GlutSolidsphere</a:t>
            </a:r>
            <a:r>
              <a:rPr lang="en-US" sz="1600" u="sng" dirty="0" smtClean="0"/>
              <a:t> ()</a:t>
            </a:r>
            <a:r>
              <a:rPr lang="en-US" sz="1600" dirty="0" smtClean="0"/>
              <a:t>:-</a:t>
            </a:r>
          </a:p>
          <a:p>
            <a:pPr lvl="3"/>
            <a:r>
              <a:rPr lang="en-US" sz="1600" dirty="0" smtClean="0"/>
              <a:t>Renders a sphere centered at the modeling coordinates origin of the specified radius. The sphere is subdivided around the Z axis into slices and along the Z axis into stacks.</a:t>
            </a:r>
          </a:p>
          <a:p>
            <a:pPr lvl="1"/>
            <a:r>
              <a:rPr lang="en-US" sz="1600" u="sng" dirty="0" err="1" smtClean="0"/>
              <a:t>GLRotatef</a:t>
            </a:r>
            <a:r>
              <a:rPr lang="en-US" sz="1600" u="sng" dirty="0" smtClean="0"/>
              <a:t>()</a:t>
            </a:r>
            <a:r>
              <a:rPr lang="en-US" sz="1600" dirty="0" smtClean="0"/>
              <a:t>:-</a:t>
            </a:r>
          </a:p>
          <a:p>
            <a:pPr lvl="3"/>
            <a:r>
              <a:rPr lang="en-US" sz="1600" dirty="0" err="1" smtClean="0"/>
              <a:t>GLRotate</a:t>
            </a:r>
            <a:r>
              <a:rPr lang="en-US" sz="1600" dirty="0" smtClean="0"/>
              <a:t> produces a rotation of </a:t>
            </a:r>
            <a:r>
              <a:rPr lang="en-US" sz="1600" i="1" dirty="0" smtClean="0"/>
              <a:t>angle</a:t>
            </a:r>
            <a:r>
              <a:rPr lang="en-US" sz="1600" dirty="0" smtClean="0"/>
              <a:t> degrees around the vector (</a:t>
            </a:r>
            <a:r>
              <a:rPr lang="en-US" sz="1600" i="1" dirty="0" smtClean="0"/>
              <a:t>x</a:t>
            </a:r>
            <a:r>
              <a:rPr lang="en-US" sz="1600" dirty="0" smtClean="0"/>
              <a:t>, </a:t>
            </a:r>
            <a:r>
              <a:rPr lang="en-US" sz="1600" i="1" dirty="0" smtClean="0"/>
              <a:t>y</a:t>
            </a:r>
            <a:r>
              <a:rPr lang="en-US" sz="1600" dirty="0" smtClean="0"/>
              <a:t>, </a:t>
            </a:r>
            <a:r>
              <a:rPr lang="en-US" sz="1600" i="1" dirty="0" smtClean="0"/>
              <a:t>z</a:t>
            </a:r>
            <a:r>
              <a:rPr lang="en-US" sz="1600" dirty="0" smtClean="0"/>
              <a:t>). The current matrix (see GLMatrixMode) is multiplied by a rotation matrix with the product replacing the current matrix.</a:t>
            </a:r>
          </a:p>
          <a:p>
            <a:pPr lvl="1"/>
            <a:r>
              <a:rPr lang="en-US" sz="1600" u="sng" dirty="0" err="1" smtClean="0"/>
              <a:t>GLTranslatef</a:t>
            </a:r>
            <a:r>
              <a:rPr lang="en-US" sz="1600" u="sng" dirty="0" smtClean="0"/>
              <a:t>()</a:t>
            </a:r>
            <a:r>
              <a:rPr lang="en-US" sz="1600" dirty="0" smtClean="0"/>
              <a:t>:-</a:t>
            </a:r>
          </a:p>
          <a:p>
            <a:pPr lvl="3"/>
            <a:r>
              <a:rPr lang="en-US" sz="1600" dirty="0" smtClean="0"/>
              <a:t>GLTranslate produces a translation by (</a:t>
            </a:r>
            <a:r>
              <a:rPr lang="en-US" sz="1600" i="1" dirty="0" smtClean="0"/>
              <a:t>x</a:t>
            </a:r>
            <a:r>
              <a:rPr lang="en-US" sz="1600" dirty="0" smtClean="0"/>
              <a:t>, </a:t>
            </a:r>
            <a:r>
              <a:rPr lang="en-US" sz="1600" i="1" dirty="0" smtClean="0"/>
              <a:t>y</a:t>
            </a:r>
            <a:r>
              <a:rPr lang="en-US" sz="1600" dirty="0" smtClean="0"/>
              <a:t>, </a:t>
            </a:r>
            <a:r>
              <a:rPr lang="en-US" sz="1600" i="1" dirty="0" smtClean="0"/>
              <a:t>z</a:t>
            </a:r>
            <a:r>
              <a:rPr lang="en-US" sz="1600" dirty="0" smtClean="0"/>
              <a:t>). The current matrix (see GLMatrixMode) is multiplied by this translation matrix, with the product replacing the current matrix.</a:t>
            </a:r>
          </a:p>
          <a:p>
            <a:pPr lvl="3"/>
            <a:endParaRPr lang="en-US" sz="1600" dirty="0" smtClean="0"/>
          </a:p>
          <a:p>
            <a:pPr lvl="3"/>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TotalTime>
  <Words>1202</Words>
  <Application>Microsoft Office PowerPoint</Application>
  <PresentationFormat>On-screen Show (4:3)</PresentationFormat>
  <Paragraphs>107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COMPUTER GRAPHICS AND VISUALIZATION PROJECT</vt:lpstr>
      <vt:lpstr>           ABSTRACT</vt:lpstr>
      <vt:lpstr>Introduction to OpenGL</vt:lpstr>
      <vt:lpstr>Slide 4</vt:lpstr>
      <vt:lpstr>Introduction of Project</vt:lpstr>
      <vt:lpstr>Slide 6</vt:lpstr>
      <vt:lpstr>Flow Chart</vt:lpstr>
      <vt:lpstr>Design</vt:lpstr>
      <vt:lpstr>Slide 9</vt:lpstr>
      <vt:lpstr>Slide 10</vt:lpstr>
      <vt:lpstr>Future Enhancement</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AND VISUALIZATION PROJECT</dc:title>
  <dc:creator>Dave</dc:creator>
  <cp:lastModifiedBy>$MK$</cp:lastModifiedBy>
  <cp:revision>49</cp:revision>
  <dcterms:created xsi:type="dcterms:W3CDTF">2013-05-10T12:48:53Z</dcterms:created>
  <dcterms:modified xsi:type="dcterms:W3CDTF">2015-02-26T06:05:44Z</dcterms:modified>
</cp:coreProperties>
</file>