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PRc9P6s+FPI5S0EpESBuwjv9A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C5A718-43EF-41B8-A0F4-A8830CDE2BF4}">
  <a:tblStyle styleId="{80C5A718-43EF-41B8-A0F4-A8830CDE2B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3ada85d9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63ada85d9a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2af5428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62af54282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2af542823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62af542823_19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62af542823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62af542823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3ada85d9a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63ada85d9a_1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YNAT(주제 분류를 위한 연합 뉴스 헤드라인) 데이터셋 = DACON 데이터셋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AutoNum type="arabicParenR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사용자 인터페이스도 시스템의 일부분이므로 큰 사각형 내부에 넣으세요.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AutoNum type="arabicParenR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요구사항정의서의 대분류에 있는 항목이 빠져 있습니다. 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사용자 데이터 수집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예측 모델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등등</a:t>
            </a:r>
            <a:endParaRPr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2a0e538ae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62a0e538ae_2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1ed8461ad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61ed8461ad_7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ada85d9a_1_10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63ada85d9a_1_10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g163ada85d9a_1_1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63ada85d9a_1_1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63ada85d9a_1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ada85d9a_1_10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63ada85d9a_1_10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g163ada85d9a_1_1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163ada85d9a_1_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63ada85d9a_1_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3ada85d9a_1_1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63ada85d9a_1_1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163ada85d9a_1_1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g163ada85d9a_1_1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63ada85d9a_1_1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63ada85d9a_1_1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3ada85d9a_1_12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63ada85d9a_1_12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g163ada85d9a_1_12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163ada85d9a_1_12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g163ada85d9a_1_12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63ada85d9a_1_1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63ada85d9a_1_1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63ada85d9a_1_1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3ada85d9a_1_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63ada85d9a_1_1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63ada85d9a_1_1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63ada85d9a_1_1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3ada85d9a_1_1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63ada85d9a_1_1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63ada85d9a_1_1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3ada85d9a_1_14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63ada85d9a_1_14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4" name="Google Shape;114;g163ada85d9a_1_14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g163ada85d9a_1_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63ada85d9a_1_1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63ada85d9a_1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3ada85d9a_1_14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63ada85d9a_1_147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g163ada85d9a_1_147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g163ada85d9a_1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63ada85d9a_1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63ada85d9a_1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3ada85d9a_1_1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63ada85d9a_1_15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163ada85d9a_1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63ada85d9a_1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63ada85d9a_1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3ada85d9a_1_16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63ada85d9a_1_16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g163ada85d9a_1_1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63ada85d9a_1_1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163ada85d9a_1_1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9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3ada85d9a_1_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g163ada85d9a_1_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g163ada85d9a_1_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g163ada85d9a_1_9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3" name="Google Shape;73;g163ada85d9a_1_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3ada85d9a_1_83"/>
          <p:cNvSpPr/>
          <p:nvPr/>
        </p:nvSpPr>
        <p:spPr>
          <a:xfrm>
            <a:off x="5989255" y="2105558"/>
            <a:ext cx="2646900" cy="2646900"/>
          </a:xfrm>
          <a:prstGeom prst="ellipse">
            <a:avLst/>
          </a:prstGeom>
          <a:solidFill>
            <a:srgbClr val="FF8C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63ada85d9a_1_83"/>
          <p:cNvSpPr/>
          <p:nvPr/>
        </p:nvSpPr>
        <p:spPr>
          <a:xfrm>
            <a:off x="7483225" y="3292600"/>
            <a:ext cx="2646900" cy="2646900"/>
          </a:xfrm>
          <a:prstGeom prst="ellipse">
            <a:avLst/>
          </a:prstGeom>
          <a:solidFill>
            <a:srgbClr val="2C3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63ada85d9a_1_83"/>
          <p:cNvSpPr txBox="1"/>
          <p:nvPr/>
        </p:nvSpPr>
        <p:spPr>
          <a:xfrm>
            <a:off x="1432704" y="2092281"/>
            <a:ext cx="3488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뉴스 분류 및 요약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b="1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g163ada85d9a_1_83"/>
          <p:cNvGrpSpPr/>
          <p:nvPr/>
        </p:nvGrpSpPr>
        <p:grpSpPr>
          <a:xfrm>
            <a:off x="1411617" y="1424019"/>
            <a:ext cx="3531189" cy="468750"/>
            <a:chOff x="5628167" y="3357030"/>
            <a:chExt cx="5286211" cy="937501"/>
          </a:xfrm>
        </p:grpSpPr>
        <p:sp>
          <p:nvSpPr>
            <p:cNvPr id="145" name="Google Shape;145;g163ada85d9a_1_83"/>
            <p:cNvSpPr/>
            <p:nvPr/>
          </p:nvSpPr>
          <p:spPr>
            <a:xfrm>
              <a:off x="9978678" y="3357030"/>
              <a:ext cx="935700" cy="935700"/>
            </a:xfrm>
            <a:prstGeom prst="ellipse">
              <a:avLst/>
            </a:prstGeom>
            <a:solidFill>
              <a:srgbClr val="201A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63ada85d9a_1_83"/>
            <p:cNvSpPr/>
            <p:nvPr/>
          </p:nvSpPr>
          <p:spPr>
            <a:xfrm>
              <a:off x="5628167" y="3357031"/>
              <a:ext cx="935700" cy="935700"/>
            </a:xfrm>
            <a:prstGeom prst="ellipse">
              <a:avLst/>
            </a:prstGeom>
            <a:solidFill>
              <a:srgbClr val="201A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163ada85d9a_1_83"/>
            <p:cNvSpPr/>
            <p:nvPr/>
          </p:nvSpPr>
          <p:spPr>
            <a:xfrm>
              <a:off x="6057363" y="3357031"/>
              <a:ext cx="4389000" cy="937500"/>
            </a:xfrm>
            <a:prstGeom prst="rect">
              <a:avLst/>
            </a:prstGeom>
            <a:solidFill>
              <a:srgbClr val="201A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프로젝트방법론 - 1조 </a:t>
              </a:r>
              <a:endParaRPr/>
            </a:p>
          </p:txBody>
        </p:sp>
      </p:grpSp>
      <p:sp>
        <p:nvSpPr>
          <p:cNvPr id="148" name="Google Shape;148;g163ada85d9a_1_83"/>
          <p:cNvSpPr/>
          <p:nvPr/>
        </p:nvSpPr>
        <p:spPr>
          <a:xfrm>
            <a:off x="9448554" y="3021699"/>
            <a:ext cx="2917800" cy="2917800"/>
          </a:xfrm>
          <a:prstGeom prst="ellipse">
            <a:avLst/>
          </a:prstGeom>
          <a:solidFill>
            <a:srgbClr val="58C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63ada85d9a_1_83"/>
          <p:cNvSpPr/>
          <p:nvPr/>
        </p:nvSpPr>
        <p:spPr>
          <a:xfrm>
            <a:off x="5715638" y="3748320"/>
            <a:ext cx="2822400" cy="2917800"/>
          </a:xfrm>
          <a:prstGeom prst="donut">
            <a:avLst>
              <a:gd fmla="val 21694" name="adj"/>
            </a:avLst>
          </a:prstGeom>
          <a:solidFill>
            <a:srgbClr val="FFC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63ada85d9a_1_83"/>
          <p:cNvSpPr/>
          <p:nvPr/>
        </p:nvSpPr>
        <p:spPr>
          <a:xfrm>
            <a:off x="8102684" y="1424027"/>
            <a:ext cx="2646900" cy="2646900"/>
          </a:xfrm>
          <a:prstGeom prst="ellipse">
            <a:avLst/>
          </a:prstGeom>
          <a:solidFill>
            <a:srgbClr val="FFC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63ada85d9a_1_83"/>
          <p:cNvSpPr/>
          <p:nvPr/>
        </p:nvSpPr>
        <p:spPr>
          <a:xfrm>
            <a:off x="6322818" y="217402"/>
            <a:ext cx="2538600" cy="2538600"/>
          </a:xfrm>
          <a:prstGeom prst="ellipse">
            <a:avLst/>
          </a:prstGeom>
          <a:solidFill>
            <a:srgbClr val="4949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8"/>
          <p:cNvGraphicFramePr/>
          <p:nvPr/>
        </p:nvGraphicFramePr>
        <p:xfrm>
          <a:off x="642400" y="12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{80C5A718-43EF-41B8-A0F4-A8830CDE2BF4}</a:tableStyleId>
              </a:tblPr>
              <a:tblGrid>
                <a:gridCol w="561950"/>
                <a:gridCol w="3321225"/>
                <a:gridCol w="514975"/>
                <a:gridCol w="514975"/>
                <a:gridCol w="514975"/>
                <a:gridCol w="514975"/>
                <a:gridCol w="514975"/>
                <a:gridCol w="514975"/>
                <a:gridCol w="514975"/>
                <a:gridCol w="514975"/>
                <a:gridCol w="514975"/>
                <a:gridCol w="514975"/>
                <a:gridCol w="1874275"/>
              </a:tblGrid>
              <a:tr h="23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5일차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산출물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분석기획(Planning)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데이터준비(Data Preparartion)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데이터스토어설계(정형,비정형)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 정합성검증보고서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데이터분석(Data Analyzing)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데이터셑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 분석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텍스트분석보고서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데이터탐색/시각화보고서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모델링결과보고서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모델평가 및 검증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모델평가보고서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시스템 구현(System developing)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및 구현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구현시스템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시스템테스트 및 운영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매뉴얼(사용자,운영자)</a:t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평가및 전개(Deploying)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8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모델발전계획 수립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8"/>
          <p:cNvSpPr/>
          <p:nvPr/>
        </p:nvSpPr>
        <p:spPr>
          <a:xfrm>
            <a:off x="4532922" y="1754984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"/>
          <p:cNvSpPr/>
          <p:nvPr/>
        </p:nvSpPr>
        <p:spPr>
          <a:xfrm>
            <a:off x="4532922" y="1989934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8"/>
          <p:cNvSpPr/>
          <p:nvPr/>
        </p:nvSpPr>
        <p:spPr>
          <a:xfrm>
            <a:off x="4532922" y="2218534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"/>
          <p:cNvSpPr/>
          <p:nvPr/>
        </p:nvSpPr>
        <p:spPr>
          <a:xfrm>
            <a:off x="5037747" y="2698270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8"/>
          <p:cNvSpPr/>
          <p:nvPr/>
        </p:nvSpPr>
        <p:spPr>
          <a:xfrm>
            <a:off x="5555272" y="2912907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8"/>
          <p:cNvSpPr/>
          <p:nvPr/>
        </p:nvSpPr>
        <p:spPr>
          <a:xfrm>
            <a:off x="5555272" y="3168957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"/>
          <p:cNvSpPr/>
          <p:nvPr/>
        </p:nvSpPr>
        <p:spPr>
          <a:xfrm>
            <a:off x="6072797" y="3879614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6066447" y="3625223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6587147" y="4103478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"/>
          <p:cNvSpPr/>
          <p:nvPr/>
        </p:nvSpPr>
        <p:spPr>
          <a:xfrm>
            <a:off x="6599846" y="4343889"/>
            <a:ext cx="1527176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"/>
          <p:cNvSpPr/>
          <p:nvPr/>
        </p:nvSpPr>
        <p:spPr>
          <a:xfrm>
            <a:off x="7091972" y="4584300"/>
            <a:ext cx="1527176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8"/>
          <p:cNvSpPr/>
          <p:nvPr/>
        </p:nvSpPr>
        <p:spPr>
          <a:xfrm>
            <a:off x="7622197" y="5057427"/>
            <a:ext cx="1527176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8133373" y="5297838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8657248" y="5745793"/>
            <a:ext cx="10098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8650898" y="5988173"/>
            <a:ext cx="100965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8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402" name="Google Shape;402;p8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7. 프로젝트 일정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" name="Google Shape;403;p8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8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05" name="Google Shape;405;p8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406" name="Google Shape;406;p8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8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Google Shape;412;g162af542823_1_0"/>
          <p:cNvGraphicFramePr/>
          <p:nvPr/>
        </p:nvGraphicFramePr>
        <p:xfrm>
          <a:off x="738296" y="2040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{80C5A718-43EF-41B8-A0F4-A8830CDE2BF4}</a:tableStyleId>
              </a:tblPr>
              <a:tblGrid>
                <a:gridCol w="638350"/>
                <a:gridCol w="4960650"/>
                <a:gridCol w="5097750"/>
              </a:tblGrid>
              <a:tr h="79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 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 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언론사간 중복 뉴스 발생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수집 기간 늘려 </a:t>
                      </a:r>
                      <a:r>
                        <a:rPr b="1" lang="ko-KR" sz="1400" u="none" cap="none" strike="noStrike"/>
                        <a:t>다양한 데이터 확보</a:t>
                      </a: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뉴스 기사의 특정 패턴, 노이즈 학습으로 과적합 발생</a:t>
                      </a:r>
                      <a:endParaRPr b="1" sz="1400" u="none" cap="none" strike="noStrike"/>
                    </a:p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데이터양 증가 및 모델 리모델링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1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데이터 수집과 모델링 담당자간 소통 문제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실시간 협업 도구(Slack) 활용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13" name="Google Shape;413;g162af542823_1_0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414" name="Google Shape;414;g162af542823_1_0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8. 예상 이슈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" name="Google Shape;415;g162af542823_1_0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g162af542823_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7" name="Google Shape;417;g162af542823_1_0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418" name="Google Shape;418;g162af542823_1_0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g162af542823_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62af542823_19_0"/>
          <p:cNvSpPr txBox="1"/>
          <p:nvPr/>
        </p:nvSpPr>
        <p:spPr>
          <a:xfrm>
            <a:off x="3309750" y="2724450"/>
            <a:ext cx="510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ko-KR" sz="7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b="1" i="0" sz="7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62af542823_12_0"/>
          <p:cNvSpPr txBox="1"/>
          <p:nvPr/>
        </p:nvSpPr>
        <p:spPr>
          <a:xfrm>
            <a:off x="3275300" y="2661200"/>
            <a:ext cx="6799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-KR" sz="8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b="1" i="0" sz="8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3ada85d9a_1_166"/>
          <p:cNvSpPr txBox="1"/>
          <p:nvPr/>
        </p:nvSpPr>
        <p:spPr>
          <a:xfrm>
            <a:off x="776329" y="953477"/>
            <a:ext cx="16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사람, 실내, 컴퓨터이(가) 표시된 사진&#10;&#10;자동 생성된 설명" id="157" name="Google Shape;157;g163ada85d9a_1_166"/>
          <p:cNvPicPr preferRelativeResize="0"/>
          <p:nvPr/>
        </p:nvPicPr>
        <p:blipFill rotWithShape="1">
          <a:blip r:embed="rId3">
            <a:alphaModFix/>
          </a:blip>
          <a:srcRect b="0" l="37545" r="13001" t="0"/>
          <a:stretch/>
        </p:blipFill>
        <p:spPr>
          <a:xfrm>
            <a:off x="7269275" y="0"/>
            <a:ext cx="4922726" cy="687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g163ada85d9a_1_166"/>
          <p:cNvGrpSpPr/>
          <p:nvPr/>
        </p:nvGrpSpPr>
        <p:grpSpPr>
          <a:xfrm>
            <a:off x="834953" y="683733"/>
            <a:ext cx="2971800" cy="50700"/>
            <a:chOff x="7101074" y="5702300"/>
            <a:chExt cx="2971800" cy="50700"/>
          </a:xfrm>
        </p:grpSpPr>
        <p:sp>
          <p:nvSpPr>
            <p:cNvPr id="159" name="Google Shape;159;g163ada85d9a_1_166"/>
            <p:cNvSpPr/>
            <p:nvPr/>
          </p:nvSpPr>
          <p:spPr>
            <a:xfrm>
              <a:off x="7101074" y="5702300"/>
              <a:ext cx="2971800" cy="507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g163ada85d9a_1_166"/>
            <p:cNvSpPr/>
            <p:nvPr/>
          </p:nvSpPr>
          <p:spPr>
            <a:xfrm>
              <a:off x="7101074" y="5702300"/>
              <a:ext cx="1004700" cy="507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1" name="Google Shape;161;g163ada85d9a_1_166"/>
          <p:cNvSpPr/>
          <p:nvPr/>
        </p:nvSpPr>
        <p:spPr>
          <a:xfrm>
            <a:off x="6641123" y="0"/>
            <a:ext cx="791400" cy="6858000"/>
          </a:xfrm>
          <a:prstGeom prst="rect">
            <a:avLst/>
          </a:prstGeom>
          <a:solidFill>
            <a:srgbClr val="2C3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63ada85d9a_1_166"/>
          <p:cNvSpPr txBox="1"/>
          <p:nvPr/>
        </p:nvSpPr>
        <p:spPr>
          <a:xfrm>
            <a:off x="706141" y="1805354"/>
            <a:ext cx="31008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추진 개요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구축 범위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조직 및 역할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구성도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AutoNum type="arabicPeriod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시퀀스 다이어그램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AutoNum type="arabicPeriod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WBS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일정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이슈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163ada85d9a_1_166"/>
          <p:cNvSpPr/>
          <p:nvPr/>
        </p:nvSpPr>
        <p:spPr>
          <a:xfrm>
            <a:off x="4309015" y="5863436"/>
            <a:ext cx="2822400" cy="2917800"/>
          </a:xfrm>
          <a:prstGeom prst="donut">
            <a:avLst>
              <a:gd fmla="val 21694" name="adj"/>
            </a:avLst>
          </a:prstGeom>
          <a:solidFill>
            <a:srgbClr val="58C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63ada85d9a_1_166"/>
          <p:cNvSpPr/>
          <p:nvPr/>
        </p:nvSpPr>
        <p:spPr>
          <a:xfrm>
            <a:off x="-1079230" y="3747919"/>
            <a:ext cx="1785300" cy="1845600"/>
          </a:xfrm>
          <a:prstGeom prst="donut">
            <a:avLst>
              <a:gd fmla="val 19157" name="adj"/>
            </a:avLst>
          </a:prstGeom>
          <a:solidFill>
            <a:srgbClr val="FFC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450" y="3754300"/>
            <a:ext cx="3513124" cy="3021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7"/>
          <p:cNvGrpSpPr/>
          <p:nvPr/>
        </p:nvGrpSpPr>
        <p:grpSpPr>
          <a:xfrm>
            <a:off x="0" y="206850"/>
            <a:ext cx="12192000" cy="831000"/>
            <a:chOff x="0" y="206850"/>
            <a:chExt cx="12192000" cy="831000"/>
          </a:xfrm>
        </p:grpSpPr>
        <p:sp>
          <p:nvSpPr>
            <p:cNvPr id="171" name="Google Shape;171;p7"/>
            <p:cNvSpPr txBox="1"/>
            <p:nvPr/>
          </p:nvSpPr>
          <p:spPr>
            <a:xfrm>
              <a:off x="244400" y="206850"/>
              <a:ext cx="3946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프로젝트 추진 개요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7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7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4" name="Google Shape;174;p7"/>
          <p:cNvSpPr/>
          <p:nvPr/>
        </p:nvSpPr>
        <p:spPr>
          <a:xfrm>
            <a:off x="6721600" y="2570275"/>
            <a:ext cx="5576400" cy="1832700"/>
          </a:xfrm>
          <a:prstGeom prst="rect">
            <a:avLst/>
          </a:prstGeom>
          <a:solidFill>
            <a:srgbClr val="FFC785"/>
          </a:solidFill>
          <a:ln>
            <a:noFill/>
          </a:ln>
          <a:effectLst>
            <a:outerShdw rotWithShape="0" algn="bl">
              <a:srgbClr val="000000">
                <a:alpha val="2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 b="0" l="0" r="32800" t="0"/>
          <a:stretch/>
        </p:blipFill>
        <p:spPr>
          <a:xfrm>
            <a:off x="6827588" y="2643725"/>
            <a:ext cx="5364401" cy="166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7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177" name="Google Shape;177;p7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79" name="Google Shape;17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4300" y="1845027"/>
            <a:ext cx="3330175" cy="3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50" y="1272098"/>
            <a:ext cx="2855226" cy="356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 rot="2700000">
            <a:off x="5732034" y="1351960"/>
            <a:ext cx="1351281" cy="1165029"/>
          </a:xfrm>
          <a:prstGeom prst="bentArrow">
            <a:avLst>
              <a:gd fmla="val 25000" name="adj1"/>
              <a:gd fmla="val 24750" name="adj2"/>
              <a:gd fmla="val 25000" name="adj3"/>
              <a:gd fmla="val 43750" name="adj4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4"/>
          <p:cNvGrpSpPr/>
          <p:nvPr/>
        </p:nvGrpSpPr>
        <p:grpSpPr>
          <a:xfrm>
            <a:off x="1042482" y="1114883"/>
            <a:ext cx="9854121" cy="5197485"/>
            <a:chOff x="1042482" y="1419683"/>
            <a:chExt cx="9854121" cy="5197485"/>
          </a:xfrm>
        </p:grpSpPr>
        <p:grpSp>
          <p:nvGrpSpPr>
            <p:cNvPr id="187" name="Google Shape;187;p24"/>
            <p:cNvGrpSpPr/>
            <p:nvPr/>
          </p:nvGrpSpPr>
          <p:grpSpPr>
            <a:xfrm>
              <a:off x="1042482" y="1419683"/>
              <a:ext cx="9854121" cy="5197485"/>
              <a:chOff x="1042482" y="1419683"/>
              <a:chExt cx="9854121" cy="5197485"/>
            </a:xfrm>
          </p:grpSpPr>
          <p:grpSp>
            <p:nvGrpSpPr>
              <p:cNvPr id="188" name="Google Shape;188;p24"/>
              <p:cNvGrpSpPr/>
              <p:nvPr/>
            </p:nvGrpSpPr>
            <p:grpSpPr>
              <a:xfrm>
                <a:off x="1042482" y="1420064"/>
                <a:ext cx="4197734" cy="5196723"/>
                <a:chOff x="1042482" y="1420445"/>
                <a:chExt cx="4197734" cy="5196723"/>
              </a:xfrm>
            </p:grpSpPr>
            <p:sp>
              <p:nvSpPr>
                <p:cNvPr id="189" name="Google Shape;189;p24"/>
                <p:cNvSpPr/>
                <p:nvPr/>
              </p:nvSpPr>
              <p:spPr>
                <a:xfrm>
                  <a:off x="1042482" y="1670539"/>
                  <a:ext cx="4197734" cy="494662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4"/>
                <p:cNvSpPr/>
                <p:nvPr/>
              </p:nvSpPr>
              <p:spPr>
                <a:xfrm>
                  <a:off x="1042482" y="1420445"/>
                  <a:ext cx="4197734" cy="558443"/>
                </a:xfrm>
                <a:prstGeom prst="rect">
                  <a:avLst/>
                </a:prstGeom>
                <a:solidFill>
                  <a:srgbClr val="2C308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배경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1" name="Google Shape;191;p24"/>
              <p:cNvGrpSpPr/>
              <p:nvPr/>
            </p:nvGrpSpPr>
            <p:grpSpPr>
              <a:xfrm>
                <a:off x="6698869" y="1419683"/>
                <a:ext cx="4197734" cy="5197485"/>
                <a:chOff x="6698869" y="1419683"/>
                <a:chExt cx="4197734" cy="5197485"/>
              </a:xfrm>
            </p:grpSpPr>
            <p:sp>
              <p:nvSpPr>
                <p:cNvPr id="192" name="Google Shape;192;p24"/>
                <p:cNvSpPr/>
                <p:nvPr/>
              </p:nvSpPr>
              <p:spPr>
                <a:xfrm>
                  <a:off x="6698869" y="1670539"/>
                  <a:ext cx="4197734" cy="494662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4"/>
                <p:cNvSpPr/>
                <p:nvPr/>
              </p:nvSpPr>
              <p:spPr>
                <a:xfrm>
                  <a:off x="6698869" y="1419683"/>
                  <a:ext cx="4197734" cy="558443"/>
                </a:xfrm>
                <a:prstGeom prst="rect">
                  <a:avLst/>
                </a:prstGeom>
                <a:solidFill>
                  <a:srgbClr val="4949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목적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94" name="Google Shape;194;p24"/>
            <p:cNvSpPr/>
            <p:nvPr/>
          </p:nvSpPr>
          <p:spPr>
            <a:xfrm rot="-5400000">
              <a:off x="5336402" y="3254186"/>
              <a:ext cx="1266281" cy="1260318"/>
            </a:xfrm>
            <a:prstGeom prst="downArrow">
              <a:avLst>
                <a:gd fmla="val 64783" name="adj1"/>
                <a:gd fmla="val 42092" name="adj2"/>
              </a:avLst>
            </a:prstGeom>
            <a:gradFill>
              <a:gsLst>
                <a:gs pos="0">
                  <a:srgbClr val="EEEEEE"/>
                </a:gs>
                <a:gs pos="8000">
                  <a:srgbClr val="EEEEEE"/>
                </a:gs>
                <a:gs pos="38000">
                  <a:srgbClr val="F6E6D2"/>
                </a:gs>
                <a:gs pos="61000">
                  <a:srgbClr val="FBD1A0"/>
                </a:gs>
                <a:gs pos="79000">
                  <a:srgbClr val="FCB87A"/>
                </a:gs>
                <a:gs pos="100000">
                  <a:srgbClr val="FCB87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4"/>
          <p:cNvSpPr txBox="1"/>
          <p:nvPr/>
        </p:nvSpPr>
        <p:spPr>
          <a:xfrm>
            <a:off x="1295397" y="2115045"/>
            <a:ext cx="3534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콘텐츠 소비 문화가 점점 짧고 빠른 소비 형태로 변화하고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뉴스 기사는 이러한 트렌드 변화를 따라가지 못하고 지속적으로 이용자를 잃고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트렌드에 맞춘 간결한 형태의 뉴스 기사에 대한 수요가 생겼다.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재한 외국인의 꾸준한 증가로 200만명 이상의 외국인이 국내에 체류하고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외국인들은 뉴스를 정확하고 빠르게 전달 받을 수 있는 방법이 없다.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022178" y="2169004"/>
            <a:ext cx="35511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분류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언론사의 기사를 통일된 기준으로 분류하여 사용자의 뉴스 분류 파악 및 선택에 편리함 제공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요약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뉴스 본문의 핵심 키워드로  간결하고 핵심적인 뉴스 정보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다국적 언어로 뉴스를 번역하여 외국인 이용자에게 핵심 뉴스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244403" y="206862"/>
            <a:ext cx="348500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추진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199" name="Google Shape;199;p24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4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6"/>
          <p:cNvGrpSpPr/>
          <p:nvPr/>
        </p:nvGrpSpPr>
        <p:grpSpPr>
          <a:xfrm>
            <a:off x="703227" y="1438701"/>
            <a:ext cx="10994951" cy="4884572"/>
            <a:chOff x="703227" y="1787951"/>
            <a:chExt cx="10994951" cy="4884572"/>
          </a:xfrm>
        </p:grpSpPr>
        <p:grpSp>
          <p:nvGrpSpPr>
            <p:cNvPr id="206" name="Google Shape;206;p6"/>
            <p:cNvGrpSpPr/>
            <p:nvPr/>
          </p:nvGrpSpPr>
          <p:grpSpPr>
            <a:xfrm>
              <a:off x="703227" y="1787951"/>
              <a:ext cx="10785547" cy="4884572"/>
              <a:chOff x="834953" y="1759623"/>
              <a:chExt cx="10785547" cy="4884572"/>
            </a:xfrm>
          </p:grpSpPr>
          <p:grpSp>
            <p:nvGrpSpPr>
              <p:cNvPr id="207" name="Google Shape;207;p6"/>
              <p:cNvGrpSpPr/>
              <p:nvPr/>
            </p:nvGrpSpPr>
            <p:grpSpPr>
              <a:xfrm>
                <a:off x="834953" y="1759623"/>
                <a:ext cx="3608340" cy="4884572"/>
                <a:chOff x="1037476" y="1807248"/>
                <a:chExt cx="3608340" cy="4884572"/>
              </a:xfrm>
            </p:grpSpPr>
            <p:sp>
              <p:nvSpPr>
                <p:cNvPr id="208" name="Google Shape;208;p6"/>
                <p:cNvSpPr/>
                <p:nvPr/>
              </p:nvSpPr>
              <p:spPr>
                <a:xfrm>
                  <a:off x="3904621" y="3883915"/>
                  <a:ext cx="741195" cy="731239"/>
                </a:xfrm>
                <a:prstGeom prst="diamond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9" name="Google Shape;209;p6"/>
                <p:cNvGrpSpPr/>
                <p:nvPr/>
              </p:nvGrpSpPr>
              <p:grpSpPr>
                <a:xfrm>
                  <a:off x="1037476" y="1807248"/>
                  <a:ext cx="3319044" cy="4884572"/>
                  <a:chOff x="1037476" y="1807248"/>
                  <a:chExt cx="3319044" cy="4884572"/>
                </a:xfrm>
              </p:grpSpPr>
              <p:sp>
                <p:nvSpPr>
                  <p:cNvPr id="210" name="Google Shape;210;p6"/>
                  <p:cNvSpPr/>
                  <p:nvPr/>
                </p:nvSpPr>
                <p:spPr>
                  <a:xfrm>
                    <a:off x="1037476" y="1807248"/>
                    <a:ext cx="3319038" cy="515802"/>
                  </a:xfrm>
                  <a:prstGeom prst="rect">
                    <a:avLst/>
                  </a:prstGeom>
                  <a:solidFill>
                    <a:srgbClr val="2C308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1" i="0" lang="ko-KR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소스 데이터</a:t>
                    </a:r>
                    <a:endParaRPr b="1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" name="Google Shape;211;p6"/>
                  <p:cNvSpPr/>
                  <p:nvPr/>
                </p:nvSpPr>
                <p:spPr>
                  <a:xfrm>
                    <a:off x="1037482" y="2325570"/>
                    <a:ext cx="3319038" cy="436625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0000" spcFirstLastPara="1" rIns="90000" wrap="square" tIns="45700">
                    <a:noAutofit/>
                  </a:bodyPr>
                  <a:lstStyle/>
                  <a:p>
                    <a:pPr indent="-285750" lvl="0" marL="4254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Char char="▪"/>
                    </a:pPr>
                    <a:r>
                      <a:rPr b="0" i="0" lang="ko-KR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YNAT 데이터셋</a:t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4254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4254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228600" lvl="0" marL="45720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84150" lvl="0" marL="2857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285750" lvl="0" marL="4127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Char char="▪"/>
                    </a:pPr>
                    <a:r>
                      <a:rPr b="0" i="0" lang="ko-KR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네이버 뉴스 크롤링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2" name="Google Shape;212;p6"/>
              <p:cNvGrpSpPr/>
              <p:nvPr/>
            </p:nvGrpSpPr>
            <p:grpSpPr>
              <a:xfrm>
                <a:off x="4568205" y="1759623"/>
                <a:ext cx="3608340" cy="4884572"/>
                <a:chOff x="4612316" y="1807248"/>
                <a:chExt cx="3608340" cy="4884572"/>
              </a:xfrm>
            </p:grpSpPr>
            <p:sp>
              <p:nvSpPr>
                <p:cNvPr id="213" name="Google Shape;213;p6"/>
                <p:cNvSpPr/>
                <p:nvPr/>
              </p:nvSpPr>
              <p:spPr>
                <a:xfrm>
                  <a:off x="7479461" y="3883915"/>
                  <a:ext cx="741195" cy="731239"/>
                </a:xfrm>
                <a:prstGeom prst="diamond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4" name="Google Shape;214;p6"/>
                <p:cNvGrpSpPr/>
                <p:nvPr/>
              </p:nvGrpSpPr>
              <p:grpSpPr>
                <a:xfrm>
                  <a:off x="4612316" y="1807248"/>
                  <a:ext cx="3319044" cy="4884572"/>
                  <a:chOff x="4612316" y="1807248"/>
                  <a:chExt cx="3319044" cy="4884572"/>
                </a:xfrm>
              </p:grpSpPr>
              <p:sp>
                <p:nvSpPr>
                  <p:cNvPr id="215" name="Google Shape;215;p6"/>
                  <p:cNvSpPr/>
                  <p:nvPr/>
                </p:nvSpPr>
                <p:spPr>
                  <a:xfrm>
                    <a:off x="4612316" y="1807248"/>
                    <a:ext cx="3319038" cy="515802"/>
                  </a:xfrm>
                  <a:prstGeom prst="rect">
                    <a:avLst/>
                  </a:prstGeom>
                  <a:solidFill>
                    <a:srgbClr val="4949E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1" i="0" lang="ko-KR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구축 범위</a:t>
                    </a:r>
                    <a:endParaRPr b="1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Google Shape;216;p6"/>
                  <p:cNvSpPr/>
                  <p:nvPr/>
                </p:nvSpPr>
                <p:spPr>
                  <a:xfrm>
                    <a:off x="4612322" y="2325570"/>
                    <a:ext cx="3319038" cy="436625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0000" spcFirstLastPara="1" rIns="90000" wrap="square" tIns="45700">
                    <a:noAutofit/>
                  </a:bodyPr>
                  <a:lstStyle/>
                  <a:p>
                    <a:pPr indent="-317500" lvl="0" marL="45720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Char char="▪"/>
                    </a:pPr>
                    <a:r>
                      <a:rPr b="0" i="0" lang="ko-KR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뉴스 기사 재분류 및 요약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12001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12001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12001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196850" lvl="0" marL="12001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-317500" lvl="0" marL="45720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Char char="▪"/>
                    </a:pPr>
                    <a:r>
                      <a:rPr b="0" i="0" lang="ko-KR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뉴스 기사 번역 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7" name="Google Shape;217;p6"/>
              <p:cNvGrpSpPr/>
              <p:nvPr/>
            </p:nvGrpSpPr>
            <p:grpSpPr>
              <a:xfrm>
                <a:off x="8301456" y="1759623"/>
                <a:ext cx="3319044" cy="4884572"/>
                <a:chOff x="8321802" y="1807248"/>
                <a:chExt cx="2967369" cy="4367019"/>
              </a:xfrm>
            </p:grpSpPr>
            <p:sp>
              <p:nvSpPr>
                <p:cNvPr id="218" name="Google Shape;218;p6"/>
                <p:cNvSpPr/>
                <p:nvPr/>
              </p:nvSpPr>
              <p:spPr>
                <a:xfrm>
                  <a:off x="8321802" y="1807248"/>
                  <a:ext cx="2967364" cy="461149"/>
                </a:xfrm>
                <a:prstGeom prst="rect">
                  <a:avLst/>
                </a:prstGeom>
                <a:solidFill>
                  <a:srgbClr val="58C2D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기대 효과</a:t>
                  </a:r>
                  <a:endParaRPr b="1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6"/>
                <p:cNvSpPr/>
                <p:nvPr/>
              </p:nvSpPr>
              <p:spPr>
                <a:xfrm>
                  <a:off x="8321807" y="2270650"/>
                  <a:ext cx="2967364" cy="390361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0000" spcFirstLastPara="1" rIns="90000" wrap="square" tIns="45700">
                  <a:noAutofit/>
                </a:bodyPr>
                <a:lstStyle/>
                <a:p>
                  <a:pPr indent="-311150" lvl="0" marL="4572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00"/>
                    <a:buFont typeface="Noto Sans Symbols"/>
                    <a:buChar char="▪"/>
                  </a:pPr>
                  <a:r>
                    <a:rPr b="0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커스터마이즈 된 뉴스기사 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196850" lvl="0" marL="51435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196850" lvl="0" marL="51435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2286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196850" lvl="0" marL="51435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317500" lvl="0" marL="4572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Char char="▪"/>
                  </a:pPr>
                  <a:r>
                    <a:rPr b="0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뉴스 기사 번역 서비스 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0" name="Google Shape;220;p6"/>
            <p:cNvSpPr txBox="1"/>
            <p:nvPr/>
          </p:nvSpPr>
          <p:spPr>
            <a:xfrm>
              <a:off x="4646027" y="5445403"/>
              <a:ext cx="33190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5" marL="311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영어, 중국어 등 5개 국어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4646027" y="4033832"/>
              <a:ext cx="33190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5" marL="311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국내 신뢰도 1~20위의  언론사 뉴스 활용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8379278" y="4033832"/>
              <a:ext cx="3318900" cy="6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5" marL="3111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중요 뉴스 내용 및 최신 정보 습득 시간 감소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5" marL="3111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뉴스 기사 열독자 증가 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8379272" y="5445403"/>
              <a:ext cx="331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5" marL="311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재한 외국인의 정보 불균형 해소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225" name="Google Shape;225;p6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프로젝트 구축 범위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6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8" name="Google Shape;228;p6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229" name="Google Shape;229;p6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/>
          <p:nvPr/>
        </p:nvSpPr>
        <p:spPr>
          <a:xfrm>
            <a:off x="1784802" y="1273125"/>
            <a:ext cx="26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26"/>
          <p:cNvGrpSpPr/>
          <p:nvPr/>
        </p:nvGrpSpPr>
        <p:grpSpPr>
          <a:xfrm>
            <a:off x="244403" y="1884389"/>
            <a:ext cx="5118939" cy="3641550"/>
            <a:chOff x="834953" y="2524703"/>
            <a:chExt cx="5118939" cy="3641550"/>
          </a:xfrm>
        </p:grpSpPr>
        <p:sp>
          <p:nvSpPr>
            <p:cNvPr id="237" name="Google Shape;237;p26"/>
            <p:cNvSpPr/>
            <p:nvPr/>
          </p:nvSpPr>
          <p:spPr>
            <a:xfrm>
              <a:off x="2769143" y="2971262"/>
              <a:ext cx="1303629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김도영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238" name="Google Shape;238;p26"/>
            <p:cNvSpPr/>
            <p:nvPr/>
          </p:nvSpPr>
          <p:spPr>
            <a:xfrm>
              <a:off x="2769143" y="2524703"/>
              <a:ext cx="1307229" cy="497385"/>
            </a:xfrm>
            <a:prstGeom prst="rect">
              <a:avLst/>
            </a:prstGeom>
            <a:solidFill>
              <a:srgbClr val="58C2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PM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834953" y="5381195"/>
              <a:ext cx="1229926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이재훈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240" name="Google Shape;240;p26"/>
            <p:cNvSpPr/>
            <p:nvPr/>
          </p:nvSpPr>
          <p:spPr>
            <a:xfrm>
              <a:off x="834953" y="4879068"/>
              <a:ext cx="1230770" cy="497385"/>
            </a:xfrm>
            <a:prstGeom prst="rect">
              <a:avLst/>
            </a:prstGeom>
            <a:solidFill>
              <a:srgbClr val="4949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2106176" y="5381195"/>
              <a:ext cx="1229926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신상언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242" name="Google Shape;242;p26"/>
            <p:cNvSpPr/>
            <p:nvPr/>
          </p:nvSpPr>
          <p:spPr>
            <a:xfrm>
              <a:off x="2106176" y="4879068"/>
              <a:ext cx="1230770" cy="497385"/>
            </a:xfrm>
            <a:prstGeom prst="rect">
              <a:avLst/>
            </a:prstGeom>
            <a:solidFill>
              <a:srgbClr val="4949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3430495" y="5381195"/>
              <a:ext cx="1229926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심정윤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244" name="Google Shape;244;p26"/>
            <p:cNvSpPr/>
            <p:nvPr/>
          </p:nvSpPr>
          <p:spPr>
            <a:xfrm>
              <a:off x="3430495" y="4879068"/>
              <a:ext cx="1230770" cy="497385"/>
            </a:xfrm>
            <a:prstGeom prst="rect">
              <a:avLst/>
            </a:prstGeom>
            <a:solidFill>
              <a:srgbClr val="4949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723122" y="5381195"/>
              <a:ext cx="1229926" cy="7850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김재열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246" name="Google Shape;246;p26"/>
            <p:cNvSpPr/>
            <p:nvPr/>
          </p:nvSpPr>
          <p:spPr>
            <a:xfrm>
              <a:off x="4723122" y="4879068"/>
              <a:ext cx="1230770" cy="497385"/>
            </a:xfrm>
            <a:prstGeom prst="rect">
              <a:avLst/>
            </a:prstGeom>
            <a:solidFill>
              <a:srgbClr val="4949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26"/>
            <p:cNvCxnSpPr>
              <a:stCxn id="237" idx="2"/>
            </p:cNvCxnSpPr>
            <p:nvPr/>
          </p:nvCxnSpPr>
          <p:spPr>
            <a:xfrm>
              <a:off x="3420957" y="3756320"/>
              <a:ext cx="0" cy="395400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6"/>
            <p:cNvCxnSpPr/>
            <p:nvPr/>
          </p:nvCxnSpPr>
          <p:spPr>
            <a:xfrm>
              <a:off x="1453877" y="4151806"/>
              <a:ext cx="3911600" cy="0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6"/>
            <p:cNvCxnSpPr>
              <a:endCxn id="240" idx="0"/>
            </p:cNvCxnSpPr>
            <p:nvPr/>
          </p:nvCxnSpPr>
          <p:spPr>
            <a:xfrm flipH="1">
              <a:off x="1450338" y="4151868"/>
              <a:ext cx="3600" cy="727200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6"/>
            <p:cNvCxnSpPr/>
            <p:nvPr/>
          </p:nvCxnSpPr>
          <p:spPr>
            <a:xfrm flipH="1">
              <a:off x="2763355" y="4145350"/>
              <a:ext cx="3600" cy="727262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6"/>
            <p:cNvCxnSpPr/>
            <p:nvPr/>
          </p:nvCxnSpPr>
          <p:spPr>
            <a:xfrm flipH="1">
              <a:off x="4076372" y="4145350"/>
              <a:ext cx="3600" cy="727262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6"/>
            <p:cNvCxnSpPr/>
            <p:nvPr/>
          </p:nvCxnSpPr>
          <p:spPr>
            <a:xfrm flipH="1">
              <a:off x="5365422" y="4151806"/>
              <a:ext cx="3600" cy="727262"/>
            </a:xfrm>
            <a:prstGeom prst="straightConnector1">
              <a:avLst/>
            </a:prstGeom>
            <a:noFill/>
            <a:ln cap="flat" cmpd="sng" w="1905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3" name="Google Shape;253;p26"/>
          <p:cNvSpPr/>
          <p:nvPr/>
        </p:nvSpPr>
        <p:spPr>
          <a:xfrm>
            <a:off x="8078743" y="1277387"/>
            <a:ext cx="15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역할 분담표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5730191" y="190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{80C5A718-43EF-41B8-A0F4-A8830CDE2BF4}</a:tableStyleId>
              </a:tblPr>
              <a:tblGrid>
                <a:gridCol w="1686775"/>
                <a:gridCol w="1506650"/>
                <a:gridCol w="3036675"/>
              </a:tblGrid>
              <a:tr h="2901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8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85"/>
                    </a:solidFill>
                  </a:tcPr>
                </a:tc>
                <a:tc hMerge="1"/>
              </a:tr>
              <a:tr h="2901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8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85"/>
                    </a:solidFill>
                  </a:tcPr>
                </a:tc>
              </a:tr>
              <a:tr h="51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김도영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총괄</a:t>
                      </a:r>
                      <a:endParaRPr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이재훈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신규 데이터 크롤링</a:t>
                      </a:r>
                      <a:endParaRPr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 모델 개발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r>
                        <a:rPr b="1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신상언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뉴스 제목을 통한 뉴스 분류 LSTM 모델 개발</a:t>
                      </a:r>
                      <a:endParaRPr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 모델 개발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Bert</a:t>
                      </a:r>
                      <a:r>
                        <a:rPr b="1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심정윤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뉴스 제목을 통한 뉴스 분류 </a:t>
                      </a:r>
                      <a:r>
                        <a:rPr lang="ko-K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Bert 모델 개발</a:t>
                      </a:r>
                      <a:endParaRPr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요약 모델 개발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김재열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뉴스 본문 내용 요약 모델 개발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전원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i="0" lang="ko-KR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 충족 여부 확인</a:t>
                      </a:r>
                      <a:endParaRPr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55" name="Google Shape;255;p26"/>
          <p:cNvGrpSpPr/>
          <p:nvPr/>
        </p:nvGrpSpPr>
        <p:grpSpPr>
          <a:xfrm>
            <a:off x="0" y="206850"/>
            <a:ext cx="12192000" cy="634890"/>
            <a:chOff x="0" y="206850"/>
            <a:chExt cx="12192000" cy="634890"/>
          </a:xfrm>
        </p:grpSpPr>
        <p:sp>
          <p:nvSpPr>
            <p:cNvPr id="256" name="Google Shape;256;p26"/>
            <p:cNvSpPr txBox="1"/>
            <p:nvPr/>
          </p:nvSpPr>
          <p:spPr>
            <a:xfrm>
              <a:off x="244400" y="206850"/>
              <a:ext cx="388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 프로젝트 조직 및 역할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26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6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9" name="Google Shape;259;p26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260" name="Google Shape;260;p26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6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13"/>
          <p:cNvCxnSpPr/>
          <p:nvPr/>
        </p:nvCxnSpPr>
        <p:spPr>
          <a:xfrm>
            <a:off x="1807730" y="3744370"/>
            <a:ext cx="1538400" cy="300"/>
          </a:xfrm>
          <a:prstGeom prst="straightConnector1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267" name="Google Shape;267;p13"/>
          <p:cNvCxnSpPr/>
          <p:nvPr/>
        </p:nvCxnSpPr>
        <p:spPr>
          <a:xfrm flipH="1">
            <a:off x="1813660" y="3852730"/>
            <a:ext cx="1538700" cy="300"/>
          </a:xfrm>
          <a:prstGeom prst="straightConnector1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pSp>
        <p:nvGrpSpPr>
          <p:cNvPr id="268" name="Google Shape;268;p13"/>
          <p:cNvGrpSpPr/>
          <p:nvPr/>
        </p:nvGrpSpPr>
        <p:grpSpPr>
          <a:xfrm>
            <a:off x="738508" y="1078028"/>
            <a:ext cx="10448285" cy="5198126"/>
            <a:chOff x="967550" y="1120499"/>
            <a:chExt cx="10448285" cy="5198126"/>
          </a:xfrm>
        </p:grpSpPr>
        <p:grpSp>
          <p:nvGrpSpPr>
            <p:cNvPr id="269" name="Google Shape;269;p13"/>
            <p:cNvGrpSpPr/>
            <p:nvPr/>
          </p:nvGrpSpPr>
          <p:grpSpPr>
            <a:xfrm>
              <a:off x="967550" y="1918787"/>
              <a:ext cx="10448285" cy="4399838"/>
              <a:chOff x="967550" y="1918787"/>
              <a:chExt cx="10448285" cy="4399838"/>
            </a:xfrm>
          </p:grpSpPr>
          <p:grpSp>
            <p:nvGrpSpPr>
              <p:cNvPr id="270" name="Google Shape;270;p13"/>
              <p:cNvGrpSpPr/>
              <p:nvPr/>
            </p:nvGrpSpPr>
            <p:grpSpPr>
              <a:xfrm>
                <a:off x="3403310" y="1918787"/>
                <a:ext cx="8012525" cy="4399838"/>
                <a:chOff x="3403310" y="1918787"/>
                <a:chExt cx="8012525" cy="4399838"/>
              </a:xfrm>
            </p:grpSpPr>
            <p:sp>
              <p:nvSpPr>
                <p:cNvPr id="271" name="Google Shape;271;p13"/>
                <p:cNvSpPr/>
                <p:nvPr/>
              </p:nvSpPr>
              <p:spPr>
                <a:xfrm>
                  <a:off x="3403310" y="2012425"/>
                  <a:ext cx="8012525" cy="4306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3"/>
                <p:cNvSpPr/>
                <p:nvPr/>
              </p:nvSpPr>
              <p:spPr>
                <a:xfrm>
                  <a:off x="5782595" y="2211140"/>
                  <a:ext cx="1029326" cy="3815685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8C37">
                    <a:alpha val="95686"/>
                  </a:srgbClr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관계형 DB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3" name="Google Shape;273;p13"/>
                <p:cNvCxnSpPr>
                  <a:stCxn id="274" idx="1"/>
                </p:cNvCxnSpPr>
                <p:nvPr/>
              </p:nvCxnSpPr>
              <p:spPr>
                <a:xfrm rot="10800000">
                  <a:off x="9027467" y="2536629"/>
                  <a:ext cx="580800" cy="16209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75" name="Google Shape;275;p13"/>
                <p:cNvCxnSpPr>
                  <a:stCxn id="274" idx="1"/>
                </p:cNvCxnSpPr>
                <p:nvPr/>
              </p:nvCxnSpPr>
              <p:spPr>
                <a:xfrm rot="10800000">
                  <a:off x="9027167" y="3400629"/>
                  <a:ext cx="581100" cy="7569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76" name="Google Shape;276;p13"/>
                <p:cNvCxnSpPr/>
                <p:nvPr/>
              </p:nvCxnSpPr>
              <p:spPr>
                <a:xfrm rot="10800000">
                  <a:off x="7172660" y="2619318"/>
                  <a:ext cx="513900" cy="57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77" name="Google Shape;277;p13"/>
                <p:cNvCxnSpPr/>
                <p:nvPr/>
              </p:nvCxnSpPr>
              <p:spPr>
                <a:xfrm rot="10800000">
                  <a:off x="7172660" y="3411316"/>
                  <a:ext cx="513900" cy="57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78" name="Google Shape;278;p13"/>
                <p:cNvCxnSpPr/>
                <p:nvPr/>
              </p:nvCxnSpPr>
              <p:spPr>
                <a:xfrm>
                  <a:off x="5383759" y="4079000"/>
                  <a:ext cx="753300" cy="63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79" name="Google Shape;279;p13"/>
                <p:cNvCxnSpPr/>
                <p:nvPr/>
              </p:nvCxnSpPr>
              <p:spPr>
                <a:xfrm flipH="1">
                  <a:off x="5436334" y="4295500"/>
                  <a:ext cx="662700" cy="156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80" name="Google Shape;280;p13"/>
                <p:cNvCxnSpPr>
                  <a:endCxn id="281" idx="0"/>
                </p:cNvCxnSpPr>
                <p:nvPr/>
              </p:nvCxnSpPr>
              <p:spPr>
                <a:xfrm>
                  <a:off x="10264217" y="1918787"/>
                  <a:ext cx="0" cy="3309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82" name="Google Shape;282;p13"/>
                <p:cNvCxnSpPr>
                  <a:stCxn id="274" idx="1"/>
                </p:cNvCxnSpPr>
                <p:nvPr/>
              </p:nvCxnSpPr>
              <p:spPr>
                <a:xfrm flipH="1">
                  <a:off x="9027467" y="4157529"/>
                  <a:ext cx="580800" cy="14031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83" name="Google Shape;283;p13"/>
                <p:cNvCxnSpPr/>
                <p:nvPr/>
              </p:nvCxnSpPr>
              <p:spPr>
                <a:xfrm rot="10800000">
                  <a:off x="7211046" y="5535312"/>
                  <a:ext cx="513900" cy="57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84" name="Google Shape;284;p13"/>
                <p:cNvCxnSpPr>
                  <a:stCxn id="274" idx="1"/>
                </p:cNvCxnSpPr>
                <p:nvPr/>
              </p:nvCxnSpPr>
              <p:spPr>
                <a:xfrm flipH="1">
                  <a:off x="9034967" y="4157529"/>
                  <a:ext cx="573300" cy="2856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cxnSp>
              <p:nvCxnSpPr>
                <p:cNvPr id="285" name="Google Shape;285;p13"/>
                <p:cNvCxnSpPr/>
                <p:nvPr/>
              </p:nvCxnSpPr>
              <p:spPr>
                <a:xfrm rot="10800000">
                  <a:off x="7218723" y="4417874"/>
                  <a:ext cx="513900" cy="57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grpSp>
              <p:nvGrpSpPr>
                <p:cNvPr id="286" name="Google Shape;286;p13"/>
                <p:cNvGrpSpPr/>
                <p:nvPr/>
              </p:nvGrpSpPr>
              <p:grpSpPr>
                <a:xfrm>
                  <a:off x="9457367" y="2249687"/>
                  <a:ext cx="1613700" cy="3815685"/>
                  <a:chOff x="9265983" y="2249687"/>
                  <a:chExt cx="1613700" cy="3815685"/>
                </a:xfrm>
              </p:grpSpPr>
              <p:sp>
                <p:nvSpPr>
                  <p:cNvPr id="281" name="Google Shape;281;p13"/>
                  <p:cNvSpPr/>
                  <p:nvPr/>
                </p:nvSpPr>
                <p:spPr>
                  <a:xfrm>
                    <a:off x="9265983" y="2249687"/>
                    <a:ext cx="1613700" cy="381568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5EBE0"/>
                  </a:solidFill>
                  <a:ln>
                    <a:noFill/>
                  </a:ln>
                  <a:effectLst>
                    <a:outerShdw blurRad="50800" rotWithShape="0" algn="tl" dir="27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7" name="Google Shape;287;p13"/>
                  <p:cNvSpPr/>
                  <p:nvPr/>
                </p:nvSpPr>
                <p:spPr>
                  <a:xfrm>
                    <a:off x="9416883" y="2558734"/>
                    <a:ext cx="1311900" cy="6462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C785"/>
                  </a:solidFill>
                  <a:ln>
                    <a:noFill/>
                  </a:ln>
                  <a:effectLst>
                    <a:outerShdw blurRad="50800" rotWithShape="0" algn="tl" dir="27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rPr b="1" i="0" lang="ko-KR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뉴스데이터 수집</a:t>
                    </a:r>
                    <a:endParaRPr b="0" i="0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9416883" y="3834429"/>
                    <a:ext cx="1311900" cy="6462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C785"/>
                  </a:solidFill>
                  <a:ln>
                    <a:noFill/>
                  </a:ln>
                  <a:effectLst>
                    <a:outerShdw blurRad="50800" rotWithShape="0" algn="tl" dir="27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rPr b="1" i="0" lang="ko-KR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전처리</a:t>
                    </a:r>
                    <a:endParaRPr b="0" i="0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88" name="Google Shape;288;p13"/>
                <p:cNvCxnSpPr/>
                <p:nvPr/>
              </p:nvCxnSpPr>
              <p:spPr>
                <a:xfrm flipH="1">
                  <a:off x="10263525" y="3333735"/>
                  <a:ext cx="9300" cy="517800"/>
                </a:xfrm>
                <a:prstGeom prst="straightConnector1">
                  <a:avLst/>
                </a:prstGeom>
                <a:noFill/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</p:cxnSp>
            <p:sp>
              <p:nvSpPr>
                <p:cNvPr id="289" name="Google Shape;289;p13"/>
                <p:cNvSpPr/>
                <p:nvPr/>
              </p:nvSpPr>
              <p:spPr>
                <a:xfrm>
                  <a:off x="7430231" y="3214635"/>
                  <a:ext cx="1504500" cy="805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8C2DA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분류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Model 2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13"/>
                <p:cNvSpPr/>
                <p:nvPr/>
              </p:nvSpPr>
              <p:spPr>
                <a:xfrm>
                  <a:off x="7430231" y="4218130"/>
                  <a:ext cx="1504500" cy="805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8C2DA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요약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Model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13"/>
                <p:cNvSpPr/>
                <p:nvPr/>
              </p:nvSpPr>
              <p:spPr>
                <a:xfrm>
                  <a:off x="7430231" y="5221625"/>
                  <a:ext cx="1504500" cy="805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8C2DA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번역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Model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13"/>
                <p:cNvSpPr/>
                <p:nvPr/>
              </p:nvSpPr>
              <p:spPr>
                <a:xfrm>
                  <a:off x="7430231" y="2211140"/>
                  <a:ext cx="1504500" cy="805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8C2DA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분류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Model 1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13"/>
                <p:cNvSpPr/>
                <p:nvPr/>
              </p:nvSpPr>
              <p:spPr>
                <a:xfrm>
                  <a:off x="3562509" y="3015599"/>
                  <a:ext cx="1538700" cy="241075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5EBE0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13"/>
                <p:cNvSpPr/>
                <p:nvPr/>
              </p:nvSpPr>
              <p:spPr>
                <a:xfrm>
                  <a:off x="3675909" y="3250475"/>
                  <a:ext cx="1311900" cy="646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사용자 데이터 수집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13"/>
                <p:cNvSpPr/>
                <p:nvPr/>
              </p:nvSpPr>
              <p:spPr>
                <a:xfrm>
                  <a:off x="3675909" y="4618475"/>
                  <a:ext cx="1311900" cy="646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GUI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96" name="Google Shape;296;p13"/>
                <p:cNvGrpSpPr/>
                <p:nvPr/>
              </p:nvGrpSpPr>
              <p:grpSpPr>
                <a:xfrm>
                  <a:off x="5220374" y="4048076"/>
                  <a:ext cx="503810" cy="109453"/>
                  <a:chOff x="1500299" y="1929710"/>
                  <a:chExt cx="1538640" cy="108720"/>
                </a:xfrm>
              </p:grpSpPr>
              <p:cxnSp>
                <p:nvCxnSpPr>
                  <p:cNvPr id="297" name="Google Shape;297;p13"/>
                  <p:cNvCxnSpPr/>
                  <p:nvPr/>
                </p:nvCxnSpPr>
                <p:spPr>
                  <a:xfrm>
                    <a:off x="1500479" y="1929710"/>
                    <a:ext cx="1538280" cy="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44546A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298" name="Google Shape;298;p13"/>
                  <p:cNvCxnSpPr/>
                  <p:nvPr/>
                </p:nvCxnSpPr>
                <p:spPr>
                  <a:xfrm flipH="1">
                    <a:off x="1500299" y="2038070"/>
                    <a:ext cx="1538640" cy="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44546A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cxnSp>
              <p:nvCxnSpPr>
                <p:cNvPr id="299" name="Google Shape;299;p13"/>
                <p:cNvCxnSpPr>
                  <a:endCxn id="292" idx="3"/>
                </p:cNvCxnSpPr>
                <p:nvPr/>
              </p:nvCxnSpPr>
              <p:spPr>
                <a:xfrm rot="10800000">
                  <a:off x="8934731" y="2613740"/>
                  <a:ext cx="522600" cy="1522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00" name="Google Shape;300;p13"/>
                <p:cNvCxnSpPr>
                  <a:stCxn id="281" idx="1"/>
                  <a:endCxn id="289" idx="3"/>
                </p:cNvCxnSpPr>
                <p:nvPr/>
              </p:nvCxnSpPr>
              <p:spPr>
                <a:xfrm rot="10800000">
                  <a:off x="8934767" y="3617230"/>
                  <a:ext cx="522600" cy="540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01" name="Google Shape;301;p13"/>
                <p:cNvCxnSpPr>
                  <a:stCxn id="281" idx="1"/>
                  <a:endCxn id="290" idx="3"/>
                </p:cNvCxnSpPr>
                <p:nvPr/>
              </p:nvCxnSpPr>
              <p:spPr>
                <a:xfrm flipH="1">
                  <a:off x="8934767" y="4157530"/>
                  <a:ext cx="522600" cy="463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02" name="Google Shape;302;p13"/>
                <p:cNvCxnSpPr>
                  <a:stCxn id="281" idx="1"/>
                  <a:endCxn id="291" idx="3"/>
                </p:cNvCxnSpPr>
                <p:nvPr/>
              </p:nvCxnSpPr>
              <p:spPr>
                <a:xfrm flipH="1">
                  <a:off x="8934767" y="4157530"/>
                  <a:ext cx="522600" cy="14667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03" name="Google Shape;303;p13"/>
                <p:cNvCxnSpPr>
                  <a:stCxn id="287" idx="2"/>
                  <a:endCxn id="274" idx="0"/>
                </p:cNvCxnSpPr>
                <p:nvPr/>
              </p:nvCxnSpPr>
              <p:spPr>
                <a:xfrm>
                  <a:off x="10264217" y="3204934"/>
                  <a:ext cx="0" cy="629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04" name="Google Shape;304;p13"/>
                <p:cNvCxnSpPr>
                  <a:stCxn id="289" idx="1"/>
                </p:cNvCxnSpPr>
                <p:nvPr/>
              </p:nvCxnSpPr>
              <p:spPr>
                <a:xfrm flipH="1">
                  <a:off x="6818231" y="3617235"/>
                  <a:ext cx="612000" cy="4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05" name="Google Shape;305;p13"/>
                <p:cNvCxnSpPr>
                  <a:stCxn id="292" idx="1"/>
                </p:cNvCxnSpPr>
                <p:nvPr/>
              </p:nvCxnSpPr>
              <p:spPr>
                <a:xfrm rot="10800000">
                  <a:off x="6818231" y="2613740"/>
                  <a:ext cx="6120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06" name="Google Shape;306;p13"/>
                <p:cNvCxnSpPr>
                  <a:stCxn id="290" idx="1"/>
                </p:cNvCxnSpPr>
                <p:nvPr/>
              </p:nvCxnSpPr>
              <p:spPr>
                <a:xfrm rot="10800000">
                  <a:off x="6818231" y="4618330"/>
                  <a:ext cx="612000" cy="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07" name="Google Shape;307;p13"/>
                <p:cNvCxnSpPr>
                  <a:stCxn id="291" idx="1"/>
                </p:cNvCxnSpPr>
                <p:nvPr/>
              </p:nvCxnSpPr>
              <p:spPr>
                <a:xfrm rot="10800000">
                  <a:off x="6818231" y="5624225"/>
                  <a:ext cx="6120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08" name="Google Shape;308;p13"/>
                <p:cNvCxnSpPr>
                  <a:stCxn id="295" idx="0"/>
                  <a:endCxn id="294" idx="2"/>
                </p:cNvCxnSpPr>
                <p:nvPr/>
              </p:nvCxnSpPr>
              <p:spPr>
                <a:xfrm rot="10800000">
                  <a:off x="4331859" y="3896675"/>
                  <a:ext cx="0" cy="7218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sp>
            <p:nvSpPr>
              <p:cNvPr id="309" name="Google Shape;309;p13"/>
              <p:cNvSpPr/>
              <p:nvPr/>
            </p:nvSpPr>
            <p:spPr>
              <a:xfrm>
                <a:off x="967550" y="3699651"/>
                <a:ext cx="870840" cy="838080"/>
              </a:xfrm>
              <a:prstGeom prst="roundRect">
                <a:avLst>
                  <a:gd fmla="val 16667" name="adj"/>
                </a:avLst>
              </a:prstGeom>
              <a:solidFill>
                <a:srgbClr val="FFFFCC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1" i="0" lang="ko-KR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0" name="Google Shape;310;p13"/>
              <p:cNvGrpSpPr/>
              <p:nvPr/>
            </p:nvGrpSpPr>
            <p:grpSpPr>
              <a:xfrm>
                <a:off x="1930819" y="3399346"/>
                <a:ext cx="1296116" cy="1438691"/>
                <a:chOff x="1930819" y="3483250"/>
                <a:chExt cx="1296116" cy="1438691"/>
              </a:xfrm>
            </p:grpSpPr>
            <p:sp>
              <p:nvSpPr>
                <p:cNvPr id="311" name="Google Shape;311;p13"/>
                <p:cNvSpPr/>
                <p:nvPr/>
              </p:nvSpPr>
              <p:spPr>
                <a:xfrm>
                  <a:off x="1987070" y="4275610"/>
                  <a:ext cx="1207080" cy="64633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뉴스 기사 요약본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2078330" y="3483250"/>
                  <a:ext cx="1024560" cy="41546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b="1" i="0" lang="ko-KR" sz="15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검색</a:t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13" name="Google Shape;313;p13"/>
                <p:cNvGrpSpPr/>
                <p:nvPr/>
              </p:nvGrpSpPr>
              <p:grpSpPr>
                <a:xfrm>
                  <a:off x="1930819" y="4011730"/>
                  <a:ext cx="1296116" cy="124780"/>
                  <a:chOff x="1500299" y="1929710"/>
                  <a:chExt cx="1538640" cy="108720"/>
                </a:xfrm>
              </p:grpSpPr>
              <p:cxnSp>
                <p:nvCxnSpPr>
                  <p:cNvPr id="314" name="Google Shape;314;p13"/>
                  <p:cNvCxnSpPr/>
                  <p:nvPr/>
                </p:nvCxnSpPr>
                <p:spPr>
                  <a:xfrm>
                    <a:off x="1500479" y="1929710"/>
                    <a:ext cx="1538280" cy="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44546A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315" name="Google Shape;315;p13"/>
                  <p:cNvCxnSpPr/>
                  <p:nvPr/>
                </p:nvCxnSpPr>
                <p:spPr>
                  <a:xfrm flipH="1">
                    <a:off x="1500299" y="2038070"/>
                    <a:ext cx="1538640" cy="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44546A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</p:grpSp>
        </p:grpSp>
        <p:grpSp>
          <p:nvGrpSpPr>
            <p:cNvPr id="316" name="Google Shape;316;p13"/>
            <p:cNvGrpSpPr/>
            <p:nvPr/>
          </p:nvGrpSpPr>
          <p:grpSpPr>
            <a:xfrm>
              <a:off x="9288617" y="1120499"/>
              <a:ext cx="1951200" cy="1438200"/>
              <a:chOff x="9288617" y="1120499"/>
              <a:chExt cx="1951200" cy="14382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9288617" y="1120499"/>
                <a:ext cx="1951200" cy="6876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1" i="0" lang="ko-KR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뉴스 포털 사이트</a:t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8" name="Google Shape;318;p13"/>
              <p:cNvCxnSpPr>
                <a:stCxn id="317" idx="2"/>
                <a:endCxn id="287" idx="0"/>
              </p:cNvCxnSpPr>
              <p:nvPr/>
            </p:nvCxnSpPr>
            <p:spPr>
              <a:xfrm>
                <a:off x="10264217" y="1808099"/>
                <a:ext cx="0" cy="750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319" name="Google Shape;319;p13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320" name="Google Shape;320;p13"/>
            <p:cNvSpPr txBox="1"/>
            <p:nvPr/>
          </p:nvSpPr>
          <p:spPr>
            <a:xfrm>
              <a:off x="244403" y="206862"/>
              <a:ext cx="34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프로젝트 구성도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" name="Google Shape;321;p13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23" name="Google Shape;323;p13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324" name="Google Shape;324;p13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162a0e538ae_2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675" y="991825"/>
            <a:ext cx="874950" cy="94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g162a0e538ae_21_0"/>
          <p:cNvCxnSpPr/>
          <p:nvPr/>
        </p:nvCxnSpPr>
        <p:spPr>
          <a:xfrm>
            <a:off x="1795400" y="2185850"/>
            <a:ext cx="231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g162a0e538ae_21_0"/>
          <p:cNvSpPr txBox="1"/>
          <p:nvPr/>
        </p:nvSpPr>
        <p:spPr>
          <a:xfrm>
            <a:off x="2625067" y="1816550"/>
            <a:ext cx="5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g162a0e538ae_21_0"/>
          <p:cNvCxnSpPr/>
          <p:nvPr/>
        </p:nvCxnSpPr>
        <p:spPr>
          <a:xfrm rot="10800000">
            <a:off x="4446000" y="2671850"/>
            <a:ext cx="156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4" name="Google Shape;334;g162a0e538ae_21_0"/>
          <p:cNvSpPr txBox="1"/>
          <p:nvPr/>
        </p:nvSpPr>
        <p:spPr>
          <a:xfrm>
            <a:off x="4964455" y="2369536"/>
            <a:ext cx="83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g162a0e538ae_21_0"/>
          <p:cNvCxnSpPr/>
          <p:nvPr/>
        </p:nvCxnSpPr>
        <p:spPr>
          <a:xfrm flipH="1" rot="10800000">
            <a:off x="4348188" y="3378450"/>
            <a:ext cx="3381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g162a0e538ae_21_0"/>
          <p:cNvSpPr txBox="1"/>
          <p:nvPr/>
        </p:nvSpPr>
        <p:spPr>
          <a:xfrm>
            <a:off x="4917763" y="3077322"/>
            <a:ext cx="12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 데이터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g162a0e538ae_21_0"/>
          <p:cNvCxnSpPr/>
          <p:nvPr/>
        </p:nvCxnSpPr>
        <p:spPr>
          <a:xfrm rot="10800000">
            <a:off x="4397225" y="4363575"/>
            <a:ext cx="521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g162a0e538ae_21_0"/>
          <p:cNvCxnSpPr/>
          <p:nvPr/>
        </p:nvCxnSpPr>
        <p:spPr>
          <a:xfrm>
            <a:off x="8062575" y="3898350"/>
            <a:ext cx="153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9" name="Google Shape;339;g162a0e538ae_21_0"/>
          <p:cNvSpPr txBox="1"/>
          <p:nvPr/>
        </p:nvSpPr>
        <p:spPr>
          <a:xfrm>
            <a:off x="8172616" y="3568083"/>
            <a:ext cx="15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분류 및 요약, 번역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62a0e538ae_21_0"/>
          <p:cNvSpPr txBox="1"/>
          <p:nvPr/>
        </p:nvSpPr>
        <p:spPr>
          <a:xfrm>
            <a:off x="6433279" y="4006563"/>
            <a:ext cx="12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 데이터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g162a0e538ae_21_0"/>
          <p:cNvCxnSpPr/>
          <p:nvPr/>
        </p:nvCxnSpPr>
        <p:spPr>
          <a:xfrm rot="10800000">
            <a:off x="1735100" y="5244450"/>
            <a:ext cx="243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g162a0e538ae_21_0"/>
          <p:cNvSpPr txBox="1"/>
          <p:nvPr/>
        </p:nvSpPr>
        <p:spPr>
          <a:xfrm>
            <a:off x="2308999" y="4902325"/>
            <a:ext cx="14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뉴스 기사 요약본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g162a0e538ae_21_0"/>
          <p:cNvCxnSpPr/>
          <p:nvPr/>
        </p:nvCxnSpPr>
        <p:spPr>
          <a:xfrm flipH="1">
            <a:off x="9938838" y="3965863"/>
            <a:ext cx="402900" cy="394500"/>
          </a:xfrm>
          <a:prstGeom prst="bentConnector3">
            <a:avLst>
              <a:gd fmla="val -2634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g162a0e538ae_21_0"/>
          <p:cNvSpPr txBox="1"/>
          <p:nvPr/>
        </p:nvSpPr>
        <p:spPr>
          <a:xfrm>
            <a:off x="10526984" y="3729563"/>
            <a:ext cx="83280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데이터를 활용한 기사 추천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g162a0e538ae_21_0"/>
          <p:cNvCxnSpPr/>
          <p:nvPr/>
        </p:nvCxnSpPr>
        <p:spPr>
          <a:xfrm>
            <a:off x="4294813" y="1467700"/>
            <a:ext cx="0" cy="46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6" name="Google Shape;346;g162a0e538ae_21_0"/>
          <p:cNvSpPr/>
          <p:nvPr/>
        </p:nvSpPr>
        <p:spPr>
          <a:xfrm>
            <a:off x="4161200" y="2185850"/>
            <a:ext cx="250500" cy="3058500"/>
          </a:xfrm>
          <a:prstGeom prst="rect">
            <a:avLst/>
          </a:prstGeom>
          <a:solidFill>
            <a:srgbClr val="F5EB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g162a0e538ae_21_0"/>
          <p:cNvCxnSpPr/>
          <p:nvPr/>
        </p:nvCxnSpPr>
        <p:spPr>
          <a:xfrm>
            <a:off x="9775613" y="1467700"/>
            <a:ext cx="0" cy="459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8" name="Google Shape;348;g162a0e538ae_21_0"/>
          <p:cNvCxnSpPr/>
          <p:nvPr/>
        </p:nvCxnSpPr>
        <p:spPr>
          <a:xfrm>
            <a:off x="6165313" y="1467700"/>
            <a:ext cx="0" cy="460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9" name="Google Shape;349;g162a0e538ae_21_0"/>
          <p:cNvSpPr/>
          <p:nvPr/>
        </p:nvSpPr>
        <p:spPr>
          <a:xfrm>
            <a:off x="6029950" y="2164923"/>
            <a:ext cx="250500" cy="49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g162a0e538ae_21_0"/>
          <p:cNvCxnSpPr/>
          <p:nvPr/>
        </p:nvCxnSpPr>
        <p:spPr>
          <a:xfrm>
            <a:off x="7898688" y="1467700"/>
            <a:ext cx="0" cy="46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1" name="Google Shape;351;g162a0e538ae_21_0"/>
          <p:cNvSpPr/>
          <p:nvPr/>
        </p:nvSpPr>
        <p:spPr>
          <a:xfrm>
            <a:off x="7774275" y="3288975"/>
            <a:ext cx="250500" cy="676800"/>
          </a:xfrm>
          <a:prstGeom prst="rect">
            <a:avLst/>
          </a:prstGeom>
          <a:solidFill>
            <a:srgbClr val="58C2D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62a0e538ae_21_0"/>
          <p:cNvSpPr/>
          <p:nvPr/>
        </p:nvSpPr>
        <p:spPr>
          <a:xfrm>
            <a:off x="9640950" y="3898350"/>
            <a:ext cx="250500" cy="562500"/>
          </a:xfrm>
          <a:prstGeom prst="rect">
            <a:avLst/>
          </a:prstGeom>
          <a:solidFill>
            <a:srgbClr val="FF8C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g162a0e538ae_21_0"/>
          <p:cNvCxnSpPr/>
          <p:nvPr/>
        </p:nvCxnSpPr>
        <p:spPr>
          <a:xfrm>
            <a:off x="1601163" y="1874025"/>
            <a:ext cx="0" cy="42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4" name="Google Shape;354;g162a0e538ae_21_0"/>
          <p:cNvSpPr/>
          <p:nvPr/>
        </p:nvSpPr>
        <p:spPr>
          <a:xfrm>
            <a:off x="1494800" y="2109650"/>
            <a:ext cx="250500" cy="31620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g162a0e538ae_21_0"/>
          <p:cNvCxnSpPr/>
          <p:nvPr/>
        </p:nvCxnSpPr>
        <p:spPr>
          <a:xfrm>
            <a:off x="4483975" y="2177950"/>
            <a:ext cx="151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6" name="Google Shape;356;g162a0e538ae_21_0"/>
          <p:cNvSpPr txBox="1"/>
          <p:nvPr/>
        </p:nvSpPr>
        <p:spPr>
          <a:xfrm>
            <a:off x="5035992" y="1844074"/>
            <a:ext cx="4912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g162a0e538ae_21_0"/>
          <p:cNvGrpSpPr/>
          <p:nvPr/>
        </p:nvGrpSpPr>
        <p:grpSpPr>
          <a:xfrm>
            <a:off x="0" y="206862"/>
            <a:ext cx="12192000" cy="634878"/>
            <a:chOff x="0" y="206862"/>
            <a:chExt cx="12192000" cy="634878"/>
          </a:xfrm>
        </p:grpSpPr>
        <p:sp>
          <p:nvSpPr>
            <p:cNvPr id="358" name="Google Shape;358;g162a0e538ae_21_0"/>
            <p:cNvSpPr txBox="1"/>
            <p:nvPr/>
          </p:nvSpPr>
          <p:spPr>
            <a:xfrm>
              <a:off x="244403" y="206862"/>
              <a:ext cx="34850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 시퀀스 다이어그램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9" name="Google Shape;359;g162a0e538ae_21_0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g162a0e538ae_2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1" name="Google Shape;361;g162a0e538ae_21_0"/>
          <p:cNvSpPr/>
          <p:nvPr/>
        </p:nvSpPr>
        <p:spPr>
          <a:xfrm>
            <a:off x="3636350" y="1082674"/>
            <a:ext cx="1370572" cy="554559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:시스템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62a0e538ae_21_0"/>
          <p:cNvSpPr/>
          <p:nvPr/>
        </p:nvSpPr>
        <p:spPr>
          <a:xfrm>
            <a:off x="5496525" y="1079324"/>
            <a:ext cx="1370572" cy="554559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:뉴스 포털 사이트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62a0e538ae_21_0"/>
          <p:cNvSpPr/>
          <p:nvPr/>
        </p:nvSpPr>
        <p:spPr>
          <a:xfrm>
            <a:off x="7197800" y="1082674"/>
            <a:ext cx="1370572" cy="554559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:Model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62a0e538ae_21_0"/>
          <p:cNvSpPr/>
          <p:nvPr/>
        </p:nvSpPr>
        <p:spPr>
          <a:xfrm>
            <a:off x="9051475" y="1082674"/>
            <a:ext cx="1370572" cy="554559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:DB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g162a0e538ae_21_0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366" name="Google Shape;366;g162a0e538ae_21_0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g162a0e538ae_21_0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8" name="Google Shape;368;g162a0e538ae_21_0"/>
          <p:cNvSpPr/>
          <p:nvPr/>
        </p:nvSpPr>
        <p:spPr>
          <a:xfrm>
            <a:off x="1353050" y="6002125"/>
            <a:ext cx="8959200" cy="26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g161ed8461ad_7_29"/>
          <p:cNvGrpSpPr/>
          <p:nvPr/>
        </p:nvGrpSpPr>
        <p:grpSpPr>
          <a:xfrm>
            <a:off x="0" y="206850"/>
            <a:ext cx="12192000" cy="634890"/>
            <a:chOff x="0" y="206850"/>
            <a:chExt cx="12192000" cy="634890"/>
          </a:xfrm>
        </p:grpSpPr>
        <p:sp>
          <p:nvSpPr>
            <p:cNvPr id="374" name="Google Shape;374;g161ed8461ad_7_29"/>
            <p:cNvSpPr txBox="1"/>
            <p:nvPr/>
          </p:nvSpPr>
          <p:spPr>
            <a:xfrm>
              <a:off x="244400" y="206850"/>
              <a:ext cx="371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 WBS </a:t>
              </a:r>
              <a:r>
                <a:rPr b="1" i="0" lang="ko-KR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(작업 분할 구조도)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g161ed8461ad_7_29"/>
            <p:cNvCxnSpPr/>
            <p:nvPr/>
          </p:nvCxnSpPr>
          <p:spPr>
            <a:xfrm>
              <a:off x="0" y="841740"/>
              <a:ext cx="12192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g161ed8461ad_7_29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77" name="Google Shape;377;g161ed8461ad_7_29"/>
          <p:cNvGrpSpPr/>
          <p:nvPr/>
        </p:nvGrpSpPr>
        <p:grpSpPr>
          <a:xfrm>
            <a:off x="0" y="841740"/>
            <a:ext cx="12192000" cy="0"/>
            <a:chOff x="0" y="841740"/>
            <a:chExt cx="12192000" cy="0"/>
          </a:xfrm>
        </p:grpSpPr>
        <p:cxnSp>
          <p:nvCxnSpPr>
            <p:cNvPr id="378" name="Google Shape;378;g161ed8461ad_7_29"/>
            <p:cNvCxnSpPr/>
            <p:nvPr/>
          </p:nvCxnSpPr>
          <p:spPr>
            <a:xfrm>
              <a:off x="0" y="841740"/>
              <a:ext cx="2473200" cy="0"/>
            </a:xfrm>
            <a:prstGeom prst="straightConnector1">
              <a:avLst/>
            </a:prstGeom>
            <a:noFill/>
            <a:ln cap="flat" cmpd="sng" w="38100">
              <a:solidFill>
                <a:srgbClr val="4949E8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g161ed8461ad_7_29"/>
            <p:cNvCxnSpPr/>
            <p:nvPr/>
          </p:nvCxnSpPr>
          <p:spPr>
            <a:xfrm>
              <a:off x="2472000" y="841740"/>
              <a:ext cx="9720000" cy="0"/>
            </a:xfrm>
            <a:prstGeom prst="straightConnector1">
              <a:avLst/>
            </a:prstGeom>
            <a:noFill/>
            <a:ln cap="flat" cmpd="sng" w="38100">
              <a:solidFill>
                <a:srgbClr val="FFC785">
                  <a:alpha val="9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380" name="Google Shape;380;g161ed8461ad_7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994150"/>
            <a:ext cx="10591700" cy="55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2021-02-01T10:22:24Z</dcterms:created>
  <dc:creator>조 현욱</dc:creator>
</cp:coreProperties>
</file>