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gDpV1SSPV7XM+d9gl4sl6I0bmm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ae676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f7ae6761f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005857e7d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f005857e7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005857e7d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f005857e7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005857e7d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f005857e7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005857e7d_0_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f005857e7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005857e7d_0_28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gf005857e7d_0_28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f005857e7d_0_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05857e7d_0_28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f005857e7d_0_2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005857e7d_0_2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gf005857e7d_0_2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gf005857e7d_0_2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05857e7d_0_2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f005857e7d_0_2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005857e7d_0_28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f005857e7d_0_28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gf005857e7d_0_28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gf005857e7d_0_2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005857e7d_0_2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f005857e7d_0_29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gf005857e7d_0_2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005857e7d_0_29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gf005857e7d_0_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005857e7d_0_29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f005857e7d_0_2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gf005857e7d_0_2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gf005857e7d_0_2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gf005857e7d_0_2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005857e7d_0_30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0" name="Google Shape;80;gf005857e7d_0_3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05857e7d_0_30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gf005857e7d_0_30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gf005857e7d_0_3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005857e7d_0_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05857e7d_0_3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gf005857e7d_0_31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gf005857e7d_0_31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gf005857e7d_0_31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gf005857e7d_0_3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005857e7d_0_26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f005857e7d_0_26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f005857e7d_0_2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8Mp2dTScXZfi9Bm8NI-vHIEnI-DH-EnU?usp=drive_link" TargetMode="External"/><Relationship Id="rId4" Type="http://schemas.openxmlformats.org/officeDocument/2006/relationships/hyperlink" Target="https://drive.google.com/drive/folders/18Mp2dTScXZfi9Bm8NI-vHIEnI-DH-EnU?usp=drive_link" TargetMode="External"/><Relationship Id="rId5" Type="http://schemas.openxmlformats.org/officeDocument/2006/relationships/hyperlink" Target="https://drive.google.com/drive/folders/18Mp2dTScXZfi9Bm8NI-vHIEnI-DH-EnU?usp=drive_link" TargetMode="External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edu.omnicamp.u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7ae6761fc_0_0"/>
          <p:cNvSpPr txBox="1"/>
          <p:nvPr>
            <p:ph type="title"/>
          </p:nvPr>
        </p:nvSpPr>
        <p:spPr>
          <a:xfrm>
            <a:off x="2294252" y="2285400"/>
            <a:ext cx="45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-JP"/>
              <a:t>宿題提出の方法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005857e7d_0_16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-JP"/>
              <a:t>宿題の提出締め切りと採点</a:t>
            </a:r>
            <a:endParaRPr/>
          </a:p>
        </p:txBody>
      </p:sp>
      <p:sp>
        <p:nvSpPr>
          <p:cNvPr id="103" name="Google Shape;103;gf005857e7d_0_162"/>
          <p:cNvSpPr txBox="1"/>
          <p:nvPr>
            <p:ph idx="1" type="body"/>
          </p:nvPr>
        </p:nvSpPr>
        <p:spPr>
          <a:xfrm>
            <a:off x="311700" y="897000"/>
            <a:ext cx="8520600" cy="4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-JP" sz="3000">
                <a:solidFill>
                  <a:srgbClr val="C00000"/>
                </a:solidFill>
              </a:rPr>
              <a:t>締め切り：</a:t>
            </a:r>
            <a:r>
              <a:rPr b="1" lang="ja-JP" sz="3000" strike="sngStrike">
                <a:solidFill>
                  <a:srgbClr val="C00000"/>
                </a:solidFill>
              </a:rPr>
              <a:t>出題講義日翌週の同曜日23:59</a:t>
            </a:r>
            <a:endParaRPr b="1" sz="30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ja-JP" sz="3000">
                <a:solidFill>
                  <a:srgbClr val="C00000"/>
                </a:solidFill>
              </a:rPr>
              <a:t>　　　　  →</a:t>
            </a:r>
            <a:r>
              <a:rPr b="1" lang="ja-JP" sz="3000">
                <a:solidFill>
                  <a:srgbClr val="C00000"/>
                </a:solidFill>
                <a:highlight>
                  <a:srgbClr val="FFFF00"/>
                </a:highlight>
              </a:rPr>
              <a:t>出題日</a:t>
            </a:r>
            <a:r>
              <a:rPr b="1" lang="ja-JP" sz="3000">
                <a:solidFill>
                  <a:srgbClr val="C00000"/>
                </a:solidFill>
              </a:rPr>
              <a:t>翌週の同曜日23:59</a:t>
            </a:r>
            <a:endParaRPr b="1" sz="30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br>
              <a:rPr lang="ja-JP" sz="1900">
                <a:solidFill>
                  <a:schemeClr val="dk1"/>
                </a:solidFill>
              </a:rPr>
            </a:br>
            <a:r>
              <a:rPr lang="ja-JP" sz="1900">
                <a:solidFill>
                  <a:schemeClr val="dk1"/>
                </a:solidFill>
              </a:rPr>
              <a:t>例）</a:t>
            </a:r>
            <a:r>
              <a:rPr lang="ja-JP" sz="1700">
                <a:solidFill>
                  <a:schemeClr val="dk1"/>
                </a:solidFill>
              </a:rPr>
              <a:t>day</a:t>
            </a:r>
            <a:r>
              <a:rPr lang="ja-JP" sz="1700">
                <a:solidFill>
                  <a:schemeClr val="dk1"/>
                </a:solidFill>
              </a:rPr>
              <a:t>3（9/11月）の宿題が9/12火に出題された場合、9/19火</a:t>
            </a:r>
            <a:r>
              <a:rPr lang="ja-JP" sz="1700">
                <a:solidFill>
                  <a:schemeClr val="dk1"/>
                </a:solidFill>
              </a:rPr>
              <a:t>23:59までに提出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ja-JP" sz="1700" u="sng">
                <a:solidFill>
                  <a:schemeClr val="dk1"/>
                </a:solidFill>
              </a:rPr>
              <a:t>回答をCSV形式</a:t>
            </a:r>
            <a:r>
              <a:rPr lang="ja-JP" sz="1700">
                <a:solidFill>
                  <a:schemeClr val="dk1"/>
                </a:solidFill>
              </a:rPr>
              <a:t>にし</a:t>
            </a:r>
            <a:r>
              <a:rPr lang="ja-JP" sz="1700" u="sng">
                <a:solidFill>
                  <a:schemeClr val="dk1"/>
                </a:solidFill>
              </a:rPr>
              <a:t>omnicampus</a:t>
            </a:r>
            <a:r>
              <a:rPr lang="ja-JP" sz="1700">
                <a:solidFill>
                  <a:schemeClr val="dk1"/>
                </a:solidFill>
              </a:rPr>
              <a:t>から提出してください。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ja-JP" sz="1700">
                <a:solidFill>
                  <a:schemeClr val="dk1"/>
                </a:solidFill>
              </a:rPr>
              <a:t>締切前であれば何度でも提出できますが、</a:t>
            </a:r>
            <a:br>
              <a:rPr lang="ja-JP" sz="1700">
                <a:solidFill>
                  <a:schemeClr val="dk1"/>
                </a:solidFill>
              </a:rPr>
            </a:br>
            <a:r>
              <a:rPr lang="ja-JP" sz="1700" u="sng">
                <a:solidFill>
                  <a:schemeClr val="dk1"/>
                </a:solidFill>
              </a:rPr>
              <a:t>採点されるのは一番最後に提出したもののみ</a:t>
            </a:r>
            <a:r>
              <a:rPr lang="ja-JP" sz="1700">
                <a:solidFill>
                  <a:schemeClr val="dk1"/>
                </a:solidFill>
              </a:rPr>
              <a:t>です。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ja-JP" sz="1700">
                <a:solidFill>
                  <a:schemeClr val="dk1"/>
                </a:solidFill>
              </a:rPr>
              <a:t>採点は</a:t>
            </a:r>
            <a:r>
              <a:rPr lang="ja-JP" sz="1700" u="sng">
                <a:solidFill>
                  <a:schemeClr val="dk1"/>
                </a:solidFill>
              </a:rPr>
              <a:t>締切後に1回だけ</a:t>
            </a:r>
            <a:r>
              <a:rPr lang="ja-JP" sz="1700">
                <a:solidFill>
                  <a:schemeClr val="dk1"/>
                </a:solidFill>
              </a:rPr>
              <a:t>行われます。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ja-JP" sz="1700">
                <a:solidFill>
                  <a:schemeClr val="dk1"/>
                </a:solidFill>
              </a:rPr>
              <a:t>採点は若干遅れる場合があります（30分程度）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ja-JP" sz="1700">
                <a:solidFill>
                  <a:schemeClr val="dk1"/>
                </a:solidFill>
              </a:rPr>
              <a:t>採点結果は、ご自身でOmnicampusから確認してください。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ja-JP" sz="1700">
                <a:solidFill>
                  <a:schemeClr val="dk1"/>
                </a:solidFill>
              </a:rPr>
              <a:t>締め切り後の提出は受け付けません。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ja-JP" sz="1700">
                <a:solidFill>
                  <a:schemeClr val="dk1"/>
                </a:solidFill>
              </a:rPr>
              <a:t>回答は公開いたしません。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-JP"/>
              <a:t>宿題提出(CSV)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254350" y="924525"/>
            <a:ext cx="4380300" cy="9804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各回の</a:t>
            </a:r>
            <a:r>
              <a:rPr lang="ja-JP" sz="1800" u="sng">
                <a:solidFill>
                  <a:schemeClr val="hlink"/>
                </a:solidFill>
                <a:hlinkClick r:id="rId4"/>
              </a:rPr>
              <a:t>宿題</a:t>
            </a:r>
            <a:r>
              <a:rPr b="0" i="0" lang="ja-JP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のnotebook</a:t>
            </a:r>
            <a:r>
              <a:rPr b="0" i="0" lang="ja-JP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を開き，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問題を読んで回答を記入してください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7625" y="1958400"/>
            <a:ext cx="6652164" cy="29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4833800" y="883563"/>
            <a:ext cx="3818100" cy="9804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最後のセルを実行すると，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回答がcsvとして出力されます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"/>
          <p:cNvCxnSpPr/>
          <p:nvPr/>
        </p:nvCxnSpPr>
        <p:spPr>
          <a:xfrm>
            <a:off x="883775" y="1904925"/>
            <a:ext cx="670500" cy="15642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"/>
          <p:cNvCxnSpPr/>
          <p:nvPr/>
        </p:nvCxnSpPr>
        <p:spPr>
          <a:xfrm flipH="1">
            <a:off x="3850625" y="1863975"/>
            <a:ext cx="2053500" cy="24669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f005857e7d_0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133988"/>
            <a:ext cx="8173940" cy="2561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f005857e7d_0_19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-JP"/>
              <a:t>宿題提出(CSV)</a:t>
            </a:r>
            <a:endParaRPr/>
          </a:p>
        </p:txBody>
      </p:sp>
      <p:sp>
        <p:nvSpPr>
          <p:cNvPr id="120" name="Google Shape;120;gf005857e7d_0_193"/>
          <p:cNvSpPr/>
          <p:nvPr/>
        </p:nvSpPr>
        <p:spPr>
          <a:xfrm>
            <a:off x="583551" y="931600"/>
            <a:ext cx="2904000" cy="9804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Omnicampus</a:t>
            </a:r>
            <a:r>
              <a:rPr b="0" i="0" lang="ja-JP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で</a:t>
            </a:r>
            <a:br>
              <a:rPr b="0" i="0" lang="ja-JP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ja-JP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該当するHomeworkを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選択します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gf005857e7d_0_193"/>
          <p:cNvCxnSpPr/>
          <p:nvPr/>
        </p:nvCxnSpPr>
        <p:spPr>
          <a:xfrm>
            <a:off x="1293575" y="1796150"/>
            <a:ext cx="0" cy="2329788"/>
          </a:xfrm>
          <a:prstGeom prst="straightConnector1">
            <a:avLst/>
          </a:prstGeom>
          <a:noFill/>
          <a:ln cap="flat" cmpd="sng" w="38100">
            <a:solidFill>
              <a:srgbClr val="323F4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gf005857e7d_0_193"/>
          <p:cNvSpPr/>
          <p:nvPr/>
        </p:nvSpPr>
        <p:spPr>
          <a:xfrm>
            <a:off x="583550" y="4125938"/>
            <a:ext cx="1141873" cy="207523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f005857e7d_0_193"/>
          <p:cNvSpPr txBox="1"/>
          <p:nvPr/>
        </p:nvSpPr>
        <p:spPr>
          <a:xfrm>
            <a:off x="311700" y="-29400"/>
            <a:ext cx="47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>
                <a:solidFill>
                  <a:srgbClr val="C00000"/>
                </a:solidFill>
              </a:rPr>
              <a:t>※Omnicampusのバージョンにより、画面が一部異なる場合があります</a:t>
            </a:r>
            <a:endParaRPr sz="1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f005857e7d_0_204"/>
          <p:cNvPicPr preferRelativeResize="0"/>
          <p:nvPr/>
        </p:nvPicPr>
        <p:blipFill rotWithShape="1">
          <a:blip r:embed="rId3">
            <a:alphaModFix/>
          </a:blip>
          <a:srcRect b="0" l="0" r="0" t="10407"/>
          <a:stretch/>
        </p:blipFill>
        <p:spPr>
          <a:xfrm>
            <a:off x="783700" y="808281"/>
            <a:ext cx="7354960" cy="4297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f005857e7d_0_20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-JP"/>
              <a:t>宿題提出(CSV)</a:t>
            </a:r>
            <a:endParaRPr/>
          </a:p>
        </p:txBody>
      </p:sp>
      <p:cxnSp>
        <p:nvCxnSpPr>
          <p:cNvPr id="130" name="Google Shape;130;gf005857e7d_0_204"/>
          <p:cNvCxnSpPr/>
          <p:nvPr/>
        </p:nvCxnSpPr>
        <p:spPr>
          <a:xfrm rot="10800000">
            <a:off x="1186559" y="2061882"/>
            <a:ext cx="0" cy="1816368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gf005857e7d_0_204"/>
          <p:cNvSpPr/>
          <p:nvPr/>
        </p:nvSpPr>
        <p:spPr>
          <a:xfrm>
            <a:off x="783700" y="3746925"/>
            <a:ext cx="4657876" cy="98644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「csvファイルを提出」をクリックし,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作成したcsvファイルをuploadします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f005857e7d_0_204"/>
          <p:cNvSpPr txBox="1"/>
          <p:nvPr/>
        </p:nvSpPr>
        <p:spPr>
          <a:xfrm>
            <a:off x="311700" y="-29400"/>
            <a:ext cx="47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>
                <a:solidFill>
                  <a:srgbClr val="C00000"/>
                </a:solidFill>
              </a:rPr>
              <a:t>※Omnicampusのバージョンにより、画面が一部異なる場合があります</a:t>
            </a:r>
            <a:endParaRPr sz="1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テキスト, アプリケーション&#10;&#10;自動的に生成された説明" id="137" name="Google Shape;137;gf005857e7d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425" y="1656250"/>
            <a:ext cx="7735525" cy="3426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f005857e7d_0_217"/>
          <p:cNvPicPr preferRelativeResize="0"/>
          <p:nvPr/>
        </p:nvPicPr>
        <p:blipFill rotWithShape="1">
          <a:blip r:embed="rId4">
            <a:alphaModFix/>
          </a:blip>
          <a:srcRect b="75601" l="0" r="0" t="0"/>
          <a:stretch/>
        </p:blipFill>
        <p:spPr>
          <a:xfrm>
            <a:off x="447374" y="797041"/>
            <a:ext cx="7927926" cy="6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f005857e7d_0_2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-JP"/>
              <a:t>宿題提出(CSV)</a:t>
            </a:r>
            <a:endParaRPr/>
          </a:p>
        </p:txBody>
      </p:sp>
      <p:sp>
        <p:nvSpPr>
          <p:cNvPr id="140" name="Google Shape;140;gf005857e7d_0_217"/>
          <p:cNvSpPr/>
          <p:nvPr/>
        </p:nvSpPr>
        <p:spPr>
          <a:xfrm>
            <a:off x="556425" y="3326600"/>
            <a:ext cx="6616800" cy="16986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2400">
                <a:solidFill>
                  <a:srgbClr val="FFFFFF"/>
                </a:solidFill>
              </a:rPr>
              <a:t>提出したCSVの内容がここに表示されます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1" name="Google Shape;141;gf005857e7d_0_217"/>
          <p:cNvSpPr/>
          <p:nvPr/>
        </p:nvSpPr>
        <p:spPr>
          <a:xfrm>
            <a:off x="556425" y="2614975"/>
            <a:ext cx="415500" cy="19740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f005857e7d_0_217"/>
          <p:cNvSpPr/>
          <p:nvPr/>
        </p:nvSpPr>
        <p:spPr>
          <a:xfrm>
            <a:off x="556425" y="2614975"/>
            <a:ext cx="610800" cy="2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f005857e7d_0_217"/>
          <p:cNvSpPr/>
          <p:nvPr/>
        </p:nvSpPr>
        <p:spPr>
          <a:xfrm>
            <a:off x="5068000" y="1959163"/>
            <a:ext cx="6108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f005857e7d_0_217"/>
          <p:cNvSpPr/>
          <p:nvPr/>
        </p:nvSpPr>
        <p:spPr>
          <a:xfrm>
            <a:off x="4352100" y="363250"/>
            <a:ext cx="3456000" cy="9804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>
                <a:solidFill>
                  <a:srgbClr val="FFFFFF"/>
                </a:solidFill>
              </a:rPr>
              <a:t>　点数は締切後に表示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>
                <a:solidFill>
                  <a:srgbClr val="FFFFFF"/>
                </a:solidFill>
              </a:rPr>
              <a:t>（30分程度遅れる場合あり）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5" name="Google Shape;145;gf005857e7d_0_217"/>
          <p:cNvCxnSpPr/>
          <p:nvPr/>
        </p:nvCxnSpPr>
        <p:spPr>
          <a:xfrm>
            <a:off x="5916950" y="1128725"/>
            <a:ext cx="0" cy="770100"/>
          </a:xfrm>
          <a:prstGeom prst="straightConnector1">
            <a:avLst/>
          </a:prstGeom>
          <a:noFill/>
          <a:ln cap="flat" cmpd="sng" w="38100">
            <a:solidFill>
              <a:srgbClr val="323F4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6" name="Google Shape;146;gf005857e7d_0_217"/>
          <p:cNvSpPr txBox="1"/>
          <p:nvPr/>
        </p:nvSpPr>
        <p:spPr>
          <a:xfrm>
            <a:off x="311700" y="-29400"/>
            <a:ext cx="47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000">
                <a:solidFill>
                  <a:srgbClr val="C00000"/>
                </a:solidFill>
              </a:rPr>
              <a:t>※Omnicampusのバージョンにより、画面が一部異なる場合があります</a:t>
            </a:r>
            <a:endParaRPr sz="1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 Kawai</dc:creator>
</cp:coreProperties>
</file>