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200" d="100"/>
          <a:sy n="200" d="100"/>
        </p:scale>
        <p:origin x="96" y="-2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EF74B-C212-D226-D629-BE561E7C2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A7DFD5-3270-C1C9-026E-B73B0143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574F93-B8BB-34A0-A936-3AC1AEFD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E271-AF03-4A43-9406-C49992061750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A8574A-B69F-DBEF-8393-68BC5E17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76ABE-CC0B-F66D-E75E-ED7B840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C4F-5ACB-4340-9924-CDDBA3F2C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40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E0F41-92F7-E108-8DAE-86FE5E3D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98DD7A-2961-9F62-5CBF-768EED8DB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C4B7FE-21EF-2AE2-527F-E4B514D6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E271-AF03-4A43-9406-C49992061750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99829B-E40D-409B-B736-EBDFE109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511758-338D-9EBE-B7ED-F17ECB52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C4F-5ACB-4340-9924-CDDBA3F2C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7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CAD2CF-231D-F9CE-7C75-32149B2DA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A50B03-8129-9882-8F52-556C53D32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EA21E-1E43-E64B-5F18-0E6090C4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E271-AF03-4A43-9406-C49992061750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733540-6CF9-63EB-66D6-D321F127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A826C5-FBDC-FED4-01A0-C80984D5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C4F-5ACB-4340-9924-CDDBA3F2C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58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1E156-E9A1-5879-D93D-D179E7A1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A3A37E-EE3A-165B-05A6-C5F510B2C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FB37B-1E10-DF6A-8123-48F908CA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E271-AF03-4A43-9406-C49992061750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A59ED1-5A26-BBD1-6B5B-0BEFF52F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6041AA-49BB-A88B-BA27-734332CE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C4F-5ACB-4340-9924-CDDBA3F2C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09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05CAE-06F0-97CE-B5C0-333DF4A5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F7F8D5-503C-E061-2227-3F37AFAE1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2A12C-82AC-8841-6250-E1BC9AE3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E271-AF03-4A43-9406-C49992061750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43F5B3-6D17-4DA2-7C0D-84BAF0C4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A2D59B-A129-FA3F-628D-31A4151B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C4F-5ACB-4340-9924-CDDBA3F2C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1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8FF43-1414-55B5-DD9D-3B341AE9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D1589A-148A-315A-18AE-464FC67F4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013571-DA17-E3F5-F91C-90E7AD39C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DAB6B1-9A90-1D14-303E-AE33BDF2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E271-AF03-4A43-9406-C49992061750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32E63C-0931-B0DC-0799-DB6288D0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AECDC7-9F5F-0E73-1E52-79A8BFC6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C4F-5ACB-4340-9924-CDDBA3F2C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13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521DD-2B3D-95F6-8C24-E9BA062C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0A9E87-79BB-F6C8-274F-4F40D25A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62C186-9E40-9860-BAFE-BEEBA873C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697831-D295-B65F-8AC5-53ACB3D2C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77C84A-501C-C380-B952-A0BEA77FE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05AA38-7CBD-508D-5DD0-1D20B01B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E271-AF03-4A43-9406-C49992061750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30A387-AE15-7281-A134-7A0F8A51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1448C6-375F-25E7-675E-9C108629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C4F-5ACB-4340-9924-CDDBA3F2C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3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1A3F8-850A-A157-6014-4A9368EA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04073A-E37C-585C-3E61-4750438B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E271-AF03-4A43-9406-C49992061750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39BB9E-3ED4-E2B4-DCC3-3577E9E6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332E10-2637-B142-1852-BDA9ECE0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C4F-5ACB-4340-9924-CDDBA3F2C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16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5F5898-C175-AC19-A3E0-A660DDB0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E271-AF03-4A43-9406-C49992061750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A8C8A7-0088-E85E-1A53-1C68F5FC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EA6577-6039-97A7-7BB6-82EB4AE4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C4F-5ACB-4340-9924-CDDBA3F2C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65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14F16-C97B-8F28-502F-8ABE0363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96FA6A-5AF0-93F7-15A9-B38F7072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6D4880-701F-60D6-1E2A-D6263A0D3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8885A5-5976-93C0-484B-3B7F8221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E271-AF03-4A43-9406-C49992061750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9053DB-9F63-798D-105A-8D643611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49B017-802D-36A1-2BD9-0F9A8905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C4F-5ACB-4340-9924-CDDBA3F2C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26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8B61A-30E1-621F-9D11-88144D4A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7036B8-588B-9C6C-6F4E-F8DB00C2F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596C03-5BB7-83B2-930E-BF247B5E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E89198-1D73-AD89-6D57-68DF565D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E271-AF03-4A43-9406-C49992061750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FAF558-A2A8-4655-F556-7AAD573A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44F53E-72A3-7E61-2772-87176BC3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C4F-5ACB-4340-9924-CDDBA3F2C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4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DDB75D-2B6D-0C51-9151-6D0AFAB2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2D658E-9B40-9A25-EBB5-7517E05D1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1D460-8D11-49C0-54A4-8A2C9A21E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AE271-AF03-4A43-9406-C49992061750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5A974-3C54-66ED-3C66-F19C82900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547AC-65A9-F314-8109-31BC55BA5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3C4F-5ACB-4340-9924-CDDBA3F2C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25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mailto:agorafrancia@ece.fr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hyperlink" Target="mailto:agorafrancia@edu.ece.fr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693CB0-7E40-54F8-218C-E0E9F518ABBA}"/>
              </a:ext>
            </a:extLst>
          </p:cNvPr>
          <p:cNvSpPr/>
          <p:nvPr/>
        </p:nvSpPr>
        <p:spPr>
          <a:xfrm>
            <a:off x="232611" y="186489"/>
            <a:ext cx="11726778" cy="64850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360B4-AFD1-A4E5-FD7F-820A9A2EA613}"/>
              </a:ext>
            </a:extLst>
          </p:cNvPr>
          <p:cNvSpPr/>
          <p:nvPr/>
        </p:nvSpPr>
        <p:spPr>
          <a:xfrm>
            <a:off x="255588" y="206375"/>
            <a:ext cx="11680825" cy="6117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088FD83-E239-6770-850D-C886E04C3212}"/>
              </a:ext>
            </a:extLst>
          </p:cNvPr>
          <p:cNvSpPr/>
          <p:nvPr/>
        </p:nvSpPr>
        <p:spPr>
          <a:xfrm>
            <a:off x="4362450" y="361950"/>
            <a:ext cx="2597150" cy="2921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Rechercher</a:t>
            </a:r>
          </a:p>
        </p:txBody>
      </p:sp>
      <p:pic>
        <p:nvPicPr>
          <p:cNvPr id="29" name="Graphique 28" descr="Loupe avec un remplissage uni">
            <a:extLst>
              <a:ext uri="{FF2B5EF4-FFF2-40B4-BE49-F238E27FC236}">
                <a16:creationId xmlns:a16="http://schemas.microsoft.com/office/drawing/2014/main" id="{34CE678A-0D4E-7779-D5BE-A39171A98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904" y="375489"/>
            <a:ext cx="242803" cy="24280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DB6EF4C-A0BD-9C3B-A908-730D851DDC4E}"/>
              </a:ext>
            </a:extLst>
          </p:cNvPr>
          <p:cNvSpPr txBox="1"/>
          <p:nvPr/>
        </p:nvSpPr>
        <p:spPr>
          <a:xfrm>
            <a:off x="358071" y="306504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roadway" panose="04040905080B02020502" pitchFamily="82" charset="0"/>
              </a:rPr>
              <a:t>Agora Francia</a:t>
            </a:r>
          </a:p>
        </p:txBody>
      </p:sp>
      <p:pic>
        <p:nvPicPr>
          <p:cNvPr id="34" name="Graphique 33" descr="Utilisateur avec un remplissage uni">
            <a:extLst>
              <a:ext uri="{FF2B5EF4-FFF2-40B4-BE49-F238E27FC236}">
                <a16:creationId xmlns:a16="http://schemas.microsoft.com/office/drawing/2014/main" id="{327C6795-FB75-D4FE-108F-42DB4A57C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9684" y="298846"/>
            <a:ext cx="376990" cy="376990"/>
          </a:xfrm>
          <a:prstGeom prst="rect">
            <a:avLst/>
          </a:prstGeom>
        </p:spPr>
      </p:pic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99D086AB-50A4-6FC8-8BB5-F48056E21338}"/>
              </a:ext>
            </a:extLst>
          </p:cNvPr>
          <p:cNvSpPr/>
          <p:nvPr/>
        </p:nvSpPr>
        <p:spPr>
          <a:xfrm>
            <a:off x="11284618" y="287555"/>
            <a:ext cx="427121" cy="429526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EFACFD4-15D5-9980-4C4E-4762028854D1}"/>
              </a:ext>
            </a:extLst>
          </p:cNvPr>
          <p:cNvGrpSpPr/>
          <p:nvPr/>
        </p:nvGrpSpPr>
        <p:grpSpPr>
          <a:xfrm>
            <a:off x="7506580" y="298846"/>
            <a:ext cx="2548856" cy="376989"/>
            <a:chOff x="8138238" y="279735"/>
            <a:chExt cx="2548856" cy="376989"/>
          </a:xfrm>
        </p:grpSpPr>
        <p:pic>
          <p:nvPicPr>
            <p:cNvPr id="31" name="Graphique 30" descr="Panier de course avec un remplissage uni">
              <a:extLst>
                <a:ext uri="{FF2B5EF4-FFF2-40B4-BE49-F238E27FC236}">
                  <a16:creationId xmlns:a16="http://schemas.microsoft.com/office/drawing/2014/main" id="{0CFF92D9-FE8B-002E-B740-42BCA4391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10105" y="279735"/>
              <a:ext cx="376989" cy="376989"/>
            </a:xfrm>
            <a:prstGeom prst="rect">
              <a:avLst/>
            </a:prstGeom>
          </p:spPr>
        </p:pic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9CE2092-B361-B2E9-9D17-B3DC8379A50B}"/>
                </a:ext>
              </a:extLst>
            </p:cNvPr>
            <p:cNvGrpSpPr/>
            <p:nvPr/>
          </p:nvGrpSpPr>
          <p:grpSpPr>
            <a:xfrm>
              <a:off x="8138238" y="333452"/>
              <a:ext cx="1362075" cy="307777"/>
              <a:chOff x="9369593" y="333452"/>
              <a:chExt cx="1362075" cy="307777"/>
            </a:xfrm>
          </p:grpSpPr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BD8ECADC-2F32-7BC4-C473-FA4114B6268A}"/>
                  </a:ext>
                </a:extLst>
              </p:cNvPr>
              <p:cNvSpPr txBox="1"/>
              <p:nvPr/>
            </p:nvSpPr>
            <p:spPr>
              <a:xfrm>
                <a:off x="9369593" y="333452"/>
                <a:ext cx="1362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bg1"/>
                    </a:solidFill>
                  </a:rPr>
                  <a:t>Catégories</a:t>
                </a:r>
              </a:p>
            </p:txBody>
          </p:sp>
          <p:pic>
            <p:nvPicPr>
              <p:cNvPr id="42" name="Graphique 41" descr="Jouer avec un remplissage uni">
                <a:extLst>
                  <a:ext uri="{FF2B5EF4-FFF2-40B4-BE49-F238E27FC236}">
                    <a16:creationId xmlns:a16="http://schemas.microsoft.com/office/drawing/2014/main" id="{13E818E2-63B2-9532-EF92-AED19F68F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5400000">
                <a:off x="10318686" y="409217"/>
                <a:ext cx="144462" cy="186202"/>
              </a:xfrm>
              <a:prstGeom prst="rect">
                <a:avLst/>
              </a:prstGeom>
            </p:spPr>
          </p:pic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A95F515C-553F-500E-5618-B0D103BEE8BD}"/>
                </a:ext>
              </a:extLst>
            </p:cNvPr>
            <p:cNvSpPr txBox="1"/>
            <p:nvPr/>
          </p:nvSpPr>
          <p:spPr>
            <a:xfrm>
              <a:off x="9396728" y="327135"/>
              <a:ext cx="940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À propos</a:t>
              </a:r>
            </a:p>
          </p:txBody>
        </p:sp>
      </p:grp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D55E2646-490E-F703-D2C0-09FA3C476C13}"/>
              </a:ext>
            </a:extLst>
          </p:cNvPr>
          <p:cNvSpPr/>
          <p:nvPr/>
        </p:nvSpPr>
        <p:spPr>
          <a:xfrm>
            <a:off x="10220058" y="355128"/>
            <a:ext cx="958678" cy="283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Log In</a:t>
            </a:r>
          </a:p>
        </p:txBody>
      </p:sp>
      <p:pic>
        <p:nvPicPr>
          <p:cNvPr id="3" name="Image 2" descr="Une image contenant véhicule, Véhicule terrestre, roue, Conception automobile&#10;&#10;Description générée automatiquement">
            <a:extLst>
              <a:ext uri="{FF2B5EF4-FFF2-40B4-BE49-F238E27FC236}">
                <a16:creationId xmlns:a16="http://schemas.microsoft.com/office/drawing/2014/main" id="{986473A5-C8D1-48B4-DCB2-AB55B08B9C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1" y="2051383"/>
            <a:ext cx="5707781" cy="35673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157AD41-3589-4C15-122F-27E30F3A2CAB}"/>
              </a:ext>
            </a:extLst>
          </p:cNvPr>
          <p:cNvSpPr txBox="1"/>
          <p:nvPr/>
        </p:nvSpPr>
        <p:spPr>
          <a:xfrm>
            <a:off x="6370721" y="2011488"/>
            <a:ext cx="518561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100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Lorem ipsum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dolor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sit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amet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consectetur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adipiscing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elit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Pellentesque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ac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urna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in nunc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blandit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placerat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Aliquam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hendrerit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lacus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euismod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ipsum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interdum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vehicula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Interdum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et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malesuada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fames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ac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ante ipsum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primis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in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faucibus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In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euismod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sem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ligula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, vitae pulvinar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augue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dignissim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non.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Praesent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imperdiet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odio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nec ipsum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faucibus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venenatis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Aenean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semper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feugiat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turpis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, vitae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ornare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lacus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pellentesque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eget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Donec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id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posuere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odio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Nam ut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ultrices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augue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Lorem ipsum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dolor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sit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amet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consectetur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adipiscing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elit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Aenean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in diam id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nisi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congue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eleifend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Curabitur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vel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urna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iaculis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aliquam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mauris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ut,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congue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enim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Praesent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ut ex in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justo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bibendum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viverra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Fusce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quis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pulvinar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turpis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Class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aptent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taciti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sociosqu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ad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litora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torquent per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conubia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nostra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, per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inceptos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himenaeos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Vivamus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congue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in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lorem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at cursus. Integer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maximus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dolor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sed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enim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venenatis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semper.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Nullam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ac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odio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at libero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varius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molestie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nec et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nulla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In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pharetra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vulputate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enim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a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elementum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Maecenas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lacus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ipsum,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lobortis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at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sapien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ultricies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iaculis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dignissim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arcu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Aliquam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egestas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erat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leo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eget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ultricies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neque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consequat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accumsan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Aliquam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vestibulum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dignissim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pulvinar.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Aenean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id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pellentesque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purus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Sed in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nisl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elementum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eleifend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tellus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quis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dapibus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quam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Donec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mollis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tellus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non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feugiat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finibus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In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efficitur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id mi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pellentesque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rutrum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Aliquam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erat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volutpat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Aliquam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erat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volutpat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Vivamus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quis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facilisis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ante. Sed nec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quam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maximus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dapibus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justo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quis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tempor</a:t>
            </a:r>
            <a:r>
              <a:rPr lang="fr-FR" sz="11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purus</a:t>
            </a:r>
            <a:r>
              <a:rPr lang="fr-FR" sz="1100" b="0" i="0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. 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339C5E0-D964-775A-272C-E42E1C41362B}"/>
              </a:ext>
            </a:extLst>
          </p:cNvPr>
          <p:cNvSpPr txBox="1"/>
          <p:nvPr/>
        </p:nvSpPr>
        <p:spPr>
          <a:xfrm>
            <a:off x="1732714" y="895414"/>
            <a:ext cx="785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Broadway" panose="04040905080B02020502" pitchFamily="82" charset="0"/>
              </a:rPr>
              <a:t>Bienvenue chez Agora Francia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980F9FC-98C3-812B-87FC-B9A214E59D8C}"/>
              </a:ext>
            </a:extLst>
          </p:cNvPr>
          <p:cNvSpPr txBox="1"/>
          <p:nvPr/>
        </p:nvSpPr>
        <p:spPr>
          <a:xfrm>
            <a:off x="4155786" y="1484074"/>
            <a:ext cx="335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Faites comme chez vous ….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D172B4E-0939-AAB4-67D7-6D45C32EC6CF}"/>
              </a:ext>
            </a:extLst>
          </p:cNvPr>
          <p:cNvSpPr txBox="1"/>
          <p:nvPr/>
        </p:nvSpPr>
        <p:spPr>
          <a:xfrm>
            <a:off x="255588" y="5811253"/>
            <a:ext cx="5263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roadway" panose="04040905080B02020502" pitchFamily="82" charset="0"/>
              </a:rPr>
              <a:t>Produits Populaires :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6059D0B-64CE-10B3-2B8B-B207FD004862}"/>
              </a:ext>
            </a:extLst>
          </p:cNvPr>
          <p:cNvCxnSpPr/>
          <p:nvPr/>
        </p:nvCxnSpPr>
        <p:spPr>
          <a:xfrm>
            <a:off x="358071" y="6304547"/>
            <a:ext cx="918627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89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693CB0-7E40-54F8-218C-E0E9F518ABBA}"/>
              </a:ext>
            </a:extLst>
          </p:cNvPr>
          <p:cNvSpPr/>
          <p:nvPr/>
        </p:nvSpPr>
        <p:spPr>
          <a:xfrm>
            <a:off x="232611" y="186489"/>
            <a:ext cx="11726778" cy="64850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360B4-AFD1-A4E5-FD7F-820A9A2EA613}"/>
              </a:ext>
            </a:extLst>
          </p:cNvPr>
          <p:cNvSpPr/>
          <p:nvPr/>
        </p:nvSpPr>
        <p:spPr>
          <a:xfrm>
            <a:off x="255588" y="206375"/>
            <a:ext cx="11680825" cy="6117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21F5D5D-4504-FA32-D7C8-B22D7C8640DD}"/>
              </a:ext>
            </a:extLst>
          </p:cNvPr>
          <p:cNvGrpSpPr/>
          <p:nvPr/>
        </p:nvGrpSpPr>
        <p:grpSpPr>
          <a:xfrm>
            <a:off x="4409574" y="1323473"/>
            <a:ext cx="3392905" cy="4926931"/>
            <a:chOff x="4409574" y="1323473"/>
            <a:chExt cx="3392905" cy="4926931"/>
          </a:xfrm>
        </p:grpSpPr>
        <p:pic>
          <p:nvPicPr>
            <p:cNvPr id="7" name="Image 6" descr="Une image contenant roue, véhicule, Véhicule terrestre, transport&#10;&#10;Description générée automatiquement">
              <a:extLst>
                <a:ext uri="{FF2B5EF4-FFF2-40B4-BE49-F238E27FC236}">
                  <a16:creationId xmlns:a16="http://schemas.microsoft.com/office/drawing/2014/main" id="{9720230A-EE4C-85F6-A77D-29EF70EBB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417" y="1329489"/>
              <a:ext cx="3376062" cy="211003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AE6A03-03A0-91FF-74A2-A7907C74EF66}"/>
                </a:ext>
              </a:extLst>
            </p:cNvPr>
            <p:cNvSpPr/>
            <p:nvPr/>
          </p:nvSpPr>
          <p:spPr>
            <a:xfrm>
              <a:off x="4409574" y="1323473"/>
              <a:ext cx="3392905" cy="49269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DB899B-DC9B-244F-68BC-3B7AD74C2524}"/>
                </a:ext>
              </a:extLst>
            </p:cNvPr>
            <p:cNvSpPr/>
            <p:nvPr/>
          </p:nvSpPr>
          <p:spPr>
            <a:xfrm>
              <a:off x="5008746" y="5541010"/>
              <a:ext cx="2194560" cy="340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Accédez à l’annonce 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1E50C52-B96A-593A-4071-D3F5D38A6E06}"/>
                </a:ext>
              </a:extLst>
            </p:cNvPr>
            <p:cNvSpPr txBox="1"/>
            <p:nvPr/>
          </p:nvSpPr>
          <p:spPr>
            <a:xfrm>
              <a:off x="4516120" y="3540760"/>
              <a:ext cx="21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Titre de l’annonce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8B213CB-FC1A-E676-4B85-2853FD979E99}"/>
                </a:ext>
              </a:extLst>
            </p:cNvPr>
            <p:cNvSpPr txBox="1"/>
            <p:nvPr/>
          </p:nvSpPr>
          <p:spPr>
            <a:xfrm>
              <a:off x="4516120" y="3934326"/>
              <a:ext cx="3196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Description de l’annonce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F62AFB6-6962-8A0A-F761-BA9CE899D376}"/>
              </a:ext>
            </a:extLst>
          </p:cNvPr>
          <p:cNvGrpSpPr/>
          <p:nvPr/>
        </p:nvGrpSpPr>
        <p:grpSpPr>
          <a:xfrm>
            <a:off x="8195512" y="1673535"/>
            <a:ext cx="2464468" cy="3734449"/>
            <a:chOff x="4409574" y="1323473"/>
            <a:chExt cx="3392905" cy="4926931"/>
          </a:xfrm>
        </p:grpSpPr>
        <p:pic>
          <p:nvPicPr>
            <p:cNvPr id="14" name="Image 13" descr="Une image contenant roue, véhicule, Véhicule terrestre, transport&#10;&#10;Description générée automatiquement">
              <a:extLst>
                <a:ext uri="{FF2B5EF4-FFF2-40B4-BE49-F238E27FC236}">
                  <a16:creationId xmlns:a16="http://schemas.microsoft.com/office/drawing/2014/main" id="{AB0690D4-64DA-3EA3-91E4-434736C5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417" y="1329489"/>
              <a:ext cx="3359218" cy="209951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D85177-1B8E-B2B0-2092-9C928E219D9C}"/>
                </a:ext>
              </a:extLst>
            </p:cNvPr>
            <p:cNvSpPr/>
            <p:nvPr/>
          </p:nvSpPr>
          <p:spPr>
            <a:xfrm>
              <a:off x="4409574" y="1323473"/>
              <a:ext cx="3392905" cy="49269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EFC2F5-436A-8553-D5A0-5BCF1361C63E}"/>
                </a:ext>
              </a:extLst>
            </p:cNvPr>
            <p:cNvSpPr/>
            <p:nvPr/>
          </p:nvSpPr>
          <p:spPr>
            <a:xfrm>
              <a:off x="5008746" y="5541010"/>
              <a:ext cx="2194560" cy="340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Accédez à l’annonce 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8CB35A1-1048-B0A4-C573-8294A5D07364}"/>
                </a:ext>
              </a:extLst>
            </p:cNvPr>
            <p:cNvSpPr txBox="1"/>
            <p:nvPr/>
          </p:nvSpPr>
          <p:spPr>
            <a:xfrm>
              <a:off x="4516120" y="3540759"/>
              <a:ext cx="2194560" cy="406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Titre de l’annonce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A3A5D66-8A17-C72B-8E05-123C1A813238}"/>
                </a:ext>
              </a:extLst>
            </p:cNvPr>
            <p:cNvSpPr txBox="1"/>
            <p:nvPr/>
          </p:nvSpPr>
          <p:spPr>
            <a:xfrm>
              <a:off x="4516120" y="3934326"/>
              <a:ext cx="3196122" cy="365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Description de l’annonce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816017E-D770-1A61-02FB-91F29F1D1336}"/>
              </a:ext>
            </a:extLst>
          </p:cNvPr>
          <p:cNvGrpSpPr/>
          <p:nvPr/>
        </p:nvGrpSpPr>
        <p:grpSpPr>
          <a:xfrm>
            <a:off x="1449805" y="1673535"/>
            <a:ext cx="2464468" cy="3734449"/>
            <a:chOff x="4409574" y="1323473"/>
            <a:chExt cx="3392905" cy="4926931"/>
          </a:xfrm>
        </p:grpSpPr>
        <p:pic>
          <p:nvPicPr>
            <p:cNvPr id="20" name="Image 19" descr="Une image contenant roue, véhicule, Véhicule terrestre, transport&#10;&#10;Description générée automatiquement">
              <a:extLst>
                <a:ext uri="{FF2B5EF4-FFF2-40B4-BE49-F238E27FC236}">
                  <a16:creationId xmlns:a16="http://schemas.microsoft.com/office/drawing/2014/main" id="{C0143B00-0364-B921-1CBA-D1BDCD494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417" y="1329489"/>
              <a:ext cx="3359218" cy="2099511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66BF95-E210-D753-4D43-80590AA26177}"/>
                </a:ext>
              </a:extLst>
            </p:cNvPr>
            <p:cNvSpPr/>
            <p:nvPr/>
          </p:nvSpPr>
          <p:spPr>
            <a:xfrm>
              <a:off x="4409574" y="1323473"/>
              <a:ext cx="3392905" cy="49269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ACBF5F-6A11-1135-8192-18CE0692BCCD}"/>
                </a:ext>
              </a:extLst>
            </p:cNvPr>
            <p:cNvSpPr/>
            <p:nvPr/>
          </p:nvSpPr>
          <p:spPr>
            <a:xfrm>
              <a:off x="5008746" y="5541010"/>
              <a:ext cx="2194560" cy="340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Accédez à l’annonce 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48A1AE3-F691-6283-DE7E-057C54B68116}"/>
                </a:ext>
              </a:extLst>
            </p:cNvPr>
            <p:cNvSpPr txBox="1"/>
            <p:nvPr/>
          </p:nvSpPr>
          <p:spPr>
            <a:xfrm>
              <a:off x="4516120" y="3540759"/>
              <a:ext cx="2194560" cy="406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Titre de l’annonce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4353659-6A54-3270-DADE-9B21E2FBD639}"/>
                </a:ext>
              </a:extLst>
            </p:cNvPr>
            <p:cNvSpPr txBox="1"/>
            <p:nvPr/>
          </p:nvSpPr>
          <p:spPr>
            <a:xfrm>
              <a:off x="4516120" y="3934326"/>
              <a:ext cx="3196122" cy="365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Description de l’annonce</a:t>
              </a:r>
            </a:p>
          </p:txBody>
        </p:sp>
      </p:grpSp>
      <p:sp>
        <p:nvSpPr>
          <p:cNvPr id="25" name="Ellipse 24">
            <a:extLst>
              <a:ext uri="{FF2B5EF4-FFF2-40B4-BE49-F238E27FC236}">
                <a16:creationId xmlns:a16="http://schemas.microsoft.com/office/drawing/2014/main" id="{7146105F-90C5-BED1-82D3-347F0E2E0354}"/>
              </a:ext>
            </a:extLst>
          </p:cNvPr>
          <p:cNvSpPr/>
          <p:nvPr/>
        </p:nvSpPr>
        <p:spPr>
          <a:xfrm>
            <a:off x="648486" y="3436349"/>
            <a:ext cx="473443" cy="45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&lt;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588EBD6-B4B9-1DA1-1697-076D57EC2E4E}"/>
              </a:ext>
            </a:extLst>
          </p:cNvPr>
          <p:cNvSpPr/>
          <p:nvPr/>
        </p:nvSpPr>
        <p:spPr>
          <a:xfrm>
            <a:off x="11072963" y="3436349"/>
            <a:ext cx="473443" cy="451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&gt;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088FD83-E239-6770-850D-C886E04C3212}"/>
              </a:ext>
            </a:extLst>
          </p:cNvPr>
          <p:cNvSpPr/>
          <p:nvPr/>
        </p:nvSpPr>
        <p:spPr>
          <a:xfrm>
            <a:off x="4362450" y="361950"/>
            <a:ext cx="2597150" cy="2921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Rechercher</a:t>
            </a:r>
          </a:p>
        </p:txBody>
      </p:sp>
      <p:pic>
        <p:nvPicPr>
          <p:cNvPr id="29" name="Graphique 28" descr="Loupe avec un remplissage uni">
            <a:extLst>
              <a:ext uri="{FF2B5EF4-FFF2-40B4-BE49-F238E27FC236}">
                <a16:creationId xmlns:a16="http://schemas.microsoft.com/office/drawing/2014/main" id="{34CE678A-0D4E-7779-D5BE-A39171A9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904" y="375489"/>
            <a:ext cx="242803" cy="24280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DB6EF4C-A0BD-9C3B-A908-730D851DDC4E}"/>
              </a:ext>
            </a:extLst>
          </p:cNvPr>
          <p:cNvSpPr txBox="1"/>
          <p:nvPr/>
        </p:nvSpPr>
        <p:spPr>
          <a:xfrm>
            <a:off x="358071" y="306504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roadway" panose="04040905080B02020502" pitchFamily="82" charset="0"/>
              </a:rPr>
              <a:t>Agora Francia</a:t>
            </a:r>
          </a:p>
        </p:txBody>
      </p:sp>
      <p:pic>
        <p:nvPicPr>
          <p:cNvPr id="34" name="Graphique 33" descr="Utilisateur avec un remplissage uni">
            <a:extLst>
              <a:ext uri="{FF2B5EF4-FFF2-40B4-BE49-F238E27FC236}">
                <a16:creationId xmlns:a16="http://schemas.microsoft.com/office/drawing/2014/main" id="{327C6795-FB75-D4FE-108F-42DB4A57C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09684" y="298846"/>
            <a:ext cx="376990" cy="376990"/>
          </a:xfrm>
          <a:prstGeom prst="rect">
            <a:avLst/>
          </a:prstGeom>
        </p:spPr>
      </p:pic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99D086AB-50A4-6FC8-8BB5-F48056E21338}"/>
              </a:ext>
            </a:extLst>
          </p:cNvPr>
          <p:cNvSpPr/>
          <p:nvPr/>
        </p:nvSpPr>
        <p:spPr>
          <a:xfrm>
            <a:off x="11284618" y="287555"/>
            <a:ext cx="427121" cy="429526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EFACFD4-15D5-9980-4C4E-4762028854D1}"/>
              </a:ext>
            </a:extLst>
          </p:cNvPr>
          <p:cNvGrpSpPr/>
          <p:nvPr/>
        </p:nvGrpSpPr>
        <p:grpSpPr>
          <a:xfrm>
            <a:off x="7506580" y="298846"/>
            <a:ext cx="2548856" cy="376989"/>
            <a:chOff x="8138238" y="279735"/>
            <a:chExt cx="2548856" cy="376989"/>
          </a:xfrm>
        </p:grpSpPr>
        <p:pic>
          <p:nvPicPr>
            <p:cNvPr id="31" name="Graphique 30" descr="Panier de course avec un remplissage uni">
              <a:extLst>
                <a:ext uri="{FF2B5EF4-FFF2-40B4-BE49-F238E27FC236}">
                  <a16:creationId xmlns:a16="http://schemas.microsoft.com/office/drawing/2014/main" id="{0CFF92D9-FE8B-002E-B740-42BCA4391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10105" y="279735"/>
              <a:ext cx="376989" cy="376989"/>
            </a:xfrm>
            <a:prstGeom prst="rect">
              <a:avLst/>
            </a:prstGeom>
          </p:spPr>
        </p:pic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9CE2092-B361-B2E9-9D17-B3DC8379A50B}"/>
                </a:ext>
              </a:extLst>
            </p:cNvPr>
            <p:cNvGrpSpPr/>
            <p:nvPr/>
          </p:nvGrpSpPr>
          <p:grpSpPr>
            <a:xfrm>
              <a:off x="8138238" y="333452"/>
              <a:ext cx="1362075" cy="307777"/>
              <a:chOff x="9369593" y="333452"/>
              <a:chExt cx="1362075" cy="307777"/>
            </a:xfrm>
          </p:grpSpPr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BD8ECADC-2F32-7BC4-C473-FA4114B6268A}"/>
                  </a:ext>
                </a:extLst>
              </p:cNvPr>
              <p:cNvSpPr txBox="1"/>
              <p:nvPr/>
            </p:nvSpPr>
            <p:spPr>
              <a:xfrm>
                <a:off x="9369593" y="333452"/>
                <a:ext cx="1362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bg1"/>
                    </a:solidFill>
                  </a:rPr>
                  <a:t>Catégories</a:t>
                </a:r>
              </a:p>
            </p:txBody>
          </p:sp>
          <p:pic>
            <p:nvPicPr>
              <p:cNvPr id="42" name="Graphique 41" descr="Jouer avec un remplissage uni">
                <a:extLst>
                  <a:ext uri="{FF2B5EF4-FFF2-40B4-BE49-F238E27FC236}">
                    <a16:creationId xmlns:a16="http://schemas.microsoft.com/office/drawing/2014/main" id="{13E818E2-63B2-9532-EF92-AED19F68F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5400000">
                <a:off x="10318686" y="409217"/>
                <a:ext cx="144462" cy="186202"/>
              </a:xfrm>
              <a:prstGeom prst="rect">
                <a:avLst/>
              </a:prstGeom>
            </p:spPr>
          </p:pic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A95F515C-553F-500E-5618-B0D103BEE8BD}"/>
                </a:ext>
              </a:extLst>
            </p:cNvPr>
            <p:cNvSpPr txBox="1"/>
            <p:nvPr/>
          </p:nvSpPr>
          <p:spPr>
            <a:xfrm>
              <a:off x="9396728" y="327135"/>
              <a:ext cx="940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À propos</a:t>
              </a:r>
            </a:p>
          </p:txBody>
        </p:sp>
      </p:grp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D55E2646-490E-F703-D2C0-09FA3C476C13}"/>
              </a:ext>
            </a:extLst>
          </p:cNvPr>
          <p:cNvSpPr/>
          <p:nvPr/>
        </p:nvSpPr>
        <p:spPr>
          <a:xfrm>
            <a:off x="10220058" y="355128"/>
            <a:ext cx="958678" cy="283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80319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33260077-EFF7-C2F5-026F-B56776F98A63}"/>
              </a:ext>
            </a:extLst>
          </p:cNvPr>
          <p:cNvGrpSpPr/>
          <p:nvPr/>
        </p:nvGrpSpPr>
        <p:grpSpPr>
          <a:xfrm>
            <a:off x="196301" y="-1221205"/>
            <a:ext cx="11637628" cy="5161546"/>
            <a:chOff x="255588" y="860258"/>
            <a:chExt cx="11637628" cy="5161546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6CF46DF1-9712-6B34-D80E-5D2889BB93FC}"/>
                </a:ext>
              </a:extLst>
            </p:cNvPr>
            <p:cNvGrpSpPr/>
            <p:nvPr/>
          </p:nvGrpSpPr>
          <p:grpSpPr>
            <a:xfrm>
              <a:off x="600258" y="1094873"/>
              <a:ext cx="10897920" cy="4926931"/>
              <a:chOff x="648486" y="1323473"/>
              <a:chExt cx="10897920" cy="4926931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F21F5D5D-4504-FA32-D7C8-B22D7C8640DD}"/>
                  </a:ext>
                </a:extLst>
              </p:cNvPr>
              <p:cNvGrpSpPr/>
              <p:nvPr/>
            </p:nvGrpSpPr>
            <p:grpSpPr>
              <a:xfrm>
                <a:off x="4409574" y="1323473"/>
                <a:ext cx="3392905" cy="4926931"/>
                <a:chOff x="4409574" y="1323473"/>
                <a:chExt cx="3392905" cy="4926931"/>
              </a:xfrm>
            </p:grpSpPr>
            <p:pic>
              <p:nvPicPr>
                <p:cNvPr id="7" name="Image 6" descr="Une image contenant roue, véhicule, Véhicule terrestre, transport&#10;&#10;Description générée automatiquement">
                  <a:extLst>
                    <a:ext uri="{FF2B5EF4-FFF2-40B4-BE49-F238E27FC236}">
                      <a16:creationId xmlns:a16="http://schemas.microsoft.com/office/drawing/2014/main" id="{9720230A-EE4C-85F6-A77D-29EF70EBBA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6417" y="1329489"/>
                  <a:ext cx="3376062" cy="2110038"/>
                </a:xfrm>
                <a:prstGeom prst="rect">
                  <a:avLst/>
                </a:prstGeom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7AE6A03-03A0-91FF-74A2-A7907C74EF66}"/>
                    </a:ext>
                  </a:extLst>
                </p:cNvPr>
                <p:cNvSpPr/>
                <p:nvPr/>
              </p:nvSpPr>
              <p:spPr>
                <a:xfrm>
                  <a:off x="4409574" y="1323473"/>
                  <a:ext cx="3392905" cy="4926931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6DB899B-DC9B-244F-68BC-3B7AD74C2524}"/>
                    </a:ext>
                  </a:extLst>
                </p:cNvPr>
                <p:cNvSpPr/>
                <p:nvPr/>
              </p:nvSpPr>
              <p:spPr>
                <a:xfrm>
                  <a:off x="5008746" y="5541010"/>
                  <a:ext cx="2194560" cy="340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Accédez à l’annonce </a:t>
                  </a:r>
                </a:p>
              </p:txBody>
            </p:sp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1E50C52-B96A-593A-4071-D3F5D38A6E06}"/>
                    </a:ext>
                  </a:extLst>
                </p:cNvPr>
                <p:cNvSpPr txBox="1"/>
                <p:nvPr/>
              </p:nvSpPr>
              <p:spPr>
                <a:xfrm>
                  <a:off x="4516120" y="3540760"/>
                  <a:ext cx="2194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Titre de l’annonce</a:t>
                  </a:r>
                </a:p>
              </p:txBody>
            </p:sp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68B213CB-FC1A-E676-4B85-2853FD979E99}"/>
                    </a:ext>
                  </a:extLst>
                </p:cNvPr>
                <p:cNvSpPr txBox="1"/>
                <p:nvPr/>
              </p:nvSpPr>
              <p:spPr>
                <a:xfrm>
                  <a:off x="4516120" y="3934326"/>
                  <a:ext cx="31961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Description de l’annonce</a:t>
                  </a:r>
                </a:p>
              </p:txBody>
            </p:sp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4F62AFB6-6962-8A0A-F761-BA9CE899D376}"/>
                  </a:ext>
                </a:extLst>
              </p:cNvPr>
              <p:cNvGrpSpPr/>
              <p:nvPr/>
            </p:nvGrpSpPr>
            <p:grpSpPr>
              <a:xfrm>
                <a:off x="8195512" y="1673535"/>
                <a:ext cx="2464468" cy="3734449"/>
                <a:chOff x="4409574" y="1323473"/>
                <a:chExt cx="3392905" cy="4926931"/>
              </a:xfrm>
            </p:grpSpPr>
            <p:pic>
              <p:nvPicPr>
                <p:cNvPr id="14" name="Image 13" descr="Une image contenant roue, véhicule, Véhicule terrestre, transport&#10;&#10;Description générée automatiquement">
                  <a:extLst>
                    <a:ext uri="{FF2B5EF4-FFF2-40B4-BE49-F238E27FC236}">
                      <a16:creationId xmlns:a16="http://schemas.microsoft.com/office/drawing/2014/main" id="{AB0690D4-64DA-3EA3-91E4-434736C59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6417" y="1329489"/>
                  <a:ext cx="3359218" cy="2099511"/>
                </a:xfrm>
                <a:prstGeom prst="rect">
                  <a:avLst/>
                </a:prstGeom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0D85177-1B8E-B2B0-2092-9C928E219D9C}"/>
                    </a:ext>
                  </a:extLst>
                </p:cNvPr>
                <p:cNvSpPr/>
                <p:nvPr/>
              </p:nvSpPr>
              <p:spPr>
                <a:xfrm>
                  <a:off x="4409574" y="1323473"/>
                  <a:ext cx="3392905" cy="4926931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1EFC2F5-436A-8553-D5A0-5BCF1361C63E}"/>
                    </a:ext>
                  </a:extLst>
                </p:cNvPr>
                <p:cNvSpPr/>
                <p:nvPr/>
              </p:nvSpPr>
              <p:spPr>
                <a:xfrm>
                  <a:off x="5008746" y="5541010"/>
                  <a:ext cx="2194560" cy="340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Accédez à l’annonce </a:t>
                  </a:r>
                </a:p>
              </p:txBody>
            </p: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8CB35A1-1048-B0A4-C573-8294A5D07364}"/>
                    </a:ext>
                  </a:extLst>
                </p:cNvPr>
                <p:cNvSpPr txBox="1"/>
                <p:nvPr/>
              </p:nvSpPr>
              <p:spPr>
                <a:xfrm>
                  <a:off x="4516120" y="3540759"/>
                  <a:ext cx="2194560" cy="406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Titre de l’annonce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A3A5D66-8A17-C72B-8E05-123C1A813238}"/>
                    </a:ext>
                  </a:extLst>
                </p:cNvPr>
                <p:cNvSpPr txBox="1"/>
                <p:nvPr/>
              </p:nvSpPr>
              <p:spPr>
                <a:xfrm>
                  <a:off x="4516120" y="3934326"/>
                  <a:ext cx="3196122" cy="365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Description de l’annonce</a:t>
                  </a:r>
                </a:p>
              </p:txBody>
            </p:sp>
          </p:grp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8816017E-D770-1A61-02FB-91F29F1D1336}"/>
                  </a:ext>
                </a:extLst>
              </p:cNvPr>
              <p:cNvGrpSpPr/>
              <p:nvPr/>
            </p:nvGrpSpPr>
            <p:grpSpPr>
              <a:xfrm>
                <a:off x="1449805" y="1673535"/>
                <a:ext cx="2464468" cy="3734449"/>
                <a:chOff x="4409574" y="1323473"/>
                <a:chExt cx="3392905" cy="4926931"/>
              </a:xfrm>
            </p:grpSpPr>
            <p:pic>
              <p:nvPicPr>
                <p:cNvPr id="20" name="Image 19" descr="Une image contenant roue, véhicule, Véhicule terrestre, transport&#10;&#10;Description générée automatiquement">
                  <a:extLst>
                    <a:ext uri="{FF2B5EF4-FFF2-40B4-BE49-F238E27FC236}">
                      <a16:creationId xmlns:a16="http://schemas.microsoft.com/office/drawing/2014/main" id="{C0143B00-0364-B921-1CBA-D1BDCD494A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6417" y="1329489"/>
                  <a:ext cx="3359218" cy="2099511"/>
                </a:xfrm>
                <a:prstGeom prst="rect">
                  <a:avLst/>
                </a:prstGeom>
              </p:spPr>
            </p:pic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166BF95-E210-D753-4D43-80590AA26177}"/>
                    </a:ext>
                  </a:extLst>
                </p:cNvPr>
                <p:cNvSpPr/>
                <p:nvPr/>
              </p:nvSpPr>
              <p:spPr>
                <a:xfrm>
                  <a:off x="4409574" y="1323473"/>
                  <a:ext cx="3392905" cy="4926931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4ACBF5F-6A11-1135-8192-18CE0692BCCD}"/>
                    </a:ext>
                  </a:extLst>
                </p:cNvPr>
                <p:cNvSpPr/>
                <p:nvPr/>
              </p:nvSpPr>
              <p:spPr>
                <a:xfrm>
                  <a:off x="5008746" y="5541010"/>
                  <a:ext cx="2194560" cy="340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Accédez à l’annonce </a:t>
                  </a:r>
                </a:p>
              </p:txBody>
            </p: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E48A1AE3-F691-6283-DE7E-057C54B68116}"/>
                    </a:ext>
                  </a:extLst>
                </p:cNvPr>
                <p:cNvSpPr txBox="1"/>
                <p:nvPr/>
              </p:nvSpPr>
              <p:spPr>
                <a:xfrm>
                  <a:off x="4516120" y="3540759"/>
                  <a:ext cx="2194560" cy="406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Titre de l’annonce</a:t>
                  </a:r>
                </a:p>
              </p:txBody>
            </p:sp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24353659-6A54-3270-DADE-9B21E2FBD639}"/>
                    </a:ext>
                  </a:extLst>
                </p:cNvPr>
                <p:cNvSpPr txBox="1"/>
                <p:nvPr/>
              </p:nvSpPr>
              <p:spPr>
                <a:xfrm>
                  <a:off x="4516120" y="3934326"/>
                  <a:ext cx="3196122" cy="365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Description de l’annonce</a:t>
                  </a:r>
                </a:p>
              </p:txBody>
            </p:sp>
          </p:grp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7146105F-90C5-BED1-82D3-347F0E2E0354}"/>
                  </a:ext>
                </a:extLst>
              </p:cNvPr>
              <p:cNvSpPr/>
              <p:nvPr/>
            </p:nvSpPr>
            <p:spPr>
              <a:xfrm>
                <a:off x="648486" y="3436349"/>
                <a:ext cx="473443" cy="4511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b="1" dirty="0"/>
                  <a:t>&lt;</a:t>
                </a:r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2588EBD6-B4B9-1DA1-1697-076D57EC2E4E}"/>
                  </a:ext>
                </a:extLst>
              </p:cNvPr>
              <p:cNvSpPr/>
              <p:nvPr/>
            </p:nvSpPr>
            <p:spPr>
              <a:xfrm>
                <a:off x="11072963" y="3436349"/>
                <a:ext cx="473443" cy="4511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b="1" dirty="0"/>
                  <a:t>&gt;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C4D36D-0768-1F20-C983-EDDC6E348D08}"/>
                </a:ext>
              </a:extLst>
            </p:cNvPr>
            <p:cNvSpPr/>
            <p:nvPr/>
          </p:nvSpPr>
          <p:spPr>
            <a:xfrm>
              <a:off x="255588" y="860258"/>
              <a:ext cx="11637628" cy="1913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C693CB0-7E40-54F8-218C-E0E9F518ABBA}"/>
              </a:ext>
            </a:extLst>
          </p:cNvPr>
          <p:cNvSpPr/>
          <p:nvPr/>
        </p:nvSpPr>
        <p:spPr>
          <a:xfrm>
            <a:off x="232611" y="186489"/>
            <a:ext cx="11726778" cy="64850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360B4-AFD1-A4E5-FD7F-820A9A2EA613}"/>
              </a:ext>
            </a:extLst>
          </p:cNvPr>
          <p:cNvSpPr/>
          <p:nvPr/>
        </p:nvSpPr>
        <p:spPr>
          <a:xfrm>
            <a:off x="255588" y="206375"/>
            <a:ext cx="11680825" cy="6117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088FD83-E239-6770-850D-C886E04C3212}"/>
              </a:ext>
            </a:extLst>
          </p:cNvPr>
          <p:cNvSpPr/>
          <p:nvPr/>
        </p:nvSpPr>
        <p:spPr>
          <a:xfrm>
            <a:off x="4362450" y="361950"/>
            <a:ext cx="2597150" cy="2921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Rechercher</a:t>
            </a:r>
          </a:p>
        </p:txBody>
      </p:sp>
      <p:pic>
        <p:nvPicPr>
          <p:cNvPr id="29" name="Graphique 28" descr="Loupe avec un remplissage uni">
            <a:extLst>
              <a:ext uri="{FF2B5EF4-FFF2-40B4-BE49-F238E27FC236}">
                <a16:creationId xmlns:a16="http://schemas.microsoft.com/office/drawing/2014/main" id="{34CE678A-0D4E-7779-D5BE-A39171A9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904" y="375489"/>
            <a:ext cx="242803" cy="24280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DB6EF4C-A0BD-9C3B-A908-730D851DDC4E}"/>
              </a:ext>
            </a:extLst>
          </p:cNvPr>
          <p:cNvSpPr txBox="1"/>
          <p:nvPr/>
        </p:nvSpPr>
        <p:spPr>
          <a:xfrm>
            <a:off x="358071" y="306504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roadway" panose="04040905080B02020502" pitchFamily="82" charset="0"/>
              </a:rPr>
              <a:t>Agora Francia</a:t>
            </a:r>
          </a:p>
        </p:txBody>
      </p:sp>
      <p:pic>
        <p:nvPicPr>
          <p:cNvPr id="34" name="Graphique 33" descr="Utilisateur avec un remplissage uni">
            <a:extLst>
              <a:ext uri="{FF2B5EF4-FFF2-40B4-BE49-F238E27FC236}">
                <a16:creationId xmlns:a16="http://schemas.microsoft.com/office/drawing/2014/main" id="{327C6795-FB75-D4FE-108F-42DB4A57C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09684" y="298846"/>
            <a:ext cx="376990" cy="376990"/>
          </a:xfrm>
          <a:prstGeom prst="rect">
            <a:avLst/>
          </a:prstGeom>
        </p:spPr>
      </p:pic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99D086AB-50A4-6FC8-8BB5-F48056E21338}"/>
              </a:ext>
            </a:extLst>
          </p:cNvPr>
          <p:cNvSpPr/>
          <p:nvPr/>
        </p:nvSpPr>
        <p:spPr>
          <a:xfrm>
            <a:off x="11284618" y="287555"/>
            <a:ext cx="427121" cy="429526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EFACFD4-15D5-9980-4C4E-4762028854D1}"/>
              </a:ext>
            </a:extLst>
          </p:cNvPr>
          <p:cNvGrpSpPr/>
          <p:nvPr/>
        </p:nvGrpSpPr>
        <p:grpSpPr>
          <a:xfrm>
            <a:off x="7506580" y="298846"/>
            <a:ext cx="2548856" cy="376989"/>
            <a:chOff x="8138238" y="279735"/>
            <a:chExt cx="2548856" cy="376989"/>
          </a:xfrm>
        </p:grpSpPr>
        <p:pic>
          <p:nvPicPr>
            <p:cNvPr id="31" name="Graphique 30" descr="Panier de course avec un remplissage uni">
              <a:extLst>
                <a:ext uri="{FF2B5EF4-FFF2-40B4-BE49-F238E27FC236}">
                  <a16:creationId xmlns:a16="http://schemas.microsoft.com/office/drawing/2014/main" id="{0CFF92D9-FE8B-002E-B740-42BCA4391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10105" y="279735"/>
              <a:ext cx="376989" cy="376989"/>
            </a:xfrm>
            <a:prstGeom prst="rect">
              <a:avLst/>
            </a:prstGeom>
          </p:spPr>
        </p:pic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9CE2092-B361-B2E9-9D17-B3DC8379A50B}"/>
                </a:ext>
              </a:extLst>
            </p:cNvPr>
            <p:cNvGrpSpPr/>
            <p:nvPr/>
          </p:nvGrpSpPr>
          <p:grpSpPr>
            <a:xfrm>
              <a:off x="8138238" y="333452"/>
              <a:ext cx="1362075" cy="307777"/>
              <a:chOff x="9369593" y="333452"/>
              <a:chExt cx="1362075" cy="307777"/>
            </a:xfrm>
          </p:grpSpPr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BD8ECADC-2F32-7BC4-C473-FA4114B6268A}"/>
                  </a:ext>
                </a:extLst>
              </p:cNvPr>
              <p:cNvSpPr txBox="1"/>
              <p:nvPr/>
            </p:nvSpPr>
            <p:spPr>
              <a:xfrm>
                <a:off x="9369593" y="333452"/>
                <a:ext cx="1362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bg1"/>
                    </a:solidFill>
                  </a:rPr>
                  <a:t>Catégories</a:t>
                </a:r>
              </a:p>
            </p:txBody>
          </p:sp>
          <p:pic>
            <p:nvPicPr>
              <p:cNvPr id="42" name="Graphique 41" descr="Jouer avec un remplissage uni">
                <a:extLst>
                  <a:ext uri="{FF2B5EF4-FFF2-40B4-BE49-F238E27FC236}">
                    <a16:creationId xmlns:a16="http://schemas.microsoft.com/office/drawing/2014/main" id="{13E818E2-63B2-9532-EF92-AED19F68F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5400000">
                <a:off x="10318686" y="409217"/>
                <a:ext cx="144462" cy="186202"/>
              </a:xfrm>
              <a:prstGeom prst="rect">
                <a:avLst/>
              </a:prstGeom>
            </p:spPr>
          </p:pic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A95F515C-553F-500E-5618-B0D103BEE8BD}"/>
                </a:ext>
              </a:extLst>
            </p:cNvPr>
            <p:cNvSpPr txBox="1"/>
            <p:nvPr/>
          </p:nvSpPr>
          <p:spPr>
            <a:xfrm>
              <a:off x="9396728" y="327135"/>
              <a:ext cx="940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À propos</a:t>
              </a:r>
            </a:p>
          </p:txBody>
        </p:sp>
      </p:grp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D55E2646-490E-F703-D2C0-09FA3C476C13}"/>
              </a:ext>
            </a:extLst>
          </p:cNvPr>
          <p:cNvSpPr/>
          <p:nvPr/>
        </p:nvSpPr>
        <p:spPr>
          <a:xfrm>
            <a:off x="10220058" y="355128"/>
            <a:ext cx="958678" cy="283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Log 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FD1A0C-D20A-2826-BA0D-487B56174DDC}"/>
              </a:ext>
            </a:extLst>
          </p:cNvPr>
          <p:cNvSpPr/>
          <p:nvPr/>
        </p:nvSpPr>
        <p:spPr>
          <a:xfrm>
            <a:off x="232611" y="5263816"/>
            <a:ext cx="11726778" cy="14076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D2EF3AF-AE6E-BBCB-2F16-1EF2DFAF8FE1}"/>
              </a:ext>
            </a:extLst>
          </p:cNvPr>
          <p:cNvSpPr txBox="1"/>
          <p:nvPr/>
        </p:nvSpPr>
        <p:spPr>
          <a:xfrm>
            <a:off x="9805068" y="5515589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roadway" panose="04040905080B02020502" pitchFamily="82" charset="0"/>
              </a:rPr>
              <a:t>Agora Francia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9300851-7359-92C4-F8D0-AE88FB0812D8}"/>
              </a:ext>
            </a:extLst>
          </p:cNvPr>
          <p:cNvSpPr/>
          <p:nvPr/>
        </p:nvSpPr>
        <p:spPr>
          <a:xfrm>
            <a:off x="540971" y="5389259"/>
            <a:ext cx="1919487" cy="611772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Retour en haut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0BA780B-1CDF-527B-F0AD-60A2E0364948}"/>
              </a:ext>
            </a:extLst>
          </p:cNvPr>
          <p:cNvSpPr txBox="1"/>
          <p:nvPr/>
        </p:nvSpPr>
        <p:spPr>
          <a:xfrm>
            <a:off x="3741213" y="6402269"/>
            <a:ext cx="463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chemeClr val="bg1"/>
                </a:solidFill>
                <a:effectLst/>
                <a:latin typeface="-apple-system"/>
              </a:rPr>
              <a:t>Copyright © 2023 All Rights Reserved to Agora </a:t>
            </a:r>
            <a:r>
              <a:rPr lang="en-US" sz="1000" dirty="0">
                <a:solidFill>
                  <a:schemeClr val="bg1"/>
                </a:solidFill>
                <a:latin typeface="-apple-system"/>
              </a:rPr>
              <a:t>F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-apple-system"/>
              </a:rPr>
              <a:t>rancia</a:t>
            </a:r>
            <a:endParaRPr lang="fr-FR" sz="1000" dirty="0">
              <a:solidFill>
                <a:schemeClr val="bg1"/>
              </a:solidFill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0D92A1F2-4290-CED4-80D2-AC3ADA83A8CC}"/>
              </a:ext>
            </a:extLst>
          </p:cNvPr>
          <p:cNvGrpSpPr/>
          <p:nvPr/>
        </p:nvGrpSpPr>
        <p:grpSpPr>
          <a:xfrm>
            <a:off x="3137982" y="5537466"/>
            <a:ext cx="5627088" cy="315358"/>
            <a:chOff x="3555407" y="5502899"/>
            <a:chExt cx="5627088" cy="315358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797C638B-4FB0-22B9-4ECE-9A98C3A2FE04}"/>
                </a:ext>
              </a:extLst>
            </p:cNvPr>
            <p:cNvGrpSpPr/>
            <p:nvPr/>
          </p:nvGrpSpPr>
          <p:grpSpPr>
            <a:xfrm>
              <a:off x="3555407" y="5502899"/>
              <a:ext cx="4764581" cy="312831"/>
              <a:chOff x="3323416" y="5505425"/>
              <a:chExt cx="4764581" cy="312831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0A37F02C-A010-DBCD-46B5-6D3F65E5E3E4}"/>
                  </a:ext>
                </a:extLst>
              </p:cNvPr>
              <p:cNvSpPr txBox="1"/>
              <p:nvPr/>
            </p:nvSpPr>
            <p:spPr>
              <a:xfrm>
                <a:off x="4849112" y="5507952"/>
                <a:ext cx="1834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bg1"/>
                    </a:solidFill>
                  </a:rPr>
                  <a:t>Mon Panier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2CCE7103-FFA8-7A8A-2757-044F6CE6D0F3}"/>
                  </a:ext>
                </a:extLst>
              </p:cNvPr>
              <p:cNvSpPr txBox="1"/>
              <p:nvPr/>
            </p:nvSpPr>
            <p:spPr>
              <a:xfrm>
                <a:off x="6253181" y="5510479"/>
                <a:ext cx="1834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bg1"/>
                    </a:solidFill>
                  </a:rPr>
                  <a:t>Mon compte</a:t>
                </a:r>
              </a:p>
            </p:txBody>
          </p: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24F3BCD-F926-72B8-0928-20D6CEC3DC70}"/>
                  </a:ext>
                </a:extLst>
              </p:cNvPr>
              <p:cNvSpPr txBox="1"/>
              <p:nvPr/>
            </p:nvSpPr>
            <p:spPr>
              <a:xfrm>
                <a:off x="3323416" y="5505425"/>
                <a:ext cx="1834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bg1"/>
                    </a:solidFill>
                  </a:rPr>
                  <a:t>Tous les articles</a:t>
                </a:r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18D9862D-9B1C-7280-90FB-D30E60964E08}"/>
                </a:ext>
              </a:extLst>
            </p:cNvPr>
            <p:cNvSpPr txBox="1"/>
            <p:nvPr/>
          </p:nvSpPr>
          <p:spPr>
            <a:xfrm>
              <a:off x="8242068" y="5510480"/>
              <a:ext cx="940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À propos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75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693CB0-7E40-54F8-218C-E0E9F518ABBA}"/>
              </a:ext>
            </a:extLst>
          </p:cNvPr>
          <p:cNvSpPr/>
          <p:nvPr/>
        </p:nvSpPr>
        <p:spPr>
          <a:xfrm>
            <a:off x="232611" y="186489"/>
            <a:ext cx="11726778" cy="64850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360B4-AFD1-A4E5-FD7F-820A9A2EA613}"/>
              </a:ext>
            </a:extLst>
          </p:cNvPr>
          <p:cNvSpPr/>
          <p:nvPr/>
        </p:nvSpPr>
        <p:spPr>
          <a:xfrm>
            <a:off x="255588" y="206375"/>
            <a:ext cx="11680825" cy="6117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088FD83-E239-6770-850D-C886E04C3212}"/>
              </a:ext>
            </a:extLst>
          </p:cNvPr>
          <p:cNvSpPr/>
          <p:nvPr/>
        </p:nvSpPr>
        <p:spPr>
          <a:xfrm>
            <a:off x="4362450" y="361950"/>
            <a:ext cx="2597150" cy="2921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Rechercher</a:t>
            </a:r>
          </a:p>
        </p:txBody>
      </p:sp>
      <p:pic>
        <p:nvPicPr>
          <p:cNvPr id="29" name="Graphique 28" descr="Loupe avec un remplissage uni">
            <a:extLst>
              <a:ext uri="{FF2B5EF4-FFF2-40B4-BE49-F238E27FC236}">
                <a16:creationId xmlns:a16="http://schemas.microsoft.com/office/drawing/2014/main" id="{34CE678A-0D4E-7779-D5BE-A39171A98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904" y="375489"/>
            <a:ext cx="242803" cy="24280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DB6EF4C-A0BD-9C3B-A908-730D851DDC4E}"/>
              </a:ext>
            </a:extLst>
          </p:cNvPr>
          <p:cNvSpPr txBox="1"/>
          <p:nvPr/>
        </p:nvSpPr>
        <p:spPr>
          <a:xfrm>
            <a:off x="358071" y="306504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roadway" panose="04040905080B02020502" pitchFamily="82" charset="0"/>
              </a:rPr>
              <a:t>Agora Francia</a:t>
            </a:r>
          </a:p>
        </p:txBody>
      </p:sp>
      <p:pic>
        <p:nvPicPr>
          <p:cNvPr id="34" name="Graphique 33" descr="Utilisateur avec un remplissage uni">
            <a:extLst>
              <a:ext uri="{FF2B5EF4-FFF2-40B4-BE49-F238E27FC236}">
                <a16:creationId xmlns:a16="http://schemas.microsoft.com/office/drawing/2014/main" id="{327C6795-FB75-D4FE-108F-42DB4A57C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9684" y="298846"/>
            <a:ext cx="376990" cy="376990"/>
          </a:xfrm>
          <a:prstGeom prst="rect">
            <a:avLst/>
          </a:prstGeom>
        </p:spPr>
      </p:pic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99D086AB-50A4-6FC8-8BB5-F48056E21338}"/>
              </a:ext>
            </a:extLst>
          </p:cNvPr>
          <p:cNvSpPr/>
          <p:nvPr/>
        </p:nvSpPr>
        <p:spPr>
          <a:xfrm>
            <a:off x="11284618" y="287555"/>
            <a:ext cx="427121" cy="429526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EFACFD4-15D5-9980-4C4E-4762028854D1}"/>
              </a:ext>
            </a:extLst>
          </p:cNvPr>
          <p:cNvGrpSpPr/>
          <p:nvPr/>
        </p:nvGrpSpPr>
        <p:grpSpPr>
          <a:xfrm>
            <a:off x="7506580" y="298846"/>
            <a:ext cx="2548856" cy="376989"/>
            <a:chOff x="8138238" y="279735"/>
            <a:chExt cx="2548856" cy="376989"/>
          </a:xfrm>
        </p:grpSpPr>
        <p:pic>
          <p:nvPicPr>
            <p:cNvPr id="31" name="Graphique 30" descr="Panier de course avec un remplissage uni">
              <a:extLst>
                <a:ext uri="{FF2B5EF4-FFF2-40B4-BE49-F238E27FC236}">
                  <a16:creationId xmlns:a16="http://schemas.microsoft.com/office/drawing/2014/main" id="{0CFF92D9-FE8B-002E-B740-42BCA4391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10105" y="279735"/>
              <a:ext cx="376989" cy="376989"/>
            </a:xfrm>
            <a:prstGeom prst="rect">
              <a:avLst/>
            </a:prstGeom>
          </p:spPr>
        </p:pic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9CE2092-B361-B2E9-9D17-B3DC8379A50B}"/>
                </a:ext>
              </a:extLst>
            </p:cNvPr>
            <p:cNvGrpSpPr/>
            <p:nvPr/>
          </p:nvGrpSpPr>
          <p:grpSpPr>
            <a:xfrm>
              <a:off x="8138238" y="333452"/>
              <a:ext cx="1362075" cy="307777"/>
              <a:chOff x="9369593" y="333452"/>
              <a:chExt cx="1362075" cy="307777"/>
            </a:xfrm>
          </p:grpSpPr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BD8ECADC-2F32-7BC4-C473-FA4114B6268A}"/>
                  </a:ext>
                </a:extLst>
              </p:cNvPr>
              <p:cNvSpPr txBox="1"/>
              <p:nvPr/>
            </p:nvSpPr>
            <p:spPr>
              <a:xfrm>
                <a:off x="9369593" y="333452"/>
                <a:ext cx="1362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bg1"/>
                    </a:solidFill>
                  </a:rPr>
                  <a:t>Catégories</a:t>
                </a:r>
              </a:p>
            </p:txBody>
          </p:sp>
          <p:pic>
            <p:nvPicPr>
              <p:cNvPr id="42" name="Graphique 41" descr="Jouer avec un remplissage uni">
                <a:extLst>
                  <a:ext uri="{FF2B5EF4-FFF2-40B4-BE49-F238E27FC236}">
                    <a16:creationId xmlns:a16="http://schemas.microsoft.com/office/drawing/2014/main" id="{13E818E2-63B2-9532-EF92-AED19F68F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5400000">
                <a:off x="10318686" y="409217"/>
                <a:ext cx="144462" cy="186202"/>
              </a:xfrm>
              <a:prstGeom prst="rect">
                <a:avLst/>
              </a:prstGeom>
            </p:spPr>
          </p:pic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A95F515C-553F-500E-5618-B0D103BEE8BD}"/>
                </a:ext>
              </a:extLst>
            </p:cNvPr>
            <p:cNvSpPr txBox="1"/>
            <p:nvPr/>
          </p:nvSpPr>
          <p:spPr>
            <a:xfrm>
              <a:off x="9396728" y="327135"/>
              <a:ext cx="940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À propos</a:t>
              </a:r>
            </a:p>
          </p:txBody>
        </p:sp>
      </p:grp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D55E2646-490E-F703-D2C0-09FA3C476C13}"/>
              </a:ext>
            </a:extLst>
          </p:cNvPr>
          <p:cNvSpPr/>
          <p:nvPr/>
        </p:nvSpPr>
        <p:spPr>
          <a:xfrm>
            <a:off x="10220058" y="355128"/>
            <a:ext cx="958678" cy="283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Log In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4870011-E5F9-285C-434B-71B87CC339CC}"/>
              </a:ext>
            </a:extLst>
          </p:cNvPr>
          <p:cNvGrpSpPr/>
          <p:nvPr/>
        </p:nvGrpSpPr>
        <p:grpSpPr>
          <a:xfrm>
            <a:off x="255588" y="1030386"/>
            <a:ext cx="11548193" cy="5274161"/>
            <a:chOff x="255588" y="1030386"/>
            <a:chExt cx="11548193" cy="527416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723BFE0C-BBDC-77B1-821C-ECEA03534BB7}"/>
                </a:ext>
              </a:extLst>
            </p:cNvPr>
            <p:cNvGrpSpPr/>
            <p:nvPr/>
          </p:nvGrpSpPr>
          <p:grpSpPr>
            <a:xfrm>
              <a:off x="255588" y="5811253"/>
              <a:ext cx="9288760" cy="493294"/>
              <a:chOff x="255588" y="5811253"/>
              <a:chExt cx="9288760" cy="493294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AD172B4E-0939-AAB4-67D7-6D45C32EC6CF}"/>
                  </a:ext>
                </a:extLst>
              </p:cNvPr>
              <p:cNvSpPr txBox="1"/>
              <p:nvPr/>
            </p:nvSpPr>
            <p:spPr>
              <a:xfrm>
                <a:off x="255588" y="5811253"/>
                <a:ext cx="52638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latin typeface="Broadway" panose="04040905080B02020502" pitchFamily="82" charset="0"/>
                  </a:rPr>
                  <a:t>Nous contacter :</a:t>
                </a:r>
              </a:p>
            </p:txBody>
          </p: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06059D0B-64CE-10B3-2B8B-B207FD004862}"/>
                  </a:ext>
                </a:extLst>
              </p:cNvPr>
              <p:cNvCxnSpPr/>
              <p:nvPr/>
            </p:nvCxnSpPr>
            <p:spPr>
              <a:xfrm>
                <a:off x="358071" y="6304547"/>
                <a:ext cx="9186277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6F3D075B-B1AC-2DE9-A168-446615087339}"/>
                </a:ext>
              </a:extLst>
            </p:cNvPr>
            <p:cNvGrpSpPr/>
            <p:nvPr/>
          </p:nvGrpSpPr>
          <p:grpSpPr>
            <a:xfrm>
              <a:off x="631658" y="1030386"/>
              <a:ext cx="11172123" cy="4662134"/>
              <a:chOff x="631658" y="1030386"/>
              <a:chExt cx="11172123" cy="4662134"/>
            </a:xfrm>
          </p:grpSpPr>
          <p:pic>
            <p:nvPicPr>
              <p:cNvPr id="3" name="Image 2" descr="Une image contenant véhicule, Véhicule terrestre, roue, Conception automobile&#10;&#10;Description générée automatiquement">
                <a:extLst>
                  <a:ext uri="{FF2B5EF4-FFF2-40B4-BE49-F238E27FC236}">
                    <a16:creationId xmlns:a16="http://schemas.microsoft.com/office/drawing/2014/main" id="{986473A5-C8D1-48B4-DCB2-AB55B08B9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2045368"/>
                <a:ext cx="5707781" cy="3567363"/>
              </a:xfrm>
              <a:prstGeom prst="rect">
                <a:avLst/>
              </a:prstGeom>
            </p:spPr>
          </p:pic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6339C5E0-D964-775A-272C-E42E1C41362B}"/>
                  </a:ext>
                </a:extLst>
              </p:cNvPr>
              <p:cNvSpPr txBox="1"/>
              <p:nvPr/>
            </p:nvSpPr>
            <p:spPr>
              <a:xfrm>
                <a:off x="1888958" y="1030386"/>
                <a:ext cx="78566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dirty="0">
                    <a:latin typeface="Broadway" panose="04040905080B02020502" pitchFamily="82" charset="0"/>
                  </a:rPr>
                  <a:t>À propos de notre équipe…</a:t>
                </a:r>
              </a:p>
            </p:txBody>
          </p:sp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C2098C3-8BDA-23BF-9B7B-7F1190035496}"/>
                  </a:ext>
                </a:extLst>
              </p:cNvPr>
              <p:cNvSpPr txBox="1"/>
              <p:nvPr/>
            </p:nvSpPr>
            <p:spPr>
              <a:xfrm>
                <a:off x="631658" y="2045368"/>
                <a:ext cx="5185611" cy="364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100" b="0" i="0" dirty="0">
                    <a:solidFill>
                      <a:srgbClr val="595959"/>
                    </a:solidFill>
                    <a:effectLst/>
                    <a:latin typeface="Roboto" panose="02000000000000000000" pitchFamily="2" charset="0"/>
                  </a:rPr>
                  <a:t>	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Lorem ipsum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dolor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sit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amet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,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consectetur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adipiscing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elit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Pellentesque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ac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urna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in nunc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blandit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placerat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Aliquam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hendrerit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lacus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euismod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ipsum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interdum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vehicula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Interdum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et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malesuada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fames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ac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ante ipsum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primis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in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faucibus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In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euismod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sem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ligula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, vitae pulvinar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augue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dignissim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non.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Praesent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imperdiet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odio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nec ipsum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faucibus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venenatis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Aenean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semper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feugiat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turpis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, vitae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ornare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lacus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pellentesque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eget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Donec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id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posuere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odio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Nam ut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ultrices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augue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</a:t>
                </a:r>
              </a:p>
              <a:p>
                <a:pPr algn="l"/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Lorem ipsum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dolor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sit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amet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,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consectetur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adipiscing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elit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Aenean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in diam id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nisi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congue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eleifend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Curabitur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vel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urna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iaculis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,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aliquam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mauris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ut,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congue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enim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Praesent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ut ex in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justo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bibendum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viverra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Fusce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quis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pulvinar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turpis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Class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aptent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taciti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sociosqu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ad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litora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torquent per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conubia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nostra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, per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inceptos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himenaeos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Vivamus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congue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in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lorem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at cursus. Integer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maximus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dolor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sed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enim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venenatis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semper.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Nullam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ac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odio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at libero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varius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molestie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nec et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nulla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In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pharetra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vulputate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enim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a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elementum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Maecenas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lacus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ipsum,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lobortis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at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sapien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ultricies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,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iaculis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dignissim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arcu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</a:t>
                </a:r>
              </a:p>
              <a:p>
                <a:pPr algn="l"/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Aliquam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egestas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erat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leo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,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eget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ultricies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neque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consequat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accumsan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Aliquam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vestibulum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dignissim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pulvinar.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Aenean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id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pellentesque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purus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Sed in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nisl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elementum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,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eleifend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tellus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quis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,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dapibus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quam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Donec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mollis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tellus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non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feugiat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finibus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In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efficitur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id mi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pellentesque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rutrum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Aliquam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erat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volutpat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Aliquam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erat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volutpat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.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Vivamus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quis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facilisis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ante. Sed nec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quam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maximus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,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dapibus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justo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quis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,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tempor</a:t>
                </a:r>
                <a:r>
                  <a:rPr lang="fr-FR" sz="11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 </a:t>
                </a:r>
                <a:r>
                  <a:rPr lang="fr-FR" sz="1100" b="0" i="0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Roboto" panose="02000000000000000000" pitchFamily="2" charset="0"/>
                  </a:rPr>
                  <a:t>purus</a:t>
                </a:r>
                <a:r>
                  <a:rPr lang="fr-FR" sz="1100" b="0" i="0" dirty="0">
                    <a:solidFill>
                      <a:srgbClr val="595959"/>
                    </a:solidFill>
                    <a:effectLst/>
                    <a:latin typeface="Roboto" panose="02000000000000000000" pitchFamily="2" charset="0"/>
                  </a:rPr>
                  <a:t>. </a:t>
                </a:r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172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C87711E1-F03F-C8A1-77CD-BEB8B4C07045}"/>
              </a:ext>
            </a:extLst>
          </p:cNvPr>
          <p:cNvGrpSpPr/>
          <p:nvPr/>
        </p:nvGrpSpPr>
        <p:grpSpPr>
          <a:xfrm>
            <a:off x="309250" y="-2618643"/>
            <a:ext cx="11619580" cy="5432258"/>
            <a:chOff x="255588" y="872289"/>
            <a:chExt cx="11619580" cy="5432258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3A2B7D49-6724-DF00-6A6A-A49887195E7D}"/>
                </a:ext>
              </a:extLst>
            </p:cNvPr>
            <p:cNvGrpSpPr/>
            <p:nvPr/>
          </p:nvGrpSpPr>
          <p:grpSpPr>
            <a:xfrm>
              <a:off x="255588" y="1030386"/>
              <a:ext cx="11548193" cy="5274161"/>
              <a:chOff x="255588" y="1030386"/>
              <a:chExt cx="11548193" cy="5274161"/>
            </a:xfrm>
          </p:grpSpPr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0B0D063F-30CB-7B5A-5F86-A641EED9F273}"/>
                  </a:ext>
                </a:extLst>
              </p:cNvPr>
              <p:cNvGrpSpPr/>
              <p:nvPr/>
            </p:nvGrpSpPr>
            <p:grpSpPr>
              <a:xfrm>
                <a:off x="255588" y="5811253"/>
                <a:ext cx="9288760" cy="493294"/>
                <a:chOff x="255588" y="5811253"/>
                <a:chExt cx="9288760" cy="493294"/>
              </a:xfrm>
            </p:grpSpPr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6AAC4FDC-9C96-0187-6568-AC5269C3091C}"/>
                    </a:ext>
                  </a:extLst>
                </p:cNvPr>
                <p:cNvSpPr txBox="1"/>
                <p:nvPr/>
              </p:nvSpPr>
              <p:spPr>
                <a:xfrm>
                  <a:off x="255588" y="5811253"/>
                  <a:ext cx="526381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dirty="0">
                      <a:latin typeface="Broadway" panose="04040905080B02020502" pitchFamily="82" charset="0"/>
                    </a:rPr>
                    <a:t>Nous contacter :</a:t>
                  </a:r>
                </a:p>
              </p:txBody>
            </p: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1D4D0EED-F4CB-25B2-1C08-0536DB179491}"/>
                    </a:ext>
                  </a:extLst>
                </p:cNvPr>
                <p:cNvCxnSpPr/>
                <p:nvPr/>
              </p:nvCxnSpPr>
              <p:spPr>
                <a:xfrm>
                  <a:off x="358071" y="6304547"/>
                  <a:ext cx="918627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50B00450-5FC0-C1C3-2274-67D2B242EA4E}"/>
                  </a:ext>
                </a:extLst>
              </p:cNvPr>
              <p:cNvGrpSpPr/>
              <p:nvPr/>
            </p:nvGrpSpPr>
            <p:grpSpPr>
              <a:xfrm>
                <a:off x="631658" y="1030386"/>
                <a:ext cx="11172123" cy="4662134"/>
                <a:chOff x="631658" y="1030386"/>
                <a:chExt cx="11172123" cy="4662134"/>
              </a:xfrm>
            </p:grpSpPr>
            <p:pic>
              <p:nvPicPr>
                <p:cNvPr id="52" name="Image 51" descr="Une image contenant véhicule, Véhicule terrestre, roue, Conception automobile&#10;&#10;Description générée automatiquement">
                  <a:extLst>
                    <a:ext uri="{FF2B5EF4-FFF2-40B4-BE49-F238E27FC236}">
                      <a16:creationId xmlns:a16="http://schemas.microsoft.com/office/drawing/2014/main" id="{8C86166A-0BBC-B10D-3497-6ECD674F5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2045368"/>
                  <a:ext cx="5707781" cy="3567363"/>
                </a:xfrm>
                <a:prstGeom prst="rect">
                  <a:avLst/>
                </a:prstGeom>
              </p:spPr>
            </p:pic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C1023331-29B8-66DA-8EF3-5409C7A34763}"/>
                    </a:ext>
                  </a:extLst>
                </p:cNvPr>
                <p:cNvSpPr txBox="1"/>
                <p:nvPr/>
              </p:nvSpPr>
              <p:spPr>
                <a:xfrm>
                  <a:off x="1888958" y="1030386"/>
                  <a:ext cx="785662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3600" dirty="0">
                      <a:latin typeface="Broadway" panose="04040905080B02020502" pitchFamily="82" charset="0"/>
                    </a:rPr>
                    <a:t>À propos de notre équipe…</a:t>
                  </a:r>
                </a:p>
              </p:txBody>
            </p: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B5F16832-23D8-FA46-DEDB-67CE327C1EA6}"/>
                    </a:ext>
                  </a:extLst>
                </p:cNvPr>
                <p:cNvSpPr txBox="1"/>
                <p:nvPr/>
              </p:nvSpPr>
              <p:spPr>
                <a:xfrm>
                  <a:off x="631658" y="2045368"/>
                  <a:ext cx="5185611" cy="3647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fr-FR" sz="1100" b="0" i="0" dirty="0">
                      <a:solidFill>
                        <a:srgbClr val="595959"/>
                      </a:solidFill>
                      <a:effectLst/>
                      <a:latin typeface="Roboto" panose="02000000000000000000" pitchFamily="2" charset="0"/>
                    </a:rPr>
                    <a:t>	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Lorem ipsum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dolor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sit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amet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,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consectetur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adipiscing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elit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Pellentesque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ac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urna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in nunc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blandit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placerat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Aliquam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hendrerit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lacus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euismod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ipsum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interdum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vehicula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Interdum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et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malesuada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fames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ac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ante ipsum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primis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in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faucibus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In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euismod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sem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ligula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, vitae pulvinar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augue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dignissim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non.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Praesent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imperdiet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odio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nec ipsum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faucibus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venenatis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Aenean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semper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feugiat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turpis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, vitae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ornare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lacus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pellentesque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eget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Donec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id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posuere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odio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Nam ut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ultrices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augue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</a:t>
                  </a:r>
                </a:p>
                <a:p>
                  <a:pPr algn="l"/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Lorem ipsum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dolor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sit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amet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,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consectetur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adipiscing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elit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Aenean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in diam id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nisi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congue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eleifend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Curabitur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vel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urna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iaculis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,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aliquam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mauris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ut,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congue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enim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Praesent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ut ex in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justo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bibendum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viverra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Fusce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quis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pulvinar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turpis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Class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aptent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taciti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sociosqu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ad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litora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torquent per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conubia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nostra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, per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inceptos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himenaeos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Vivamus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congue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in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lorem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at cursus. Integer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maximus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dolor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sed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enim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venenatis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semper.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Nullam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ac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odio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at libero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varius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molestie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nec et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nulla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In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pharetra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vulputate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enim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a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elementum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Maecenas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lacus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ipsum,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lobortis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at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sapien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ultricies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,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iaculis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dignissim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arcu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</a:t>
                  </a:r>
                </a:p>
                <a:p>
                  <a:pPr algn="l"/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Aliquam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egestas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erat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leo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,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eget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ultricies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neque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consequat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accumsan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Aliquam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vestibulum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dignissim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pulvinar.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Aenean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id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pellentesque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purus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Sed in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nisl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elementum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,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eleifend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tellus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quis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,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dapibus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quam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Donec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mollis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tellus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non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feugiat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finibus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In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efficitur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id mi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pellentesque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rutrum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Aliquam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erat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volutpat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Aliquam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erat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volutpat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.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Vivamus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quis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facilisis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ante. Sed nec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quam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maximus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,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dapibus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justo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quis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,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tempor</a:t>
                  </a:r>
                  <a:r>
                    <a:rPr lang="fr-FR" sz="1100" b="0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 </a:t>
                  </a:r>
                  <a:r>
                    <a:rPr lang="fr-FR" sz="1100" b="0" i="0" dirty="0" err="1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Roboto" panose="02000000000000000000" pitchFamily="2" charset="0"/>
                    </a:rPr>
                    <a:t>purus</a:t>
                  </a:r>
                  <a:r>
                    <a:rPr lang="fr-FR" sz="1100" b="0" i="0" dirty="0">
                      <a:solidFill>
                        <a:srgbClr val="595959"/>
                      </a:solidFill>
                      <a:effectLst/>
                      <a:latin typeface="Roboto" panose="02000000000000000000" pitchFamily="2" charset="0"/>
                    </a:rPr>
                    <a:t>. </a:t>
                  </a:r>
                  <a:endParaRPr lang="fr-FR" dirty="0"/>
                </a:p>
              </p:txBody>
            </p:sp>
          </p:grp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D4283D6-1CBB-4677-6907-8A5DDAF11174}"/>
                </a:ext>
              </a:extLst>
            </p:cNvPr>
            <p:cNvSpPr/>
            <p:nvPr/>
          </p:nvSpPr>
          <p:spPr>
            <a:xfrm>
              <a:off x="358071" y="872289"/>
              <a:ext cx="11517097" cy="3431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C693CB0-7E40-54F8-218C-E0E9F518ABBA}"/>
              </a:ext>
            </a:extLst>
          </p:cNvPr>
          <p:cNvSpPr/>
          <p:nvPr/>
        </p:nvSpPr>
        <p:spPr>
          <a:xfrm>
            <a:off x="232611" y="186489"/>
            <a:ext cx="11726778" cy="64850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360B4-AFD1-A4E5-FD7F-820A9A2EA613}"/>
              </a:ext>
            </a:extLst>
          </p:cNvPr>
          <p:cNvSpPr/>
          <p:nvPr/>
        </p:nvSpPr>
        <p:spPr>
          <a:xfrm>
            <a:off x="255588" y="206375"/>
            <a:ext cx="11680825" cy="6117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088FD83-E239-6770-850D-C886E04C3212}"/>
              </a:ext>
            </a:extLst>
          </p:cNvPr>
          <p:cNvSpPr/>
          <p:nvPr/>
        </p:nvSpPr>
        <p:spPr>
          <a:xfrm>
            <a:off x="4362450" y="361950"/>
            <a:ext cx="2597150" cy="2921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Rechercher</a:t>
            </a:r>
          </a:p>
        </p:txBody>
      </p:sp>
      <p:pic>
        <p:nvPicPr>
          <p:cNvPr id="29" name="Graphique 28" descr="Loupe avec un remplissage uni">
            <a:extLst>
              <a:ext uri="{FF2B5EF4-FFF2-40B4-BE49-F238E27FC236}">
                <a16:creationId xmlns:a16="http://schemas.microsoft.com/office/drawing/2014/main" id="{34CE678A-0D4E-7779-D5BE-A39171A9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904" y="375489"/>
            <a:ext cx="242803" cy="24280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DB6EF4C-A0BD-9C3B-A908-730D851DDC4E}"/>
              </a:ext>
            </a:extLst>
          </p:cNvPr>
          <p:cNvSpPr txBox="1"/>
          <p:nvPr/>
        </p:nvSpPr>
        <p:spPr>
          <a:xfrm>
            <a:off x="358071" y="306504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roadway" panose="04040905080B02020502" pitchFamily="82" charset="0"/>
              </a:rPr>
              <a:t>Agora Francia</a:t>
            </a:r>
          </a:p>
        </p:txBody>
      </p:sp>
      <p:pic>
        <p:nvPicPr>
          <p:cNvPr id="34" name="Graphique 33" descr="Utilisateur avec un remplissage uni">
            <a:extLst>
              <a:ext uri="{FF2B5EF4-FFF2-40B4-BE49-F238E27FC236}">
                <a16:creationId xmlns:a16="http://schemas.microsoft.com/office/drawing/2014/main" id="{327C6795-FB75-D4FE-108F-42DB4A57C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09684" y="298846"/>
            <a:ext cx="376990" cy="376990"/>
          </a:xfrm>
          <a:prstGeom prst="rect">
            <a:avLst/>
          </a:prstGeom>
        </p:spPr>
      </p:pic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99D086AB-50A4-6FC8-8BB5-F48056E21338}"/>
              </a:ext>
            </a:extLst>
          </p:cNvPr>
          <p:cNvSpPr/>
          <p:nvPr/>
        </p:nvSpPr>
        <p:spPr>
          <a:xfrm>
            <a:off x="11284618" y="287555"/>
            <a:ext cx="427121" cy="429526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EFACFD4-15D5-9980-4C4E-4762028854D1}"/>
              </a:ext>
            </a:extLst>
          </p:cNvPr>
          <p:cNvGrpSpPr/>
          <p:nvPr/>
        </p:nvGrpSpPr>
        <p:grpSpPr>
          <a:xfrm>
            <a:off x="7506580" y="298846"/>
            <a:ext cx="2548856" cy="376989"/>
            <a:chOff x="8138238" y="279735"/>
            <a:chExt cx="2548856" cy="376989"/>
          </a:xfrm>
        </p:grpSpPr>
        <p:pic>
          <p:nvPicPr>
            <p:cNvPr id="31" name="Graphique 30" descr="Panier de course avec un remplissage uni">
              <a:extLst>
                <a:ext uri="{FF2B5EF4-FFF2-40B4-BE49-F238E27FC236}">
                  <a16:creationId xmlns:a16="http://schemas.microsoft.com/office/drawing/2014/main" id="{0CFF92D9-FE8B-002E-B740-42BCA4391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10105" y="279735"/>
              <a:ext cx="376989" cy="376989"/>
            </a:xfrm>
            <a:prstGeom prst="rect">
              <a:avLst/>
            </a:prstGeom>
          </p:spPr>
        </p:pic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9CE2092-B361-B2E9-9D17-B3DC8379A50B}"/>
                </a:ext>
              </a:extLst>
            </p:cNvPr>
            <p:cNvGrpSpPr/>
            <p:nvPr/>
          </p:nvGrpSpPr>
          <p:grpSpPr>
            <a:xfrm>
              <a:off x="8138238" y="333452"/>
              <a:ext cx="1362075" cy="307777"/>
              <a:chOff x="9369593" y="333452"/>
              <a:chExt cx="1362075" cy="307777"/>
            </a:xfrm>
          </p:grpSpPr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BD8ECADC-2F32-7BC4-C473-FA4114B6268A}"/>
                  </a:ext>
                </a:extLst>
              </p:cNvPr>
              <p:cNvSpPr txBox="1"/>
              <p:nvPr/>
            </p:nvSpPr>
            <p:spPr>
              <a:xfrm>
                <a:off x="9369593" y="333452"/>
                <a:ext cx="1362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bg1"/>
                    </a:solidFill>
                  </a:rPr>
                  <a:t>Catégories</a:t>
                </a:r>
              </a:p>
            </p:txBody>
          </p:sp>
          <p:pic>
            <p:nvPicPr>
              <p:cNvPr id="42" name="Graphique 41" descr="Jouer avec un remplissage uni">
                <a:extLst>
                  <a:ext uri="{FF2B5EF4-FFF2-40B4-BE49-F238E27FC236}">
                    <a16:creationId xmlns:a16="http://schemas.microsoft.com/office/drawing/2014/main" id="{13E818E2-63B2-9532-EF92-AED19F68F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5400000">
                <a:off x="10318686" y="409217"/>
                <a:ext cx="144462" cy="186202"/>
              </a:xfrm>
              <a:prstGeom prst="rect">
                <a:avLst/>
              </a:prstGeom>
            </p:spPr>
          </p:pic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A95F515C-553F-500E-5618-B0D103BEE8BD}"/>
                </a:ext>
              </a:extLst>
            </p:cNvPr>
            <p:cNvSpPr txBox="1"/>
            <p:nvPr/>
          </p:nvSpPr>
          <p:spPr>
            <a:xfrm>
              <a:off x="9396728" y="327135"/>
              <a:ext cx="940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À propos</a:t>
              </a:r>
            </a:p>
          </p:txBody>
        </p:sp>
      </p:grp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D55E2646-490E-F703-D2C0-09FA3C476C13}"/>
              </a:ext>
            </a:extLst>
          </p:cNvPr>
          <p:cNvSpPr/>
          <p:nvPr/>
        </p:nvSpPr>
        <p:spPr>
          <a:xfrm>
            <a:off x="10220058" y="355128"/>
            <a:ext cx="958678" cy="283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Log 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FD1A0C-D20A-2826-BA0D-487B56174DDC}"/>
              </a:ext>
            </a:extLst>
          </p:cNvPr>
          <p:cNvSpPr/>
          <p:nvPr/>
        </p:nvSpPr>
        <p:spPr>
          <a:xfrm>
            <a:off x="232611" y="5263816"/>
            <a:ext cx="11726778" cy="14076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D2EF3AF-AE6E-BBCB-2F16-1EF2DFAF8FE1}"/>
              </a:ext>
            </a:extLst>
          </p:cNvPr>
          <p:cNvSpPr txBox="1"/>
          <p:nvPr/>
        </p:nvSpPr>
        <p:spPr>
          <a:xfrm>
            <a:off x="9805068" y="5515589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roadway" panose="04040905080B02020502" pitchFamily="82" charset="0"/>
              </a:rPr>
              <a:t>Agora Francia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9300851-7359-92C4-F8D0-AE88FB0812D8}"/>
              </a:ext>
            </a:extLst>
          </p:cNvPr>
          <p:cNvSpPr/>
          <p:nvPr/>
        </p:nvSpPr>
        <p:spPr>
          <a:xfrm>
            <a:off x="540971" y="5389259"/>
            <a:ext cx="1919487" cy="611772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Retour en haut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0BA780B-1CDF-527B-F0AD-60A2E0364948}"/>
              </a:ext>
            </a:extLst>
          </p:cNvPr>
          <p:cNvSpPr txBox="1"/>
          <p:nvPr/>
        </p:nvSpPr>
        <p:spPr>
          <a:xfrm>
            <a:off x="3741213" y="6402269"/>
            <a:ext cx="463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chemeClr val="bg1"/>
                </a:solidFill>
                <a:effectLst/>
                <a:latin typeface="-apple-system"/>
              </a:rPr>
              <a:t>Copyright © 2023 All Rights Reserved to Agora </a:t>
            </a:r>
            <a:r>
              <a:rPr lang="en-US" sz="1000" dirty="0">
                <a:solidFill>
                  <a:schemeClr val="bg1"/>
                </a:solidFill>
                <a:latin typeface="-apple-system"/>
              </a:rPr>
              <a:t>F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-apple-system"/>
              </a:rPr>
              <a:t>rancia</a:t>
            </a:r>
            <a:endParaRPr lang="fr-FR" sz="1000" dirty="0">
              <a:solidFill>
                <a:schemeClr val="bg1"/>
              </a:solidFill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0D92A1F2-4290-CED4-80D2-AC3ADA83A8CC}"/>
              </a:ext>
            </a:extLst>
          </p:cNvPr>
          <p:cNvGrpSpPr/>
          <p:nvPr/>
        </p:nvGrpSpPr>
        <p:grpSpPr>
          <a:xfrm>
            <a:off x="3137982" y="5537466"/>
            <a:ext cx="5627088" cy="315358"/>
            <a:chOff x="3555407" y="5502899"/>
            <a:chExt cx="5627088" cy="315358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797C638B-4FB0-22B9-4ECE-9A98C3A2FE04}"/>
                </a:ext>
              </a:extLst>
            </p:cNvPr>
            <p:cNvGrpSpPr/>
            <p:nvPr/>
          </p:nvGrpSpPr>
          <p:grpSpPr>
            <a:xfrm>
              <a:off x="3555407" y="5502899"/>
              <a:ext cx="4764581" cy="312831"/>
              <a:chOff x="3323416" y="5505425"/>
              <a:chExt cx="4764581" cy="312831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0A37F02C-A010-DBCD-46B5-6D3F65E5E3E4}"/>
                  </a:ext>
                </a:extLst>
              </p:cNvPr>
              <p:cNvSpPr txBox="1"/>
              <p:nvPr/>
            </p:nvSpPr>
            <p:spPr>
              <a:xfrm>
                <a:off x="4849112" y="5507952"/>
                <a:ext cx="1834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bg1"/>
                    </a:solidFill>
                  </a:rPr>
                  <a:t>Mon Panier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2CCE7103-FFA8-7A8A-2757-044F6CE6D0F3}"/>
                  </a:ext>
                </a:extLst>
              </p:cNvPr>
              <p:cNvSpPr txBox="1"/>
              <p:nvPr/>
            </p:nvSpPr>
            <p:spPr>
              <a:xfrm>
                <a:off x="6253181" y="5510479"/>
                <a:ext cx="1834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bg1"/>
                    </a:solidFill>
                  </a:rPr>
                  <a:t>Mon compte</a:t>
                </a:r>
              </a:p>
            </p:txBody>
          </p: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24F3BCD-F926-72B8-0928-20D6CEC3DC70}"/>
                  </a:ext>
                </a:extLst>
              </p:cNvPr>
              <p:cNvSpPr txBox="1"/>
              <p:nvPr/>
            </p:nvSpPr>
            <p:spPr>
              <a:xfrm>
                <a:off x="3323416" y="5505425"/>
                <a:ext cx="1834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bg1"/>
                    </a:solidFill>
                  </a:rPr>
                  <a:t>Tous les articles</a:t>
                </a:r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18D9862D-9B1C-7280-90FB-D30E60964E08}"/>
                </a:ext>
              </a:extLst>
            </p:cNvPr>
            <p:cNvSpPr txBox="1"/>
            <p:nvPr/>
          </p:nvSpPr>
          <p:spPr>
            <a:xfrm>
              <a:off x="8242068" y="5510480"/>
              <a:ext cx="940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À propos</a:t>
              </a:r>
            </a:p>
          </p:txBody>
        </p:sp>
      </p:grpSp>
      <p:sp>
        <p:nvSpPr>
          <p:cNvPr id="59" name="ZoneTexte 58">
            <a:extLst>
              <a:ext uri="{FF2B5EF4-FFF2-40B4-BE49-F238E27FC236}">
                <a16:creationId xmlns:a16="http://schemas.microsoft.com/office/drawing/2014/main" id="{61697670-4ABB-FF1E-A9B3-F9BCF4FBD484}"/>
              </a:ext>
            </a:extLst>
          </p:cNvPr>
          <p:cNvSpPr txBox="1"/>
          <p:nvPr/>
        </p:nvSpPr>
        <p:spPr>
          <a:xfrm>
            <a:off x="1407695" y="3050005"/>
            <a:ext cx="1909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i="0" dirty="0">
                <a:solidFill>
                  <a:srgbClr val="212529"/>
                </a:solidFill>
                <a:effectLst/>
                <a:latin typeface="-apple-system"/>
              </a:rPr>
              <a:t>Par téléphone au :</a:t>
            </a:r>
            <a:endParaRPr lang="fr-FR" sz="1400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3A7FCC3-0E13-25A9-D4C7-56B2DBF70B64}"/>
              </a:ext>
            </a:extLst>
          </p:cNvPr>
          <p:cNvSpPr txBox="1"/>
          <p:nvPr/>
        </p:nvSpPr>
        <p:spPr>
          <a:xfrm>
            <a:off x="1810085" y="3322291"/>
            <a:ext cx="1909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12529"/>
                </a:solidFill>
                <a:latin typeface="-apple-system"/>
              </a:rPr>
              <a:t>-01 44 39 06 00</a:t>
            </a:r>
            <a:endParaRPr lang="fr-FR" sz="1400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43AD1205-CA9F-FAA9-444C-7633139F5A1C}"/>
              </a:ext>
            </a:extLst>
          </p:cNvPr>
          <p:cNvSpPr txBox="1"/>
          <p:nvPr/>
        </p:nvSpPr>
        <p:spPr>
          <a:xfrm>
            <a:off x="1810085" y="3594577"/>
            <a:ext cx="1909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12529"/>
                </a:solidFill>
                <a:latin typeface="-apple-system"/>
              </a:rPr>
              <a:t>-01 78 42 07 69</a:t>
            </a:r>
            <a:endParaRPr lang="fr-FR" sz="14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BC1C90B-D8DB-EF13-A502-069B3AD6C449}"/>
              </a:ext>
            </a:extLst>
          </p:cNvPr>
          <p:cNvSpPr txBox="1"/>
          <p:nvPr/>
        </p:nvSpPr>
        <p:spPr>
          <a:xfrm>
            <a:off x="5415231" y="3045433"/>
            <a:ext cx="1909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i="0" dirty="0">
                <a:solidFill>
                  <a:srgbClr val="212529"/>
                </a:solidFill>
                <a:effectLst/>
                <a:latin typeface="-apple-system"/>
              </a:rPr>
              <a:t>Par mail :</a:t>
            </a:r>
            <a:endParaRPr lang="fr-FR" sz="1400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2432DE3-3856-71F7-5293-9D27279FD63F}"/>
              </a:ext>
            </a:extLst>
          </p:cNvPr>
          <p:cNvSpPr txBox="1"/>
          <p:nvPr/>
        </p:nvSpPr>
        <p:spPr>
          <a:xfrm>
            <a:off x="5415231" y="3294878"/>
            <a:ext cx="2409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212529"/>
                </a:solidFill>
                <a:latin typeface="-apple-system"/>
                <a:hlinkClick r:id="rId11"/>
              </a:rPr>
              <a:t>agorafrancia@edu.ece.fr</a:t>
            </a:r>
            <a:endParaRPr lang="fr-FR" sz="14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212529"/>
                </a:solidFill>
                <a:latin typeface="-apple-system"/>
                <a:hlinkClick r:id="rId12"/>
              </a:rPr>
              <a:t>agorafrancia@ece.fr</a:t>
            </a:r>
            <a:endParaRPr lang="fr-FR" sz="14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68445D0A-343A-B9B9-1DD4-CF42D9D00A29}"/>
              </a:ext>
            </a:extLst>
          </p:cNvPr>
          <p:cNvSpPr txBox="1"/>
          <p:nvPr/>
        </p:nvSpPr>
        <p:spPr>
          <a:xfrm>
            <a:off x="685320" y="4416445"/>
            <a:ext cx="240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i="0" dirty="0">
                <a:solidFill>
                  <a:srgbClr val="212529"/>
                </a:solidFill>
                <a:effectLst/>
                <a:latin typeface="-apple-system"/>
              </a:rPr>
              <a:t>Ou sur nos réseaux sociaux :</a:t>
            </a:r>
            <a:endParaRPr lang="fr-FR" sz="1400" dirty="0"/>
          </a:p>
        </p:txBody>
      </p:sp>
      <p:pic>
        <p:nvPicPr>
          <p:cNvPr id="1026" name="Picture 2" descr="Bloc Icônes de réseaux sociaux – WordPress en Français">
            <a:extLst>
              <a:ext uri="{FF2B5EF4-FFF2-40B4-BE49-F238E27FC236}">
                <a16:creationId xmlns:a16="http://schemas.microsoft.com/office/drawing/2014/main" id="{5BD9668B-D9BC-DCBA-0D6A-8528AC2A1F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4" r="21389"/>
          <a:stretch/>
        </p:blipFill>
        <p:spPr bwMode="auto">
          <a:xfrm>
            <a:off x="4180974" y="4204774"/>
            <a:ext cx="2520616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38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BEB5B8D-1FC4-D1E2-C14A-57E9D318794E}"/>
              </a:ext>
            </a:extLst>
          </p:cNvPr>
          <p:cNvSpPr/>
          <p:nvPr/>
        </p:nvSpPr>
        <p:spPr>
          <a:xfrm>
            <a:off x="352055" y="1726703"/>
            <a:ext cx="2283359" cy="5630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Filtrer par :</a:t>
            </a:r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DDD7B95-1C78-EBCF-431D-A5301005299B}"/>
              </a:ext>
            </a:extLst>
          </p:cNvPr>
          <p:cNvGrpSpPr/>
          <p:nvPr/>
        </p:nvGrpSpPr>
        <p:grpSpPr>
          <a:xfrm>
            <a:off x="3086100" y="4775832"/>
            <a:ext cx="5678970" cy="2490536"/>
            <a:chOff x="3086100" y="2219826"/>
            <a:chExt cx="5678970" cy="2490536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5218849D-30C1-10D0-C4BE-6C80E278721F}"/>
                </a:ext>
              </a:extLst>
            </p:cNvPr>
            <p:cNvSpPr/>
            <p:nvPr/>
          </p:nvSpPr>
          <p:spPr>
            <a:xfrm>
              <a:off x="3086100" y="2219826"/>
              <a:ext cx="5678970" cy="24905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" name="Image 21" descr="Une image contenant roue, Véhicule terrestre, véhicule, pneu&#10;&#10;Description générée automatiquement">
              <a:extLst>
                <a:ext uri="{FF2B5EF4-FFF2-40B4-BE49-F238E27FC236}">
                  <a16:creationId xmlns:a16="http://schemas.microsoft.com/office/drawing/2014/main" id="{1C746E23-ED44-3810-FFB7-DD8385D37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718" y="2809373"/>
              <a:ext cx="2098307" cy="1311442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F616029-C04E-7313-BCF9-E3EC6068CD97}"/>
                </a:ext>
              </a:extLst>
            </p:cNvPr>
            <p:cNvSpPr txBox="1"/>
            <p:nvPr/>
          </p:nvSpPr>
          <p:spPr>
            <a:xfrm>
              <a:off x="5896826" y="2578064"/>
              <a:ext cx="2117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Titre de l’annonce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7B3CC0B-8F88-BE36-183B-CF29C9041329}"/>
                </a:ext>
              </a:extLst>
            </p:cNvPr>
            <p:cNvSpPr txBox="1"/>
            <p:nvPr/>
          </p:nvSpPr>
          <p:spPr>
            <a:xfrm>
              <a:off x="5925585" y="2874843"/>
              <a:ext cx="2117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>
                  <a:solidFill>
                    <a:schemeClr val="accent5">
                      <a:lumMod val="75000"/>
                    </a:schemeClr>
                  </a:solidFill>
                </a:rPr>
                <a:t>Description de l’annonce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7C9362A5-3408-247A-62CF-6255BA0AA851}"/>
                </a:ext>
              </a:extLst>
            </p:cNvPr>
            <p:cNvSpPr txBox="1"/>
            <p:nvPr/>
          </p:nvSpPr>
          <p:spPr>
            <a:xfrm>
              <a:off x="5949761" y="3103431"/>
              <a:ext cx="2117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 de vente :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AD51B8B-A027-AEF6-D768-4E77F8019415}"/>
                </a:ext>
              </a:extLst>
            </p:cNvPr>
            <p:cNvSpPr txBox="1"/>
            <p:nvPr/>
          </p:nvSpPr>
          <p:spPr>
            <a:xfrm>
              <a:off x="5937673" y="3340080"/>
              <a:ext cx="2117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Prix de départ :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2B0F4B2-7ACB-7DC0-D0ED-C7E84F19622C}"/>
                </a:ext>
              </a:extLst>
            </p:cNvPr>
            <p:cNvSpPr txBox="1"/>
            <p:nvPr/>
          </p:nvSpPr>
          <p:spPr>
            <a:xfrm>
              <a:off x="5982503" y="3647857"/>
              <a:ext cx="2117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5">
                      <a:lumMod val="75000"/>
                    </a:schemeClr>
                  </a:solidFill>
                </a:rPr>
                <a:t>XXXXX €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2652C9EF-0DA7-7D3A-ED55-1F22A3A2CBDA}"/>
                </a:ext>
              </a:extLst>
            </p:cNvPr>
            <p:cNvSpPr txBox="1"/>
            <p:nvPr/>
          </p:nvSpPr>
          <p:spPr>
            <a:xfrm>
              <a:off x="5916623" y="3915116"/>
              <a:ext cx="2282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Prix Achat immédiat: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EC6AE48D-FD24-7009-C776-89E56C4F1B08}"/>
                </a:ext>
              </a:extLst>
            </p:cNvPr>
            <p:cNvSpPr txBox="1"/>
            <p:nvPr/>
          </p:nvSpPr>
          <p:spPr>
            <a:xfrm>
              <a:off x="5982503" y="4172760"/>
              <a:ext cx="2117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5">
                      <a:lumMod val="75000"/>
                    </a:schemeClr>
                  </a:solidFill>
                </a:rPr>
                <a:t>XXXXX €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10F6534-5AE8-BFED-9698-B506E6593D7D}"/>
              </a:ext>
            </a:extLst>
          </p:cNvPr>
          <p:cNvSpPr/>
          <p:nvPr/>
        </p:nvSpPr>
        <p:spPr>
          <a:xfrm>
            <a:off x="186489" y="6675158"/>
            <a:ext cx="9234237" cy="118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693CB0-7E40-54F8-218C-E0E9F518ABBA}"/>
              </a:ext>
            </a:extLst>
          </p:cNvPr>
          <p:cNvSpPr/>
          <p:nvPr/>
        </p:nvSpPr>
        <p:spPr>
          <a:xfrm>
            <a:off x="232611" y="186489"/>
            <a:ext cx="11726778" cy="64850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360B4-AFD1-A4E5-FD7F-820A9A2EA613}"/>
              </a:ext>
            </a:extLst>
          </p:cNvPr>
          <p:cNvSpPr/>
          <p:nvPr/>
        </p:nvSpPr>
        <p:spPr>
          <a:xfrm>
            <a:off x="255588" y="206375"/>
            <a:ext cx="11680825" cy="6117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088FD83-E239-6770-850D-C886E04C3212}"/>
              </a:ext>
            </a:extLst>
          </p:cNvPr>
          <p:cNvSpPr/>
          <p:nvPr/>
        </p:nvSpPr>
        <p:spPr>
          <a:xfrm>
            <a:off x="4362450" y="361950"/>
            <a:ext cx="2597150" cy="2921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Rechercher</a:t>
            </a:r>
          </a:p>
        </p:txBody>
      </p:sp>
      <p:pic>
        <p:nvPicPr>
          <p:cNvPr id="29" name="Graphique 28" descr="Loupe avec un remplissage uni">
            <a:extLst>
              <a:ext uri="{FF2B5EF4-FFF2-40B4-BE49-F238E27FC236}">
                <a16:creationId xmlns:a16="http://schemas.microsoft.com/office/drawing/2014/main" id="{34CE678A-0D4E-7779-D5BE-A39171A9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904" y="375489"/>
            <a:ext cx="242803" cy="24280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DB6EF4C-A0BD-9C3B-A908-730D851DDC4E}"/>
              </a:ext>
            </a:extLst>
          </p:cNvPr>
          <p:cNvSpPr txBox="1"/>
          <p:nvPr/>
        </p:nvSpPr>
        <p:spPr>
          <a:xfrm>
            <a:off x="358071" y="306504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roadway" panose="04040905080B02020502" pitchFamily="82" charset="0"/>
              </a:rPr>
              <a:t>Agora Francia</a:t>
            </a:r>
          </a:p>
        </p:txBody>
      </p:sp>
      <p:pic>
        <p:nvPicPr>
          <p:cNvPr id="34" name="Graphique 33" descr="Utilisateur avec un remplissage uni">
            <a:extLst>
              <a:ext uri="{FF2B5EF4-FFF2-40B4-BE49-F238E27FC236}">
                <a16:creationId xmlns:a16="http://schemas.microsoft.com/office/drawing/2014/main" id="{327C6795-FB75-D4FE-108F-42DB4A57C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09684" y="298846"/>
            <a:ext cx="376990" cy="376990"/>
          </a:xfrm>
          <a:prstGeom prst="rect">
            <a:avLst/>
          </a:prstGeom>
        </p:spPr>
      </p:pic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99D086AB-50A4-6FC8-8BB5-F48056E21338}"/>
              </a:ext>
            </a:extLst>
          </p:cNvPr>
          <p:cNvSpPr/>
          <p:nvPr/>
        </p:nvSpPr>
        <p:spPr>
          <a:xfrm>
            <a:off x="11284618" y="287555"/>
            <a:ext cx="427121" cy="429526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EFACFD4-15D5-9980-4C4E-4762028854D1}"/>
              </a:ext>
            </a:extLst>
          </p:cNvPr>
          <p:cNvGrpSpPr/>
          <p:nvPr/>
        </p:nvGrpSpPr>
        <p:grpSpPr>
          <a:xfrm>
            <a:off x="7506580" y="298846"/>
            <a:ext cx="2548856" cy="376989"/>
            <a:chOff x="8138238" y="279735"/>
            <a:chExt cx="2548856" cy="376989"/>
          </a:xfrm>
        </p:grpSpPr>
        <p:pic>
          <p:nvPicPr>
            <p:cNvPr id="31" name="Graphique 30" descr="Panier de course avec un remplissage uni">
              <a:extLst>
                <a:ext uri="{FF2B5EF4-FFF2-40B4-BE49-F238E27FC236}">
                  <a16:creationId xmlns:a16="http://schemas.microsoft.com/office/drawing/2014/main" id="{0CFF92D9-FE8B-002E-B740-42BCA4391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10105" y="279735"/>
              <a:ext cx="376989" cy="376989"/>
            </a:xfrm>
            <a:prstGeom prst="rect">
              <a:avLst/>
            </a:prstGeom>
          </p:spPr>
        </p:pic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9CE2092-B361-B2E9-9D17-B3DC8379A50B}"/>
                </a:ext>
              </a:extLst>
            </p:cNvPr>
            <p:cNvGrpSpPr/>
            <p:nvPr/>
          </p:nvGrpSpPr>
          <p:grpSpPr>
            <a:xfrm>
              <a:off x="8138238" y="333452"/>
              <a:ext cx="1362075" cy="307777"/>
              <a:chOff x="9369593" y="333452"/>
              <a:chExt cx="1362075" cy="307777"/>
            </a:xfrm>
          </p:grpSpPr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BD8ECADC-2F32-7BC4-C473-FA4114B6268A}"/>
                  </a:ext>
                </a:extLst>
              </p:cNvPr>
              <p:cNvSpPr txBox="1"/>
              <p:nvPr/>
            </p:nvSpPr>
            <p:spPr>
              <a:xfrm>
                <a:off x="9369593" y="333452"/>
                <a:ext cx="1362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bg1"/>
                    </a:solidFill>
                  </a:rPr>
                  <a:t>Catégories</a:t>
                </a:r>
              </a:p>
            </p:txBody>
          </p:sp>
          <p:pic>
            <p:nvPicPr>
              <p:cNvPr id="42" name="Graphique 41" descr="Jouer avec un remplissage uni">
                <a:extLst>
                  <a:ext uri="{FF2B5EF4-FFF2-40B4-BE49-F238E27FC236}">
                    <a16:creationId xmlns:a16="http://schemas.microsoft.com/office/drawing/2014/main" id="{13E818E2-63B2-9532-EF92-AED19F68F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5400000">
                <a:off x="10318686" y="409217"/>
                <a:ext cx="144462" cy="186202"/>
              </a:xfrm>
              <a:prstGeom prst="rect">
                <a:avLst/>
              </a:prstGeom>
            </p:spPr>
          </p:pic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A95F515C-553F-500E-5618-B0D103BEE8BD}"/>
                </a:ext>
              </a:extLst>
            </p:cNvPr>
            <p:cNvSpPr txBox="1"/>
            <p:nvPr/>
          </p:nvSpPr>
          <p:spPr>
            <a:xfrm>
              <a:off x="9396728" y="327135"/>
              <a:ext cx="940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À propos</a:t>
              </a:r>
            </a:p>
          </p:txBody>
        </p:sp>
      </p:grp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D55E2646-490E-F703-D2C0-09FA3C476C13}"/>
              </a:ext>
            </a:extLst>
          </p:cNvPr>
          <p:cNvSpPr/>
          <p:nvPr/>
        </p:nvSpPr>
        <p:spPr>
          <a:xfrm>
            <a:off x="10220058" y="355128"/>
            <a:ext cx="958678" cy="283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Log 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339C5E0-D964-775A-272C-E42E1C41362B}"/>
              </a:ext>
            </a:extLst>
          </p:cNvPr>
          <p:cNvSpPr txBox="1"/>
          <p:nvPr/>
        </p:nvSpPr>
        <p:spPr>
          <a:xfrm>
            <a:off x="1888958" y="1030386"/>
            <a:ext cx="785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Broadway" panose="04040905080B02020502" pitchFamily="82" charset="0"/>
              </a:rPr>
              <a:t>Tous nos articles …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D8C1722-EA87-658A-0B6E-766BA43FE52E}"/>
              </a:ext>
            </a:extLst>
          </p:cNvPr>
          <p:cNvGrpSpPr/>
          <p:nvPr/>
        </p:nvGrpSpPr>
        <p:grpSpPr>
          <a:xfrm>
            <a:off x="3086100" y="2219826"/>
            <a:ext cx="5678970" cy="2490536"/>
            <a:chOff x="3086100" y="2219826"/>
            <a:chExt cx="5678970" cy="2490536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1B9957E-DC88-D927-2B82-13A8BCE02147}"/>
                </a:ext>
              </a:extLst>
            </p:cNvPr>
            <p:cNvSpPr/>
            <p:nvPr/>
          </p:nvSpPr>
          <p:spPr>
            <a:xfrm>
              <a:off x="3086100" y="2219826"/>
              <a:ext cx="5678970" cy="24905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 descr="Une image contenant roue, Véhicule terrestre, véhicule, pneu&#10;&#10;Description générée automatiquement">
              <a:extLst>
                <a:ext uri="{FF2B5EF4-FFF2-40B4-BE49-F238E27FC236}">
                  <a16:creationId xmlns:a16="http://schemas.microsoft.com/office/drawing/2014/main" id="{2F466E3B-149F-E3D6-A5C3-F2C802FB0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718" y="2809373"/>
              <a:ext cx="2098307" cy="1311442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D7D84E3-FB1C-7460-F765-C832CF35963B}"/>
                </a:ext>
              </a:extLst>
            </p:cNvPr>
            <p:cNvSpPr txBox="1"/>
            <p:nvPr/>
          </p:nvSpPr>
          <p:spPr>
            <a:xfrm>
              <a:off x="5896826" y="2578064"/>
              <a:ext cx="2117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Titre de l’annonce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5D2E0FD-0672-78EC-E6BB-7BAA1E8BEF28}"/>
                </a:ext>
              </a:extLst>
            </p:cNvPr>
            <p:cNvSpPr txBox="1"/>
            <p:nvPr/>
          </p:nvSpPr>
          <p:spPr>
            <a:xfrm>
              <a:off x="5925585" y="2874843"/>
              <a:ext cx="2117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>
                  <a:solidFill>
                    <a:schemeClr val="accent5">
                      <a:lumMod val="75000"/>
                    </a:schemeClr>
                  </a:solidFill>
                </a:rPr>
                <a:t>Description de l’annonce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FE6C66D-B6EE-36E0-D620-455364AE87BE}"/>
                </a:ext>
              </a:extLst>
            </p:cNvPr>
            <p:cNvSpPr txBox="1"/>
            <p:nvPr/>
          </p:nvSpPr>
          <p:spPr>
            <a:xfrm>
              <a:off x="5949761" y="3103431"/>
              <a:ext cx="2117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 de vente :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3E4F79B-D77C-90CE-1DBC-AEE951C546A1}"/>
                </a:ext>
              </a:extLst>
            </p:cNvPr>
            <p:cNvSpPr txBox="1"/>
            <p:nvPr/>
          </p:nvSpPr>
          <p:spPr>
            <a:xfrm>
              <a:off x="5937673" y="3340080"/>
              <a:ext cx="2117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Prix de départ :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042F5A9-D319-7727-F55C-AF556E83CF16}"/>
                </a:ext>
              </a:extLst>
            </p:cNvPr>
            <p:cNvSpPr txBox="1"/>
            <p:nvPr/>
          </p:nvSpPr>
          <p:spPr>
            <a:xfrm>
              <a:off x="5982503" y="3647857"/>
              <a:ext cx="2117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5">
                      <a:lumMod val="75000"/>
                    </a:schemeClr>
                  </a:solidFill>
                </a:rPr>
                <a:t>XXXXX €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69630AE-7E6C-F4CA-F14B-C9561868BBBA}"/>
                </a:ext>
              </a:extLst>
            </p:cNvPr>
            <p:cNvSpPr txBox="1"/>
            <p:nvPr/>
          </p:nvSpPr>
          <p:spPr>
            <a:xfrm>
              <a:off x="5916623" y="3915116"/>
              <a:ext cx="2282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Prix Achat immédiat: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B5CBD5-89FE-81DD-5B69-0737D92427FB}"/>
                </a:ext>
              </a:extLst>
            </p:cNvPr>
            <p:cNvSpPr txBox="1"/>
            <p:nvPr/>
          </p:nvSpPr>
          <p:spPr>
            <a:xfrm>
              <a:off x="5982503" y="4172760"/>
              <a:ext cx="2117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5">
                      <a:lumMod val="75000"/>
                    </a:schemeClr>
                  </a:solidFill>
                </a:rPr>
                <a:t>XXXXX €</a:t>
              </a:r>
            </a:p>
          </p:txBody>
        </p:sp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CDAA3286-10D1-94B0-33D7-9204B780F955}"/>
              </a:ext>
            </a:extLst>
          </p:cNvPr>
          <p:cNvSpPr txBox="1"/>
          <p:nvPr/>
        </p:nvSpPr>
        <p:spPr>
          <a:xfrm>
            <a:off x="352055" y="1741855"/>
            <a:ext cx="211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Filtrer par :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71A5470-8B59-9568-F058-24ACA8A8F02C}"/>
              </a:ext>
            </a:extLst>
          </p:cNvPr>
          <p:cNvSpPr txBox="1"/>
          <p:nvPr/>
        </p:nvSpPr>
        <p:spPr>
          <a:xfrm>
            <a:off x="352055" y="1998372"/>
            <a:ext cx="211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Prix de départ :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C5AA96A-0074-39B1-2315-679B3F72EF0B}"/>
              </a:ext>
            </a:extLst>
          </p:cNvPr>
          <p:cNvGrpSpPr/>
          <p:nvPr/>
        </p:nvGrpSpPr>
        <p:grpSpPr>
          <a:xfrm>
            <a:off x="517676" y="2306149"/>
            <a:ext cx="1519887" cy="307777"/>
            <a:chOff x="517676" y="2306149"/>
            <a:chExt cx="1519887" cy="307777"/>
          </a:xfrm>
        </p:grpSpPr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4A9E8545-88C7-78DA-6B9F-A4995BEE17F1}"/>
                </a:ext>
              </a:extLst>
            </p:cNvPr>
            <p:cNvSpPr/>
            <p:nvPr/>
          </p:nvSpPr>
          <p:spPr>
            <a:xfrm>
              <a:off x="517676" y="2306149"/>
              <a:ext cx="661419" cy="3077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min</a:t>
              </a:r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05B63952-66A1-D900-9546-FE8A2C65B33A}"/>
                </a:ext>
              </a:extLst>
            </p:cNvPr>
            <p:cNvSpPr/>
            <p:nvPr/>
          </p:nvSpPr>
          <p:spPr>
            <a:xfrm>
              <a:off x="1376144" y="2306149"/>
              <a:ext cx="661419" cy="3077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max</a:t>
              </a:r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E698DB79-6B43-028D-BF3D-62AC38A4F8BC}"/>
              </a:ext>
            </a:extLst>
          </p:cNvPr>
          <p:cNvSpPr txBox="1"/>
          <p:nvPr/>
        </p:nvSpPr>
        <p:spPr>
          <a:xfrm>
            <a:off x="352055" y="2691028"/>
            <a:ext cx="2282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Prix Achat immédiat: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1547DF59-F4B8-DEA2-29BA-1039D02E549A}"/>
              </a:ext>
            </a:extLst>
          </p:cNvPr>
          <p:cNvGrpSpPr/>
          <p:nvPr/>
        </p:nvGrpSpPr>
        <p:grpSpPr>
          <a:xfrm>
            <a:off x="517676" y="3007766"/>
            <a:ext cx="1519887" cy="307777"/>
            <a:chOff x="517676" y="2306149"/>
            <a:chExt cx="1519887" cy="307777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C71AFF98-6377-04CE-4652-946FDCF316FA}"/>
                </a:ext>
              </a:extLst>
            </p:cNvPr>
            <p:cNvSpPr/>
            <p:nvPr/>
          </p:nvSpPr>
          <p:spPr>
            <a:xfrm>
              <a:off x="517676" y="2306149"/>
              <a:ext cx="661419" cy="3077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min</a:t>
              </a:r>
            </a:p>
          </p:txBody>
        </p:sp>
        <p:sp>
          <p:nvSpPr>
            <p:cNvPr id="55" name="Rectangle : coins arrondis 54">
              <a:extLst>
                <a:ext uri="{FF2B5EF4-FFF2-40B4-BE49-F238E27FC236}">
                  <a16:creationId xmlns:a16="http://schemas.microsoft.com/office/drawing/2014/main" id="{727F77BE-014F-A8F3-0D43-374BBF798A5E}"/>
                </a:ext>
              </a:extLst>
            </p:cNvPr>
            <p:cNvSpPr/>
            <p:nvPr/>
          </p:nvSpPr>
          <p:spPr>
            <a:xfrm>
              <a:off x="1376144" y="2306149"/>
              <a:ext cx="661419" cy="3077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max</a:t>
              </a:r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0EBAFC20-D32A-505D-4316-861A2215262C}"/>
              </a:ext>
            </a:extLst>
          </p:cNvPr>
          <p:cNvSpPr txBox="1"/>
          <p:nvPr/>
        </p:nvSpPr>
        <p:spPr>
          <a:xfrm>
            <a:off x="352055" y="3361909"/>
            <a:ext cx="136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Type de vente :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ED66098F-C6D7-E383-1804-52CEADEBA78D}"/>
              </a:ext>
            </a:extLst>
          </p:cNvPr>
          <p:cNvGrpSpPr/>
          <p:nvPr/>
        </p:nvGrpSpPr>
        <p:grpSpPr>
          <a:xfrm>
            <a:off x="639352" y="3511034"/>
            <a:ext cx="1311739" cy="369332"/>
            <a:chOff x="639352" y="3511034"/>
            <a:chExt cx="1311739" cy="369332"/>
          </a:xfrm>
        </p:grpSpPr>
        <p:sp>
          <p:nvSpPr>
            <p:cNvPr id="57" name="Rectangle : coins arrondis 56">
              <a:extLst>
                <a:ext uri="{FF2B5EF4-FFF2-40B4-BE49-F238E27FC236}">
                  <a16:creationId xmlns:a16="http://schemas.microsoft.com/office/drawing/2014/main" id="{75AEDA7F-ED94-D800-F6DC-F7F1073C7ADC}"/>
                </a:ext>
              </a:extLst>
            </p:cNvPr>
            <p:cNvSpPr/>
            <p:nvPr/>
          </p:nvSpPr>
          <p:spPr>
            <a:xfrm>
              <a:off x="639352" y="3653038"/>
              <a:ext cx="127501" cy="1260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8E2005B0-57BA-D479-6CC4-DABDF3ECAF49}"/>
                </a:ext>
              </a:extLst>
            </p:cNvPr>
            <p:cNvSpPr txBox="1"/>
            <p:nvPr/>
          </p:nvSpPr>
          <p:spPr>
            <a:xfrm>
              <a:off x="747933" y="3511034"/>
              <a:ext cx="120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Enchère</a:t>
              </a:r>
              <a:r>
                <a:rPr lang="fr-FR" dirty="0"/>
                <a:t> 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A4E37C9B-91CD-175E-46CE-D87FB82F09CB}"/>
              </a:ext>
            </a:extLst>
          </p:cNvPr>
          <p:cNvGrpSpPr/>
          <p:nvPr/>
        </p:nvGrpSpPr>
        <p:grpSpPr>
          <a:xfrm>
            <a:off x="639352" y="3699347"/>
            <a:ext cx="1311739" cy="369332"/>
            <a:chOff x="639352" y="3511034"/>
            <a:chExt cx="1311739" cy="369332"/>
          </a:xfrm>
        </p:grpSpPr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DE7E7898-CF0E-3DB5-925E-C5F2E3873CCE}"/>
                </a:ext>
              </a:extLst>
            </p:cNvPr>
            <p:cNvSpPr/>
            <p:nvPr/>
          </p:nvSpPr>
          <p:spPr>
            <a:xfrm>
              <a:off x="639352" y="3653038"/>
              <a:ext cx="127501" cy="1260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436F3F26-FB42-33AB-1DB8-ACE3AB30F5B3}"/>
                </a:ext>
              </a:extLst>
            </p:cNvPr>
            <p:cNvSpPr txBox="1"/>
            <p:nvPr/>
          </p:nvSpPr>
          <p:spPr>
            <a:xfrm>
              <a:off x="747933" y="3511034"/>
              <a:ext cx="120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Négociation</a:t>
              </a:r>
              <a:r>
                <a:rPr lang="fr-FR" dirty="0"/>
                <a:t> </a:t>
              </a:r>
            </a:p>
          </p:txBody>
        </p:sp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3D382E67-80BC-D16D-5C95-ED144573D0DB}"/>
              </a:ext>
            </a:extLst>
          </p:cNvPr>
          <p:cNvSpPr txBox="1"/>
          <p:nvPr/>
        </p:nvSpPr>
        <p:spPr>
          <a:xfrm>
            <a:off x="317381" y="4254663"/>
            <a:ext cx="211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Trier par :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2C62223-3AD5-C670-1CF6-5B937C7DE456}"/>
              </a:ext>
            </a:extLst>
          </p:cNvPr>
          <p:cNvSpPr txBox="1"/>
          <p:nvPr/>
        </p:nvSpPr>
        <p:spPr>
          <a:xfrm>
            <a:off x="317381" y="4553989"/>
            <a:ext cx="211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Prix de départ :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991FCE79-79C1-53F2-EEFB-18E382BC1F6B}"/>
              </a:ext>
            </a:extLst>
          </p:cNvPr>
          <p:cNvGrpSpPr/>
          <p:nvPr/>
        </p:nvGrpSpPr>
        <p:grpSpPr>
          <a:xfrm>
            <a:off x="539058" y="4695843"/>
            <a:ext cx="1294021" cy="546654"/>
            <a:chOff x="539058" y="4695843"/>
            <a:chExt cx="1294021" cy="546654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92087320-6772-170F-D504-BAF34F1B4FF5}"/>
                </a:ext>
              </a:extLst>
            </p:cNvPr>
            <p:cNvGrpSpPr/>
            <p:nvPr/>
          </p:nvGrpSpPr>
          <p:grpSpPr>
            <a:xfrm>
              <a:off x="539058" y="4695843"/>
              <a:ext cx="1294021" cy="369332"/>
              <a:chOff x="539058" y="4695843"/>
              <a:chExt cx="1294021" cy="369332"/>
            </a:xfrm>
          </p:grpSpPr>
          <p:sp>
            <p:nvSpPr>
              <p:cNvPr id="65" name="Organigramme : Connecteur 64">
                <a:extLst>
                  <a:ext uri="{FF2B5EF4-FFF2-40B4-BE49-F238E27FC236}">
                    <a16:creationId xmlns:a16="http://schemas.microsoft.com/office/drawing/2014/main" id="{70AAAC38-35D3-002F-2A9B-71495A15040E}"/>
                  </a:ext>
                </a:extLst>
              </p:cNvPr>
              <p:cNvSpPr/>
              <p:nvPr/>
            </p:nvSpPr>
            <p:spPr>
              <a:xfrm>
                <a:off x="539058" y="4861766"/>
                <a:ext cx="100294" cy="102347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C406D85-AD61-0E36-9D43-01D8CF1B4511}"/>
                  </a:ext>
                </a:extLst>
              </p:cNvPr>
              <p:cNvSpPr txBox="1"/>
              <p:nvPr/>
            </p:nvSpPr>
            <p:spPr>
              <a:xfrm>
                <a:off x="629921" y="4695843"/>
                <a:ext cx="1203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Croissant</a:t>
                </a:r>
                <a:r>
                  <a:rPr lang="fr-FR" dirty="0"/>
                  <a:t> </a:t>
                </a:r>
              </a:p>
            </p:txBody>
          </p:sp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B489CC4E-C25A-DECE-D243-8F2E15E56CE2}"/>
                </a:ext>
              </a:extLst>
            </p:cNvPr>
            <p:cNvGrpSpPr/>
            <p:nvPr/>
          </p:nvGrpSpPr>
          <p:grpSpPr>
            <a:xfrm>
              <a:off x="539058" y="4873165"/>
              <a:ext cx="1294021" cy="369332"/>
              <a:chOff x="539058" y="4695843"/>
              <a:chExt cx="1294021" cy="369332"/>
            </a:xfrm>
          </p:grpSpPr>
          <p:sp>
            <p:nvSpPr>
              <p:cNvPr id="69" name="Organigramme : Connecteur 68">
                <a:extLst>
                  <a:ext uri="{FF2B5EF4-FFF2-40B4-BE49-F238E27FC236}">
                    <a16:creationId xmlns:a16="http://schemas.microsoft.com/office/drawing/2014/main" id="{FA6BAC28-EE56-E3FB-702E-5360C0838DC8}"/>
                  </a:ext>
                </a:extLst>
              </p:cNvPr>
              <p:cNvSpPr/>
              <p:nvPr/>
            </p:nvSpPr>
            <p:spPr>
              <a:xfrm>
                <a:off x="539058" y="4861766"/>
                <a:ext cx="100294" cy="102347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0F51C4AC-4993-9294-0EBC-584B3A182ACF}"/>
                  </a:ext>
                </a:extLst>
              </p:cNvPr>
              <p:cNvSpPr txBox="1"/>
              <p:nvPr/>
            </p:nvSpPr>
            <p:spPr>
              <a:xfrm>
                <a:off x="629921" y="4695843"/>
                <a:ext cx="1203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Décroissant</a:t>
                </a:r>
                <a:r>
                  <a:rPr lang="fr-FR" dirty="0"/>
                  <a:t> </a:t>
                </a:r>
              </a:p>
            </p:txBody>
          </p:sp>
        </p:grpSp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05A3C97-995B-6B7E-BC8A-825E988DFB14}"/>
              </a:ext>
            </a:extLst>
          </p:cNvPr>
          <p:cNvSpPr txBox="1"/>
          <p:nvPr/>
        </p:nvSpPr>
        <p:spPr>
          <a:xfrm>
            <a:off x="317381" y="5216410"/>
            <a:ext cx="2282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Prix Achat immédiat:</a:t>
            </a:r>
          </a:p>
        </p:txBody>
      </p:sp>
    </p:spTree>
    <p:extLst>
      <p:ext uri="{BB962C8B-B14F-4D97-AF65-F5344CB8AC3E}">
        <p14:creationId xmlns:p14="http://schemas.microsoft.com/office/powerpoint/2010/main" val="23908021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1066</Words>
  <Application>Microsoft Office PowerPoint</Application>
  <PresentationFormat>Grand écran</PresentationFormat>
  <Paragraphs>120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Broadway</vt:lpstr>
      <vt:lpstr>Calibri</vt:lpstr>
      <vt:lpstr>Calibri Light</vt:lpstr>
      <vt:lpstr>Roboto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Denis</dc:creator>
  <cp:lastModifiedBy>Valentin Denis</cp:lastModifiedBy>
  <cp:revision>2</cp:revision>
  <dcterms:created xsi:type="dcterms:W3CDTF">2023-05-29T13:50:53Z</dcterms:created>
  <dcterms:modified xsi:type="dcterms:W3CDTF">2023-05-29T17:03:10Z</dcterms:modified>
</cp:coreProperties>
</file>