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406" r:id="rId2"/>
    <p:sldId id="40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C0"/>
    <a:srgbClr val="0065C0"/>
    <a:srgbClr val="0140BF"/>
    <a:srgbClr val="0118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4" autoAdjust="0"/>
    <p:restoredTop sz="91539" autoAdjust="0"/>
  </p:normalViewPr>
  <p:slideViewPr>
    <p:cSldViewPr>
      <p:cViewPr varScale="1">
        <p:scale>
          <a:sx n="101" d="100"/>
          <a:sy n="101" d="100"/>
        </p:scale>
        <p:origin x="1806" y="108"/>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DF8A928-8A92-4742-A39D-A16D5729EB8D}" type="datetimeFigureOut">
              <a:rPr lang="en-US" smtClean="0"/>
              <a:pPr/>
              <a:t>12/28/2023</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652C545-7078-4914-8FD6-7BC445B81696}" type="slidenum">
              <a:rPr lang="en-US" smtClean="0"/>
              <a:pPr/>
              <a:t>‹#›</a:t>
            </a:fld>
            <a:endParaRPr lang="en-US" dirty="0"/>
          </a:p>
        </p:txBody>
      </p:sp>
    </p:spTree>
    <p:extLst>
      <p:ext uri="{BB962C8B-B14F-4D97-AF65-F5344CB8AC3E}">
        <p14:creationId xmlns:p14="http://schemas.microsoft.com/office/powerpoint/2010/main" val="257277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SG" dirty="0"/>
          </a:p>
        </p:txBody>
      </p:sp>
      <p:sp>
        <p:nvSpPr>
          <p:cNvPr id="4" name="Slide Number Placeholder 3"/>
          <p:cNvSpPr>
            <a:spLocks noGrp="1"/>
          </p:cNvSpPr>
          <p:nvPr>
            <p:ph type="sldNum" sz="quarter" idx="10"/>
          </p:nvPr>
        </p:nvSpPr>
        <p:spPr/>
        <p:txBody>
          <a:bodyPr/>
          <a:lstStyle/>
          <a:p>
            <a:fld id="{8652C545-7078-4914-8FD6-7BC445B81696}" type="slidenum">
              <a:rPr lang="en-US" smtClean="0"/>
              <a:pPr/>
              <a:t>1</a:t>
            </a:fld>
            <a:endParaRPr lang="en-US" dirty="0"/>
          </a:p>
        </p:txBody>
      </p:sp>
    </p:spTree>
    <p:extLst>
      <p:ext uri="{BB962C8B-B14F-4D97-AF65-F5344CB8AC3E}">
        <p14:creationId xmlns:p14="http://schemas.microsoft.com/office/powerpoint/2010/main" val="388374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a:prstGeom prst="rect">
            <a:avLst/>
          </a:prstGeom>
        </p:spPr>
        <p:txBody>
          <a:bodyPr anchor="t" anchorCtr="0"/>
          <a:lstStyle>
            <a:lvl1pPr algn="r">
              <a:defRPr sz="3200">
                <a:solidFill>
                  <a:schemeClr val="tx1"/>
                </a:solidFill>
                <a:latin typeface="Calibri" panose="020F0502020204030204" pitchFamily="34" charset="0"/>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alibri" panose="020F050202020403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3EB563A2-5912-4BED-A368-EFA212F6C03B}"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5761"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extLst>
      <p:ext uri="{BB962C8B-B14F-4D97-AF65-F5344CB8AC3E}">
        <p14:creationId xmlns:p14="http://schemas.microsoft.com/office/powerpoint/2010/main" val="402339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Title 1"/>
          <p:cNvSpPr>
            <a:spLocks noGrp="1"/>
          </p:cNvSpPr>
          <p:nvPr>
            <p:ph type="title" hasCustomPrompt="1"/>
          </p:nvPr>
        </p:nvSpPr>
        <p:spPr>
          <a:xfrm>
            <a:off x="0" y="76200"/>
            <a:ext cx="9144000" cy="478795"/>
          </a:xfrm>
          <a:prstGeom prst="rect">
            <a:avLst/>
          </a:prstGeom>
        </p:spPr>
        <p:txBody>
          <a:bodyPr>
            <a:noAutofit/>
          </a:bodyPr>
          <a:lstStyle>
            <a:lvl1pPr algn="l">
              <a:defRPr/>
            </a:lvl1pPr>
          </a:lstStyle>
          <a:p>
            <a:pPr algn="ctr"/>
            <a:r>
              <a:rPr lang="en-US" b="1" dirty="0">
                <a:solidFill>
                  <a:srgbClr val="385A88"/>
                </a:solidFill>
                <a:latin typeface="Calibri" pitchFamily="34" charset="0"/>
              </a:rPr>
              <a:t>Title</a:t>
            </a:r>
          </a:p>
        </p:txBody>
      </p:sp>
      <p:sp>
        <p:nvSpPr>
          <p:cNvPr id="2" name="TextBox 1">
            <a:extLst>
              <a:ext uri="{FF2B5EF4-FFF2-40B4-BE49-F238E27FC236}">
                <a16:creationId xmlns:a16="http://schemas.microsoft.com/office/drawing/2014/main" id="{72B0A33A-9BE7-4C8F-8FD8-04FBF348DBB9}"/>
              </a:ext>
            </a:extLst>
          </p:cNvPr>
          <p:cNvSpPr txBox="1"/>
          <p:nvPr userDrawn="1"/>
        </p:nvSpPr>
        <p:spPr>
          <a:xfrm>
            <a:off x="1763688" y="6309320"/>
            <a:ext cx="6264696" cy="461665"/>
          </a:xfrm>
          <a:prstGeom prst="rect">
            <a:avLst/>
          </a:prstGeom>
          <a:noFill/>
        </p:spPr>
        <p:txBody>
          <a:bodyPr wrap="square" rtlCol="0">
            <a:spAutoFit/>
          </a:bodyPr>
          <a:lstStyle/>
          <a:p>
            <a:r>
              <a:rPr lang="en-US" sz="800" dirty="0"/>
              <a:t>@2020 Cengage. May not be scanned, copied or duplicated or posted to a publicly assessable website, in whole or in part, except for use as permitted in a license distributed with a certain product or service or otherwise on a password-protected website or school-approved learning management system for classroom use.</a:t>
            </a:r>
            <a:endParaRPr lang="en-SG" sz="800" dirty="0"/>
          </a:p>
        </p:txBody>
      </p:sp>
    </p:spTree>
    <p:extLst>
      <p:ext uri="{BB962C8B-B14F-4D97-AF65-F5344CB8AC3E}">
        <p14:creationId xmlns:p14="http://schemas.microsoft.com/office/powerpoint/2010/main" val="42683952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16" name="Picture 1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10648" y="6342966"/>
            <a:ext cx="1189552" cy="448888"/>
          </a:xfrm>
          <a:prstGeom prst="rect">
            <a:avLst/>
          </a:prstGeom>
        </p:spPr>
      </p:pic>
      <p:cxnSp>
        <p:nvCxnSpPr>
          <p:cNvPr id="3" name="Straight Connector 2"/>
          <p:cNvCxnSpPr/>
          <p:nvPr/>
        </p:nvCxnSpPr>
        <p:spPr>
          <a:xfrm>
            <a:off x="0" y="685800"/>
            <a:ext cx="9144000" cy="0"/>
          </a:xfrm>
          <a:prstGeom prst="line">
            <a:avLst/>
          </a:prstGeom>
          <a:ln w="28575">
            <a:gradFill>
              <a:gsLst>
                <a:gs pos="0">
                  <a:schemeClr val="tx1">
                    <a:lumMod val="50000"/>
                    <a:lumOff val="50000"/>
                  </a:schemeClr>
                </a:gs>
                <a:gs pos="27000">
                  <a:schemeClr val="accent1">
                    <a:tint val="44500"/>
                    <a:satMod val="160000"/>
                  </a:schemeClr>
                </a:gs>
                <a:gs pos="63000">
                  <a:schemeClr val="bg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229815"/>
            <a:ext cx="5644817" cy="0"/>
          </a:xfrm>
          <a:prstGeom prst="line">
            <a:avLst/>
          </a:prstGeom>
          <a:ln w="28575">
            <a:gradFill>
              <a:gsLst>
                <a:gs pos="0">
                  <a:srgbClr val="E60000"/>
                </a:gs>
                <a:gs pos="50000">
                  <a:srgbClr val="E60000"/>
                </a:gs>
                <a:gs pos="95000">
                  <a:schemeClr val="bg1"/>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9512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683568" y="1196752"/>
            <a:ext cx="8280920" cy="4968552"/>
          </a:xfrm>
        </p:spPr>
        <p:txBody>
          <a:bodyPr>
            <a:normAutofit/>
          </a:bodyPr>
          <a:lstStyle/>
          <a:p>
            <a:pPr marL="0" indent="0">
              <a:buNone/>
            </a:pPr>
            <a:r>
              <a:rPr lang="en-US" sz="3200" b="1" dirty="0">
                <a:solidFill>
                  <a:srgbClr val="0057C0"/>
                </a:solidFill>
              </a:rPr>
              <a:t>7. Sampling Distributions</a:t>
            </a:r>
            <a:endParaRPr lang="en-US" sz="3000" b="1" dirty="0">
              <a:solidFill>
                <a:srgbClr val="0057C0"/>
              </a:solidFill>
            </a:endParaRPr>
          </a:p>
          <a:p>
            <a:pPr marL="0" indent="0">
              <a:buNone/>
            </a:pPr>
            <a:endParaRPr lang="en-US" sz="3000" dirty="0"/>
          </a:p>
          <a:p>
            <a:pPr marL="0" indent="0">
              <a:buNone/>
            </a:pPr>
            <a:endParaRPr lang="en-US" sz="3000" dirty="0"/>
          </a:p>
          <a:p>
            <a:pPr marL="0" indent="0">
              <a:buNone/>
            </a:pPr>
            <a:endParaRPr lang="en-US" sz="3000" dirty="0"/>
          </a:p>
          <a:p>
            <a:pPr marL="0" indent="0">
              <a:buNone/>
            </a:pPr>
            <a:endParaRPr lang="en-US" sz="2000" dirty="0"/>
          </a:p>
          <a:p>
            <a:pPr marL="0" indent="0">
              <a:buNone/>
            </a:pPr>
            <a:endParaRPr lang="en-US" sz="2000" dirty="0"/>
          </a:p>
          <a:p>
            <a:pPr marL="0" indent="0">
              <a:buNone/>
            </a:pPr>
            <a:r>
              <a:rPr lang="en-US" sz="2000" dirty="0"/>
              <a:t>Adams Wai Kin Kong </a:t>
            </a:r>
          </a:p>
          <a:p>
            <a:pPr marL="0" indent="0">
              <a:buNone/>
            </a:pPr>
            <a:r>
              <a:rPr lang="en-US" sz="2000" dirty="0"/>
              <a:t>School of Computer Science and Engineering</a:t>
            </a:r>
          </a:p>
          <a:p>
            <a:pPr marL="0" indent="0">
              <a:buNone/>
            </a:pPr>
            <a:r>
              <a:rPr lang="en-US" sz="2000" dirty="0"/>
              <a:t>Nanyang Technological University, Singapore </a:t>
            </a:r>
          </a:p>
          <a:p>
            <a:pPr marL="0" indent="0">
              <a:buNone/>
            </a:pPr>
            <a:r>
              <a:rPr lang="en-US" sz="2000" dirty="0"/>
              <a:t>adamskong@ieee.org</a:t>
            </a:r>
          </a:p>
          <a:p>
            <a:pPr marL="0" indent="0">
              <a:buNone/>
            </a:pPr>
            <a:endParaRPr lang="en-US" sz="3000" dirty="0"/>
          </a:p>
        </p:txBody>
      </p:sp>
    </p:spTree>
    <p:extLst>
      <p:ext uri="{BB962C8B-B14F-4D97-AF65-F5344CB8AC3E}">
        <p14:creationId xmlns:p14="http://schemas.microsoft.com/office/powerpoint/2010/main" val="162489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B182E28-C26B-4994-B5AC-B6B1AD86F96B}"/>
                  </a:ext>
                </a:extLst>
              </p:cNvPr>
              <p:cNvSpPr>
                <a:spLocks noGrp="1"/>
              </p:cNvSpPr>
              <p:nvPr>
                <p:ph sz="quarter" idx="1"/>
              </p:nvPr>
            </p:nvSpPr>
            <p:spPr/>
            <p:txBody>
              <a:bodyPr/>
              <a:lstStyle/>
              <a:p>
                <a:pPr marL="0" indent="0">
                  <a:buNone/>
                </a:pPr>
                <a:r>
                  <a:rPr lang="en-IN" dirty="0"/>
                  <a:t>You will notice that some values of </a:t>
                </a:r>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𝑥</m:t>
                        </m:r>
                      </m:e>
                    </m:acc>
                  </m:oMath>
                </a14:m>
                <a:r>
                  <a:rPr lang="en-IN" dirty="0"/>
                  <a:t> are more likely than others because they occur in more than one sample. For example,</a:t>
                </a:r>
                <a:endParaRPr lang="en-SG" dirty="0"/>
              </a:p>
            </p:txBody>
          </p:sp>
        </mc:Choice>
        <mc:Fallback xmlns="">
          <p:sp>
            <p:nvSpPr>
              <p:cNvPr id="2" name="Content Placeholder 1">
                <a:extLst>
                  <a:ext uri="{FF2B5EF4-FFF2-40B4-BE49-F238E27FC236}">
                    <a16:creationId xmlns:a16="http://schemas.microsoft.com/office/drawing/2014/main" id="{6B182E28-C26B-4994-B5AC-B6B1AD86F96B}"/>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07F417D0-0D8D-487A-BF2A-F230CC4970A2}"/>
              </a:ext>
            </a:extLst>
          </p:cNvPr>
          <p:cNvSpPr>
            <a:spLocks noGrp="1"/>
          </p:cNvSpPr>
          <p:nvPr>
            <p:ph type="title"/>
          </p:nvPr>
        </p:nvSpPr>
        <p:spPr/>
        <p:txBody>
          <a:bodyPr/>
          <a:lstStyle/>
          <a:p>
            <a:r>
              <a:rPr lang="en-US" dirty="0">
                <a:solidFill>
                  <a:srgbClr val="0065C0"/>
                </a:solidFill>
              </a:rPr>
              <a:t>Example 7.3 – Solution (4 of 6)</a:t>
            </a:r>
            <a:endParaRPr lang="en-SG" dirty="0">
              <a:solidFill>
                <a:srgbClr val="0065C0"/>
              </a:solidFill>
            </a:endParaRPr>
          </a:p>
        </p:txBody>
      </p:sp>
      <p:pic>
        <p:nvPicPr>
          <p:cNvPr id="4" name="Picture 2">
            <a:extLst>
              <a:ext uri="{FF2B5EF4-FFF2-40B4-BE49-F238E27FC236}">
                <a16:creationId xmlns:a16="http://schemas.microsoft.com/office/drawing/2014/main" id="{80137ACE-AAE1-414B-8C54-1AB9B63EEAA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5462" y="2931886"/>
            <a:ext cx="55530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03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0B71284-A891-48A2-AFCB-E7CFAD235E6D}"/>
                  </a:ext>
                </a:extLst>
              </p:cNvPr>
              <p:cNvSpPr>
                <a:spLocks noGrp="1"/>
              </p:cNvSpPr>
              <p:nvPr>
                <p:ph sz="quarter" idx="1"/>
              </p:nvPr>
            </p:nvSpPr>
            <p:spPr/>
            <p:txBody>
              <a:bodyPr/>
              <a:lstStyle/>
              <a:p>
                <a:pPr marL="0" indent="0">
                  <a:buNone/>
                </a:pPr>
                <a:r>
                  <a:rPr lang="en-IN" dirty="0"/>
                  <a:t>Using the values in Table 7.3, we can find the</a:t>
                </a:r>
                <a:r>
                  <a:rPr lang="en-IN" dirty="0">
                    <a:solidFill>
                      <a:srgbClr val="FF0000"/>
                    </a:solidFill>
                  </a:rPr>
                  <a:t> sampling distribution</a:t>
                </a:r>
                <a:r>
                  <a:rPr lang="en-IN" dirty="0"/>
                  <a:t> of </a:t>
                </a:r>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𝑥</m:t>
                        </m:r>
                      </m:e>
                    </m:acc>
                  </m:oMath>
                </a14:m>
                <a:r>
                  <a:rPr lang="en-IN" dirty="0"/>
                  <a:t> and </a:t>
                </a:r>
                <a:r>
                  <a:rPr lang="en-IN" i="1" dirty="0"/>
                  <a:t>m</a:t>
                </a:r>
                <a:r>
                  <a:rPr lang="en-IN" dirty="0"/>
                  <a:t>, shown in table and graphed in Figure 7.2 shown on the next slide.</a:t>
                </a:r>
              </a:p>
              <a:p>
                <a:endParaRPr lang="en-SG" dirty="0"/>
              </a:p>
            </p:txBody>
          </p:sp>
        </mc:Choice>
        <mc:Fallback xmlns="">
          <p:sp>
            <p:nvSpPr>
              <p:cNvPr id="2" name="Content Placeholder 1">
                <a:extLst>
                  <a:ext uri="{FF2B5EF4-FFF2-40B4-BE49-F238E27FC236}">
                    <a16:creationId xmlns:a16="http://schemas.microsoft.com/office/drawing/2014/main" id="{60B71284-A891-48A2-AFCB-E7CFAD235E6D}"/>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1ADEF504-BFD6-40CE-99E4-59324C57C6A6}"/>
              </a:ext>
            </a:extLst>
          </p:cNvPr>
          <p:cNvSpPr>
            <a:spLocks noGrp="1"/>
          </p:cNvSpPr>
          <p:nvPr>
            <p:ph type="title"/>
          </p:nvPr>
        </p:nvSpPr>
        <p:spPr/>
        <p:txBody>
          <a:bodyPr/>
          <a:lstStyle/>
          <a:p>
            <a:r>
              <a:rPr lang="en-US" dirty="0">
                <a:solidFill>
                  <a:srgbClr val="0065C0"/>
                </a:solidFill>
              </a:rPr>
              <a:t>Example 7.3 – Solution (5 of 6)</a:t>
            </a:r>
            <a:endParaRPr lang="en-SG" dirty="0">
              <a:solidFill>
                <a:srgbClr val="0065C0"/>
              </a:solidFill>
            </a:endParaRPr>
          </a:p>
        </p:txBody>
      </p:sp>
      <p:sp>
        <p:nvSpPr>
          <p:cNvPr id="4" name="Text Placeholder 2">
            <a:extLst>
              <a:ext uri="{FF2B5EF4-FFF2-40B4-BE49-F238E27FC236}">
                <a16:creationId xmlns:a16="http://schemas.microsoft.com/office/drawing/2014/main" id="{FD0E1B5C-DEF6-4156-AB5D-7A0F24970F29}"/>
              </a:ext>
            </a:extLst>
          </p:cNvPr>
          <p:cNvSpPr txBox="1">
            <a:spLocks/>
          </p:cNvSpPr>
          <p:nvPr/>
        </p:nvSpPr>
        <p:spPr>
          <a:xfrm>
            <a:off x="4206636" y="5615681"/>
            <a:ext cx="947737" cy="2857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Table 7.4</a:t>
            </a:r>
          </a:p>
        </p:txBody>
      </p:sp>
      <p:sp>
        <p:nvSpPr>
          <p:cNvPr id="5" name="Text Placeholder 2">
            <a:extLst>
              <a:ext uri="{FF2B5EF4-FFF2-40B4-BE49-F238E27FC236}">
                <a16:creationId xmlns:a16="http://schemas.microsoft.com/office/drawing/2014/main" id="{1E4B60B8-4327-4CDF-92CB-D3149228CE17}"/>
              </a:ext>
            </a:extLst>
          </p:cNvPr>
          <p:cNvSpPr txBox="1">
            <a:spLocks/>
          </p:cNvSpPr>
          <p:nvPr/>
        </p:nvSpPr>
        <p:spPr>
          <a:xfrm>
            <a:off x="1617989" y="5351067"/>
            <a:ext cx="6125029" cy="356215"/>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1400" dirty="0"/>
              <a:t>Sampling Distributions for (a) the Sample Mean and (b) the Sample Median</a:t>
            </a:r>
          </a:p>
        </p:txBody>
      </p:sp>
      <p:sp>
        <p:nvSpPr>
          <p:cNvPr id="6" name="Text Placeholder 2">
            <a:extLst>
              <a:ext uri="{FF2B5EF4-FFF2-40B4-BE49-F238E27FC236}">
                <a16:creationId xmlns:a16="http://schemas.microsoft.com/office/drawing/2014/main" id="{A18FE584-284C-433A-9384-B0971D585821}"/>
              </a:ext>
            </a:extLst>
          </p:cNvPr>
          <p:cNvSpPr txBox="1">
            <a:spLocks/>
          </p:cNvSpPr>
          <p:nvPr/>
        </p:nvSpPr>
        <p:spPr>
          <a:xfrm>
            <a:off x="3181346" y="5057300"/>
            <a:ext cx="512544" cy="31993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1400" dirty="0"/>
              <a:t>(a)</a:t>
            </a:r>
          </a:p>
        </p:txBody>
      </p:sp>
      <p:pic>
        <p:nvPicPr>
          <p:cNvPr id="7" name="Picture 2">
            <a:extLst>
              <a:ext uri="{FF2B5EF4-FFF2-40B4-BE49-F238E27FC236}">
                <a16:creationId xmlns:a16="http://schemas.microsoft.com/office/drawing/2014/main" id="{76C4FC0C-64C3-4E30-B390-BF925A9369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09371" y="2587496"/>
            <a:ext cx="2002250" cy="2504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2">
            <a:extLst>
              <a:ext uri="{FF2B5EF4-FFF2-40B4-BE49-F238E27FC236}">
                <a16:creationId xmlns:a16="http://schemas.microsoft.com/office/drawing/2014/main" id="{00E8A19E-8487-4B90-B0A8-11EACE048779}"/>
              </a:ext>
            </a:extLst>
          </p:cNvPr>
          <p:cNvSpPr txBox="1">
            <a:spLocks/>
          </p:cNvSpPr>
          <p:nvPr/>
        </p:nvSpPr>
        <p:spPr>
          <a:xfrm>
            <a:off x="5622924" y="5057300"/>
            <a:ext cx="512544" cy="31993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1400" dirty="0"/>
              <a:t>(b)</a:t>
            </a:r>
          </a:p>
        </p:txBody>
      </p:sp>
      <p:graphicFrame>
        <p:nvGraphicFramePr>
          <p:cNvPr id="9" name="Table Placeholder 12" title="Table 7.3">
            <a:extLst>
              <a:ext uri="{FF2B5EF4-FFF2-40B4-BE49-F238E27FC236}">
                <a16:creationId xmlns:a16="http://schemas.microsoft.com/office/drawing/2014/main" id="{E814090E-4708-452D-8BB6-A7E2F9A357CC}"/>
              </a:ext>
            </a:extLst>
          </p:cNvPr>
          <p:cNvGraphicFramePr>
            <a:graphicFrameLocks/>
          </p:cNvGraphicFramePr>
          <p:nvPr>
            <p:extLst>
              <p:ext uri="{D42A27DB-BD31-4B8C-83A1-F6EECF244321}">
                <p14:modId xmlns:p14="http://schemas.microsoft.com/office/powerpoint/2010/main" val="2938899270"/>
              </p:ext>
            </p:extLst>
          </p:nvPr>
        </p:nvGraphicFramePr>
        <p:xfrm>
          <a:off x="4847106" y="3643083"/>
          <a:ext cx="1727865" cy="1400013"/>
        </p:xfrm>
        <a:graphic>
          <a:graphicData uri="http://schemas.openxmlformats.org/drawingml/2006/table">
            <a:tbl>
              <a:tblPr firstRow="1" bandRow="1">
                <a:tableStyleId>{2D5ABB26-0587-4C30-8999-92F81FD0307C}</a:tableStyleId>
              </a:tblPr>
              <a:tblGrid>
                <a:gridCol w="827786">
                  <a:extLst>
                    <a:ext uri="{9D8B030D-6E8A-4147-A177-3AD203B41FA5}">
                      <a16:colId xmlns:a16="http://schemas.microsoft.com/office/drawing/2014/main" val="20000"/>
                    </a:ext>
                  </a:extLst>
                </a:gridCol>
                <a:gridCol w="900079">
                  <a:extLst>
                    <a:ext uri="{9D8B030D-6E8A-4147-A177-3AD203B41FA5}">
                      <a16:colId xmlns:a16="http://schemas.microsoft.com/office/drawing/2014/main" val="20001"/>
                    </a:ext>
                  </a:extLst>
                </a:gridCol>
              </a:tblGrid>
              <a:tr h="344652">
                <a:tc>
                  <a:txBody>
                    <a:bodyPr/>
                    <a:lstStyle/>
                    <a:p>
                      <a:pPr algn="ctr"/>
                      <a:r>
                        <a:rPr lang="en-IN" sz="1600" b="1" i="1" dirty="0">
                          <a:solidFill>
                            <a:schemeClr val="tx1"/>
                          </a:solidFill>
                          <a:latin typeface="Arial" panose="020B0604020202020204" pitchFamily="34" charset="0"/>
                          <a:cs typeface="Arial" panose="020B0604020202020204" pitchFamily="34" charset="0"/>
                        </a:rPr>
                        <a:t>m</a:t>
                      </a:r>
                    </a:p>
                  </a:txBody>
                  <a:tcPr anchor="b">
                    <a:lnT w="28575" cap="flat" cmpd="sng" algn="ctr">
                      <a:solidFill>
                        <a:srgbClr val="20409A"/>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i="1" u="none" strike="noStrike" kern="1200" baseline="0" dirty="0">
                          <a:solidFill>
                            <a:schemeClr val="tx1"/>
                          </a:solidFill>
                          <a:latin typeface="Arial" panose="020B0604020202020204" pitchFamily="34" charset="0"/>
                          <a:ea typeface="+mn-ea"/>
                          <a:cs typeface="Arial" panose="020B0604020202020204" pitchFamily="34" charset="0"/>
                        </a:rPr>
                        <a:t>p</a:t>
                      </a:r>
                      <a:r>
                        <a:rPr lang="en-IN" sz="1600" b="1" i="0" u="none" strike="noStrike" kern="1200" baseline="0" dirty="0">
                          <a:solidFill>
                            <a:schemeClr val="tx1"/>
                          </a:solidFill>
                          <a:latin typeface="Arial" panose="020B0604020202020204" pitchFamily="34" charset="0"/>
                          <a:ea typeface="+mn-ea"/>
                          <a:cs typeface="Arial" panose="020B0604020202020204" pitchFamily="34" charset="0"/>
                        </a:rPr>
                        <a:t>(</a:t>
                      </a:r>
                      <a:r>
                        <a:rPr lang="en-IN" sz="1600" b="1" i="1" u="none" strike="noStrike" kern="1200" baseline="0" dirty="0">
                          <a:solidFill>
                            <a:schemeClr val="tx1"/>
                          </a:solidFill>
                          <a:latin typeface="Arial" panose="020B0604020202020204" pitchFamily="34" charset="0"/>
                          <a:ea typeface="+mn-ea"/>
                          <a:cs typeface="Arial" panose="020B0604020202020204" pitchFamily="34" charset="0"/>
                        </a:rPr>
                        <a:t>m</a:t>
                      </a:r>
                      <a:r>
                        <a:rPr lang="en-IN" sz="1600" b="1" i="0" u="none" strike="noStrike" kern="1200" baseline="0" dirty="0">
                          <a:solidFill>
                            <a:schemeClr val="tx1"/>
                          </a:solidFill>
                          <a:latin typeface="Arial" panose="020B0604020202020204" pitchFamily="34" charset="0"/>
                          <a:ea typeface="+mn-ea"/>
                          <a:cs typeface="Arial" panose="020B0604020202020204" pitchFamily="34" charset="0"/>
                        </a:rPr>
                        <a:t>)</a:t>
                      </a:r>
                      <a:endParaRPr lang="en-IN" sz="1400" b="1" dirty="0">
                        <a:solidFill>
                          <a:schemeClr val="tx1"/>
                        </a:solidFill>
                        <a:latin typeface="Arial" panose="020B0604020202020204" pitchFamily="34" charset="0"/>
                        <a:cs typeface="Arial" panose="020B0604020202020204" pitchFamily="34" charset="0"/>
                      </a:endParaRPr>
                    </a:p>
                  </a:txBody>
                  <a:tcPr anchor="b">
                    <a:lnT w="28575" cap="flat" cmpd="sng" algn="ctr">
                      <a:solidFill>
                        <a:srgbClr val="20409A"/>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1787">
                <a:tc>
                  <a:txBody>
                    <a:bodyPr/>
                    <a:lstStyle/>
                    <a:p>
                      <a:pPr algn="ctr"/>
                      <a:r>
                        <a:rPr lang="en-IN" sz="1600" b="0" i="0" u="none" strike="noStrike" kern="1200" baseline="0" dirty="0">
                          <a:solidFill>
                            <a:schemeClr val="tx1"/>
                          </a:solidFill>
                          <a:latin typeface="Arial" panose="020B0604020202020204" pitchFamily="34" charset="0"/>
                          <a:ea typeface="+mn-ea"/>
                          <a:cs typeface="Arial" panose="020B0604020202020204" pitchFamily="34" charset="0"/>
                        </a:rPr>
                        <a:t>6</a:t>
                      </a:r>
                      <a:endParaRPr lang="en-IN" sz="1600" i="0" dirty="0">
                        <a:latin typeface="Arial" panose="020B0604020202020204" pitchFamily="34" charset="0"/>
                        <a:cs typeface="Arial" panose="020B0604020202020204" pitchFamily="34" charset="0"/>
                      </a:endParaRPr>
                    </a:p>
                  </a:txBody>
                  <a:tcPr>
                    <a:lnT w="1905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.3</a:t>
                      </a:r>
                      <a:endParaRPr lang="en-IN" sz="1600" dirty="0">
                        <a:latin typeface="Arial" panose="020B0604020202020204" pitchFamily="34" charset="0"/>
                        <a:cs typeface="Arial" panose="020B0604020202020204" pitchFamily="34" charset="0"/>
                      </a:endParaRP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51787">
                <a:tc>
                  <a:txBody>
                    <a:bodyPr/>
                    <a:lstStyle/>
                    <a:p>
                      <a:pPr algn="ctr"/>
                      <a:r>
                        <a:rPr lang="en-IN" sz="1600" b="0" i="0" u="none" strike="noStrike" kern="1200" baseline="0" dirty="0">
                          <a:solidFill>
                            <a:schemeClr val="tx1"/>
                          </a:solidFill>
                          <a:latin typeface="Arial" panose="020B0604020202020204" pitchFamily="34" charset="0"/>
                          <a:ea typeface="+mn-ea"/>
                          <a:cs typeface="Arial" panose="020B0604020202020204" pitchFamily="34" charset="0"/>
                        </a:rPr>
                        <a:t>9</a:t>
                      </a:r>
                      <a:endParaRPr lang="en-IN" sz="1600" i="0" dirty="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.4</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51787">
                <a:tc>
                  <a:txBody>
                    <a:bodyPr/>
                    <a:lstStyle/>
                    <a:p>
                      <a:pPr algn="ctr"/>
                      <a:r>
                        <a:rPr lang="en-IN" sz="1600" b="0" i="0" u="none" strike="noStrike" kern="1200" baseline="0" dirty="0">
                          <a:solidFill>
                            <a:schemeClr val="tx1"/>
                          </a:solidFill>
                          <a:latin typeface="Arial" panose="020B0604020202020204" pitchFamily="34" charset="0"/>
                          <a:ea typeface="+mn-ea"/>
                          <a:cs typeface="Arial" panose="020B0604020202020204" pitchFamily="34" charset="0"/>
                        </a:rPr>
                        <a:t>12</a:t>
                      </a:r>
                      <a:endParaRPr lang="en-IN" sz="1600" i="0" dirty="0">
                        <a:latin typeface="Arial" panose="020B0604020202020204" pitchFamily="34" charset="0"/>
                        <a:cs typeface="Arial" panose="020B0604020202020204" pitchFamily="34" charset="0"/>
                      </a:endParaRPr>
                    </a:p>
                  </a:txBody>
                  <a:tcPr>
                    <a:lnB w="28575" cap="flat" cmpd="sng" algn="ctr">
                      <a:solidFill>
                        <a:srgbClr val="20409A"/>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.3</a:t>
                      </a:r>
                      <a:endParaRPr lang="en-IN" sz="1600" dirty="0">
                        <a:latin typeface="Arial" panose="020B0604020202020204" pitchFamily="34" charset="0"/>
                        <a:cs typeface="Arial" panose="020B0604020202020204" pitchFamily="34" charset="0"/>
                      </a:endParaRPr>
                    </a:p>
                  </a:txBody>
                  <a:tcPr>
                    <a:lnB w="28575" cap="flat" cmpd="sng" algn="ctr">
                      <a:solidFill>
                        <a:srgbClr val="20409A"/>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7854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F8FA6A-03E4-4B29-9EF1-37DEE9C14869}"/>
              </a:ext>
            </a:extLst>
          </p:cNvPr>
          <p:cNvSpPr>
            <a:spLocks noGrp="1"/>
          </p:cNvSpPr>
          <p:nvPr>
            <p:ph type="title"/>
          </p:nvPr>
        </p:nvSpPr>
        <p:spPr/>
        <p:txBody>
          <a:bodyPr/>
          <a:lstStyle/>
          <a:p>
            <a:r>
              <a:rPr lang="en-US" dirty="0">
                <a:solidFill>
                  <a:srgbClr val="0065C0"/>
                </a:solidFill>
              </a:rPr>
              <a:t>Example 7.3 – Solution (6 of 6)</a:t>
            </a:r>
            <a:endParaRPr lang="en-SG" dirty="0">
              <a:solidFill>
                <a:srgbClr val="0065C0"/>
              </a:solidFill>
            </a:endParaRPr>
          </a:p>
        </p:txBody>
      </p:sp>
      <p:sp>
        <p:nvSpPr>
          <p:cNvPr id="4" name="Text Placeholder 2">
            <a:extLst>
              <a:ext uri="{FF2B5EF4-FFF2-40B4-BE49-F238E27FC236}">
                <a16:creationId xmlns:a16="http://schemas.microsoft.com/office/drawing/2014/main" id="{5011485E-E576-4223-9B22-C82F8AA72C6B}"/>
              </a:ext>
            </a:extLst>
          </p:cNvPr>
          <p:cNvSpPr txBox="1">
            <a:spLocks/>
          </p:cNvSpPr>
          <p:nvPr/>
        </p:nvSpPr>
        <p:spPr>
          <a:xfrm>
            <a:off x="4283968" y="5510287"/>
            <a:ext cx="947737" cy="2857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Figure 7.2</a:t>
            </a:r>
          </a:p>
        </p:txBody>
      </p:sp>
      <p:pic>
        <p:nvPicPr>
          <p:cNvPr id="5" name="Picture 2">
            <a:extLst>
              <a:ext uri="{FF2B5EF4-FFF2-40B4-BE49-F238E27FC236}">
                <a16:creationId xmlns:a16="http://schemas.microsoft.com/office/drawing/2014/main" id="{1F12B599-4C4F-4F01-B4B6-A324197B36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3994" y="1700808"/>
            <a:ext cx="7716012" cy="2806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AB4B4EB6-E68A-4C4D-9F73-325D9849E4B3}"/>
              </a:ext>
            </a:extLst>
          </p:cNvPr>
          <p:cNvSpPr txBox="1"/>
          <p:nvPr/>
        </p:nvSpPr>
        <p:spPr>
          <a:xfrm>
            <a:off x="5364088" y="4587447"/>
            <a:ext cx="4657724" cy="369332"/>
          </a:xfrm>
          <a:prstGeom prst="rect">
            <a:avLst/>
          </a:prstGeom>
          <a:noFill/>
        </p:spPr>
        <p:txBody>
          <a:bodyPr wrap="square">
            <a:spAutoFit/>
          </a:bodyPr>
          <a:lstStyle/>
          <a:p>
            <a:r>
              <a:rPr lang="en-IN" dirty="0"/>
              <a:t>Sampling distribution of median </a:t>
            </a:r>
            <a:endParaRPr lang="en-SG" dirty="0"/>
          </a:p>
        </p:txBody>
      </p:sp>
      <p:sp>
        <p:nvSpPr>
          <p:cNvPr id="8" name="TextBox 7">
            <a:extLst>
              <a:ext uri="{FF2B5EF4-FFF2-40B4-BE49-F238E27FC236}">
                <a16:creationId xmlns:a16="http://schemas.microsoft.com/office/drawing/2014/main" id="{A0FAAC1C-B384-4A48-989B-0F3544691BFB}"/>
              </a:ext>
            </a:extLst>
          </p:cNvPr>
          <p:cNvSpPr txBox="1"/>
          <p:nvPr/>
        </p:nvSpPr>
        <p:spPr>
          <a:xfrm>
            <a:off x="1331640" y="4639486"/>
            <a:ext cx="4657724" cy="369332"/>
          </a:xfrm>
          <a:prstGeom prst="rect">
            <a:avLst/>
          </a:prstGeom>
          <a:noFill/>
        </p:spPr>
        <p:txBody>
          <a:bodyPr wrap="square">
            <a:spAutoFit/>
          </a:bodyPr>
          <a:lstStyle/>
          <a:p>
            <a:r>
              <a:rPr lang="en-IN" dirty="0"/>
              <a:t>Sampling distribution of mean </a:t>
            </a:r>
            <a:endParaRPr lang="en-SG" dirty="0"/>
          </a:p>
        </p:txBody>
      </p:sp>
    </p:spTree>
    <p:extLst>
      <p:ext uri="{BB962C8B-B14F-4D97-AF65-F5344CB8AC3E}">
        <p14:creationId xmlns:p14="http://schemas.microsoft.com/office/powerpoint/2010/main" val="183905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969E41-7449-49D3-81B6-6631651C4D63}"/>
              </a:ext>
            </a:extLst>
          </p:cNvPr>
          <p:cNvSpPr>
            <a:spLocks noGrp="1"/>
          </p:cNvSpPr>
          <p:nvPr>
            <p:ph sz="quarter" idx="1"/>
          </p:nvPr>
        </p:nvSpPr>
        <p:spPr/>
        <p:txBody>
          <a:bodyPr/>
          <a:lstStyle/>
          <a:p>
            <a:pPr marL="0" indent="0">
              <a:buNone/>
            </a:pPr>
            <a:endParaRPr lang="en-IN" sz="2800" dirty="0">
              <a:solidFill>
                <a:srgbClr val="20409A"/>
              </a:solidFill>
            </a:endParaRPr>
          </a:p>
          <a:p>
            <a:pPr marL="0" indent="0">
              <a:buNone/>
            </a:pPr>
            <a:endParaRPr lang="en-IN" sz="2800" dirty="0">
              <a:solidFill>
                <a:srgbClr val="20409A"/>
              </a:solidFill>
            </a:endParaRPr>
          </a:p>
          <a:p>
            <a:pPr marL="0" indent="0">
              <a:buNone/>
            </a:pPr>
            <a:endParaRPr lang="en-IN" sz="2800" dirty="0">
              <a:solidFill>
                <a:srgbClr val="20409A"/>
              </a:solidFill>
            </a:endParaRPr>
          </a:p>
          <a:p>
            <a:pPr marL="0" indent="0">
              <a:buNone/>
            </a:pPr>
            <a:endParaRPr lang="en-IN" sz="2800" dirty="0">
              <a:solidFill>
                <a:srgbClr val="20409A"/>
              </a:solidFill>
            </a:endParaRPr>
          </a:p>
          <a:p>
            <a:pPr marL="0" indent="0" algn="ctr">
              <a:buNone/>
            </a:pPr>
            <a:r>
              <a:rPr lang="en-IN" sz="2800" dirty="0">
                <a:solidFill>
                  <a:srgbClr val="0057C0"/>
                </a:solidFill>
              </a:rPr>
              <a:t>The Central Limit Theorem and the Sample Mean</a:t>
            </a:r>
            <a:endParaRPr lang="en-US" sz="2800" dirty="0">
              <a:solidFill>
                <a:srgbClr val="0057C0"/>
              </a:solidFill>
            </a:endParaRPr>
          </a:p>
          <a:p>
            <a:pPr marL="0" indent="0">
              <a:buNone/>
            </a:pPr>
            <a:endParaRPr lang="en-SG" dirty="0"/>
          </a:p>
        </p:txBody>
      </p:sp>
      <p:sp>
        <p:nvSpPr>
          <p:cNvPr id="3" name="Title 2">
            <a:extLst>
              <a:ext uri="{FF2B5EF4-FFF2-40B4-BE49-F238E27FC236}">
                <a16:creationId xmlns:a16="http://schemas.microsoft.com/office/drawing/2014/main" id="{9CA7A297-4346-44FA-BA8D-3C2A595A8DDF}"/>
              </a:ext>
            </a:extLst>
          </p:cNvPr>
          <p:cNvSpPr>
            <a:spLocks noGrp="1"/>
          </p:cNvSpPr>
          <p:nvPr>
            <p:ph type="title"/>
          </p:nvPr>
        </p:nvSpPr>
        <p:spPr/>
        <p:txBody>
          <a:bodyPr/>
          <a:lstStyle/>
          <a:p>
            <a:endParaRPr lang="en-SG"/>
          </a:p>
        </p:txBody>
      </p:sp>
    </p:spTree>
    <p:extLst>
      <p:ext uri="{BB962C8B-B14F-4D97-AF65-F5344CB8AC3E}">
        <p14:creationId xmlns:p14="http://schemas.microsoft.com/office/powerpoint/2010/main" val="3002071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F6F41A-20B1-4608-AA3D-3BF30932545A}"/>
              </a:ext>
            </a:extLst>
          </p:cNvPr>
          <p:cNvSpPr>
            <a:spLocks noGrp="1"/>
          </p:cNvSpPr>
          <p:nvPr>
            <p:ph sz="quarter" idx="1"/>
          </p:nvPr>
        </p:nvSpPr>
        <p:spPr/>
        <p:txBody>
          <a:bodyPr/>
          <a:lstStyle/>
          <a:p>
            <a:pPr marL="0" indent="0">
              <a:buNone/>
            </a:pPr>
            <a:r>
              <a:rPr lang="en-IN" dirty="0"/>
              <a:t>One important statistical theorem that describes the sampling distribution of statistics that are sums or averages is the </a:t>
            </a:r>
            <a:r>
              <a:rPr lang="en-IN" i="1" dirty="0">
                <a:solidFill>
                  <a:srgbClr val="FF0000"/>
                </a:solidFill>
              </a:rPr>
              <a:t>Central Limit Theorem</a:t>
            </a:r>
            <a:r>
              <a:rPr lang="en-IN" dirty="0">
                <a:solidFill>
                  <a:srgbClr val="FF0000"/>
                </a:solidFill>
              </a:rPr>
              <a:t>.</a:t>
            </a:r>
          </a:p>
          <a:p>
            <a:pPr marL="0" indent="0">
              <a:buNone/>
            </a:pPr>
            <a:endParaRPr lang="en-SG" dirty="0"/>
          </a:p>
        </p:txBody>
      </p:sp>
      <p:sp>
        <p:nvSpPr>
          <p:cNvPr id="3" name="Title 2">
            <a:extLst>
              <a:ext uri="{FF2B5EF4-FFF2-40B4-BE49-F238E27FC236}">
                <a16:creationId xmlns:a16="http://schemas.microsoft.com/office/drawing/2014/main" id="{9E7998B3-7C1F-49DB-B9E2-4DB3E18CD20B}"/>
              </a:ext>
            </a:extLst>
          </p:cNvPr>
          <p:cNvSpPr>
            <a:spLocks noGrp="1"/>
          </p:cNvSpPr>
          <p:nvPr>
            <p:ph type="title"/>
          </p:nvPr>
        </p:nvSpPr>
        <p:spPr/>
        <p:txBody>
          <a:bodyPr/>
          <a:lstStyle/>
          <a:p>
            <a:r>
              <a:rPr lang="en-IN" sz="2500" dirty="0">
                <a:solidFill>
                  <a:srgbClr val="0065C0"/>
                </a:solidFill>
              </a:rPr>
              <a:t>The Central Limit Theorem and the Sample Mean (1 of 1)</a:t>
            </a:r>
            <a:endParaRPr lang="en-SG" sz="2500" dirty="0">
              <a:solidFill>
                <a:srgbClr val="0065C0"/>
              </a:solidFill>
            </a:endParaRPr>
          </a:p>
        </p:txBody>
      </p:sp>
    </p:spTree>
    <p:extLst>
      <p:ext uri="{BB962C8B-B14F-4D97-AF65-F5344CB8AC3E}">
        <p14:creationId xmlns:p14="http://schemas.microsoft.com/office/powerpoint/2010/main" val="204631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F7E17D-6DED-4931-AAF3-0314DCFFDD95}"/>
              </a:ext>
            </a:extLst>
          </p:cNvPr>
          <p:cNvSpPr>
            <a:spLocks noGrp="1"/>
          </p:cNvSpPr>
          <p:nvPr>
            <p:ph sz="quarter" idx="1"/>
          </p:nvPr>
        </p:nvSpPr>
        <p:spPr/>
        <p:txBody>
          <a:bodyPr/>
          <a:lstStyle/>
          <a:p>
            <a:pPr marL="0" indent="0">
              <a:buNone/>
            </a:pPr>
            <a:r>
              <a:rPr lang="en-IN" dirty="0"/>
              <a:t>Under rather general conditions, this theorem states that </a:t>
            </a:r>
            <a:r>
              <a:rPr lang="en-IN" dirty="0">
                <a:solidFill>
                  <a:srgbClr val="FF0000"/>
                </a:solidFill>
              </a:rPr>
              <a:t>sums and means </a:t>
            </a:r>
            <a:r>
              <a:rPr lang="en-IN" dirty="0"/>
              <a:t>of random samples of measurements drawn from a population tend to have </a:t>
            </a:r>
            <a:r>
              <a:rPr lang="en-IN" dirty="0">
                <a:solidFill>
                  <a:srgbClr val="FF0000"/>
                </a:solidFill>
              </a:rPr>
              <a:t>an approximately normal distribution. </a:t>
            </a:r>
          </a:p>
          <a:p>
            <a:endParaRPr lang="en-IN" dirty="0"/>
          </a:p>
          <a:p>
            <a:pPr marL="0" indent="0">
              <a:buNone/>
            </a:pPr>
            <a:r>
              <a:rPr lang="en-IN" dirty="0"/>
              <a:t>For example, suppose you toss a balanced die </a:t>
            </a:r>
            <a:r>
              <a:rPr lang="en-IN" i="1" dirty="0"/>
              <a:t>n</a:t>
            </a:r>
            <a:r>
              <a:rPr lang="en-IN" dirty="0"/>
              <a:t> = 1 time. The random variable </a:t>
            </a:r>
            <a:r>
              <a:rPr lang="en-IN" i="1" dirty="0"/>
              <a:t>x </a:t>
            </a:r>
            <a:r>
              <a:rPr lang="en-IN" dirty="0"/>
              <a:t>is the number observed on the upper face.</a:t>
            </a:r>
          </a:p>
          <a:p>
            <a:pPr marL="0" indent="0">
              <a:buNone/>
            </a:pPr>
            <a:endParaRPr lang="en-SG" dirty="0"/>
          </a:p>
        </p:txBody>
      </p:sp>
      <p:sp>
        <p:nvSpPr>
          <p:cNvPr id="3" name="Title 2">
            <a:extLst>
              <a:ext uri="{FF2B5EF4-FFF2-40B4-BE49-F238E27FC236}">
                <a16:creationId xmlns:a16="http://schemas.microsoft.com/office/drawing/2014/main" id="{3CF09D9A-F1D2-48DA-9798-48FB5EB38AF5}"/>
              </a:ext>
            </a:extLst>
          </p:cNvPr>
          <p:cNvSpPr>
            <a:spLocks noGrp="1"/>
          </p:cNvSpPr>
          <p:nvPr>
            <p:ph type="title"/>
          </p:nvPr>
        </p:nvSpPr>
        <p:spPr/>
        <p:txBody>
          <a:bodyPr/>
          <a:lstStyle/>
          <a:p>
            <a:r>
              <a:rPr lang="en-IN" dirty="0">
                <a:solidFill>
                  <a:srgbClr val="0065C0"/>
                </a:solidFill>
              </a:rPr>
              <a:t>The Central Limit Theorem </a:t>
            </a:r>
            <a:r>
              <a:rPr lang="en-US" dirty="0">
                <a:solidFill>
                  <a:srgbClr val="0065C0"/>
                </a:solidFill>
              </a:rPr>
              <a:t>(1 of 12)</a:t>
            </a:r>
            <a:endParaRPr lang="en-SG" dirty="0">
              <a:solidFill>
                <a:srgbClr val="0065C0"/>
              </a:solidFill>
            </a:endParaRPr>
          </a:p>
        </p:txBody>
      </p:sp>
    </p:spTree>
    <p:extLst>
      <p:ext uri="{BB962C8B-B14F-4D97-AF65-F5344CB8AC3E}">
        <p14:creationId xmlns:p14="http://schemas.microsoft.com/office/powerpoint/2010/main" val="2307904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AD88E2-926B-47CF-AC0D-FC8DA3A986CA}"/>
              </a:ext>
            </a:extLst>
          </p:cNvPr>
          <p:cNvSpPr>
            <a:spLocks noGrp="1"/>
          </p:cNvSpPr>
          <p:nvPr>
            <p:ph sz="quarter" idx="1"/>
          </p:nvPr>
        </p:nvSpPr>
        <p:spPr/>
        <p:txBody>
          <a:bodyPr/>
          <a:lstStyle/>
          <a:p>
            <a:pPr marL="0" indent="0">
              <a:buNone/>
            </a:pPr>
            <a:r>
              <a:rPr lang="en-IN" dirty="0"/>
              <a:t>This familiar random variable can take six values, each with probability 1</a:t>
            </a:r>
            <a:r>
              <a:rPr lang="en-IN" sz="500" dirty="0"/>
              <a:t> </a:t>
            </a:r>
            <a:r>
              <a:rPr lang="en-IN" b="1" dirty="0"/>
              <a:t>∕</a:t>
            </a:r>
            <a:r>
              <a:rPr lang="en-IN" sz="1100" b="1" dirty="0"/>
              <a:t> </a:t>
            </a:r>
            <a:r>
              <a:rPr lang="en-IN" dirty="0"/>
              <a:t>6, and its probability distribution is shown in figure.</a:t>
            </a:r>
          </a:p>
          <a:p>
            <a:endParaRPr lang="en-SG" dirty="0"/>
          </a:p>
        </p:txBody>
      </p:sp>
      <p:sp>
        <p:nvSpPr>
          <p:cNvPr id="3" name="Title 2">
            <a:extLst>
              <a:ext uri="{FF2B5EF4-FFF2-40B4-BE49-F238E27FC236}">
                <a16:creationId xmlns:a16="http://schemas.microsoft.com/office/drawing/2014/main" id="{BEF4864C-155F-4B1A-AD5C-DA7F62131578}"/>
              </a:ext>
            </a:extLst>
          </p:cNvPr>
          <p:cNvSpPr>
            <a:spLocks noGrp="1"/>
          </p:cNvSpPr>
          <p:nvPr>
            <p:ph type="title"/>
          </p:nvPr>
        </p:nvSpPr>
        <p:spPr/>
        <p:txBody>
          <a:bodyPr/>
          <a:lstStyle/>
          <a:p>
            <a:r>
              <a:rPr lang="en-IN" dirty="0">
                <a:solidFill>
                  <a:srgbClr val="0065C0"/>
                </a:solidFill>
              </a:rPr>
              <a:t>The Central Limit Theorem </a:t>
            </a:r>
            <a:r>
              <a:rPr lang="en-US" dirty="0">
                <a:solidFill>
                  <a:srgbClr val="0065C0"/>
                </a:solidFill>
              </a:rPr>
              <a:t>(2 of 12)</a:t>
            </a:r>
            <a:endParaRPr lang="en-SG" dirty="0">
              <a:solidFill>
                <a:srgbClr val="0065C0"/>
              </a:solidFill>
            </a:endParaRPr>
          </a:p>
        </p:txBody>
      </p:sp>
      <p:sp>
        <p:nvSpPr>
          <p:cNvPr id="4" name="Text Placeholder 2">
            <a:extLst>
              <a:ext uri="{FF2B5EF4-FFF2-40B4-BE49-F238E27FC236}">
                <a16:creationId xmlns:a16="http://schemas.microsoft.com/office/drawing/2014/main" id="{2B35EAB3-FAC2-467A-86F7-89CE9CE7C6B1}"/>
              </a:ext>
            </a:extLst>
          </p:cNvPr>
          <p:cNvSpPr txBox="1">
            <a:spLocks/>
          </p:cNvSpPr>
          <p:nvPr/>
        </p:nvSpPr>
        <p:spPr>
          <a:xfrm>
            <a:off x="2999549" y="5140534"/>
            <a:ext cx="3373509" cy="558929"/>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1400" dirty="0"/>
              <a:t>Probability distribution for </a:t>
            </a:r>
            <a:r>
              <a:rPr lang="en-IN" sz="1400" i="1" dirty="0"/>
              <a:t>x</a:t>
            </a:r>
            <a:r>
              <a:rPr lang="en-IN" sz="1400" dirty="0"/>
              <a:t>, the number appearing on a single toss of a die</a:t>
            </a:r>
            <a:endParaRPr lang="en-US" sz="1400" dirty="0"/>
          </a:p>
        </p:txBody>
      </p:sp>
      <p:pic>
        <p:nvPicPr>
          <p:cNvPr id="5" name="Picture Placeholder 8">
            <a:extLst>
              <a:ext uri="{FF2B5EF4-FFF2-40B4-BE49-F238E27FC236}">
                <a16:creationId xmlns:a16="http://schemas.microsoft.com/office/drawing/2014/main" id="{8DFF4D81-3C3B-466F-B4B3-5B411C1B83DE}"/>
              </a:ext>
            </a:extLst>
          </p:cNvPr>
          <p:cNvPicPr>
            <a:picLocks noChangeAspect="1"/>
          </p:cNvPicPr>
          <p:nvPr/>
        </p:nvPicPr>
        <p:blipFill>
          <a:blip r:embed="rId2"/>
          <a:stretch>
            <a:fillRect/>
          </a:stretch>
        </p:blipFill>
        <p:spPr>
          <a:xfrm>
            <a:off x="2772573" y="2693131"/>
            <a:ext cx="3627142" cy="2435367"/>
          </a:xfrm>
          <a:prstGeom prst="rect">
            <a:avLst/>
          </a:prstGeom>
        </p:spPr>
      </p:pic>
    </p:spTree>
    <p:extLst>
      <p:ext uri="{BB962C8B-B14F-4D97-AF65-F5344CB8AC3E}">
        <p14:creationId xmlns:p14="http://schemas.microsoft.com/office/powerpoint/2010/main" val="428488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0AE262-05C3-4358-ADF8-9293070DC046}"/>
              </a:ext>
            </a:extLst>
          </p:cNvPr>
          <p:cNvSpPr>
            <a:spLocks noGrp="1"/>
          </p:cNvSpPr>
          <p:nvPr>
            <p:ph sz="quarter" idx="1"/>
          </p:nvPr>
        </p:nvSpPr>
        <p:spPr/>
        <p:txBody>
          <a:bodyPr/>
          <a:lstStyle/>
          <a:p>
            <a:pPr marL="0" indent="0">
              <a:buNone/>
            </a:pPr>
            <a:r>
              <a:rPr lang="en-IN" dirty="0"/>
              <a:t>The shape of the distribution is </a:t>
            </a:r>
            <a:r>
              <a:rPr lang="en-IN" i="1" dirty="0"/>
              <a:t>flat</a:t>
            </a:r>
            <a:r>
              <a:rPr lang="en-IN" dirty="0"/>
              <a:t>—generally called a </a:t>
            </a:r>
            <a:r>
              <a:rPr lang="en-IN" i="1" dirty="0"/>
              <a:t>discrete uniform distribution</a:t>
            </a:r>
            <a:r>
              <a:rPr lang="en-IN" dirty="0"/>
              <a:t>—and is symmetric about the mean </a:t>
            </a:r>
            <a:r>
              <a:rPr lang="el-GR" i="1" dirty="0"/>
              <a:t>μ</a:t>
            </a:r>
            <a:r>
              <a:rPr lang="en-IN" dirty="0"/>
              <a:t> = 3.5, with a standard deviation </a:t>
            </a:r>
            <a:r>
              <a:rPr lang="el-GR" dirty="0"/>
              <a:t>σ</a:t>
            </a:r>
            <a:r>
              <a:rPr lang="en-IN" dirty="0"/>
              <a:t> = 1.71.</a:t>
            </a:r>
          </a:p>
          <a:p>
            <a:endParaRPr lang="en-US" dirty="0"/>
          </a:p>
          <a:p>
            <a:pPr marL="0" indent="0">
              <a:buNone/>
            </a:pPr>
            <a:r>
              <a:rPr lang="en-IN" dirty="0"/>
              <a:t>Now, take a sample of size </a:t>
            </a:r>
            <a:r>
              <a:rPr lang="en-IN" i="1" dirty="0"/>
              <a:t>n</a:t>
            </a:r>
            <a:r>
              <a:rPr lang="en-IN" dirty="0"/>
              <a:t> = 2 from this population; that is, toss two dice and record the sum of the numbers on the two upper faces, </a:t>
            </a:r>
            <a:r>
              <a:rPr lang="el-GR" dirty="0"/>
              <a:t>Σ</a:t>
            </a:r>
            <a:r>
              <a:rPr lang="en-US" i="1" dirty="0"/>
              <a:t>x</a:t>
            </a:r>
            <a:r>
              <a:rPr lang="en-US" i="1" baseline="-25000" dirty="0"/>
              <a:t>i</a:t>
            </a:r>
            <a:r>
              <a:rPr lang="en-US" i="1" dirty="0"/>
              <a:t> </a:t>
            </a:r>
            <a:r>
              <a:rPr lang="en-US" dirty="0"/>
              <a:t>= </a:t>
            </a:r>
            <a:r>
              <a:rPr lang="en-US" i="1" dirty="0"/>
              <a:t>x</a:t>
            </a:r>
            <a:r>
              <a:rPr lang="en-US" baseline="-25000" dirty="0"/>
              <a:t>1</a:t>
            </a:r>
            <a:r>
              <a:rPr lang="en-US" dirty="0"/>
              <a:t> +</a:t>
            </a:r>
            <a:r>
              <a:rPr lang="en-US" i="1" dirty="0"/>
              <a:t>x</a:t>
            </a:r>
            <a:r>
              <a:rPr lang="en-US" baseline="-25000" dirty="0"/>
              <a:t>2</a:t>
            </a:r>
            <a:r>
              <a:rPr lang="en-US" dirty="0"/>
              <a:t>.</a:t>
            </a:r>
            <a:endParaRPr lang="en-IN" baseline="-25000" dirty="0"/>
          </a:p>
          <a:p>
            <a:endParaRPr lang="en-SG" dirty="0"/>
          </a:p>
        </p:txBody>
      </p:sp>
      <p:sp>
        <p:nvSpPr>
          <p:cNvPr id="3" name="Title 2">
            <a:extLst>
              <a:ext uri="{FF2B5EF4-FFF2-40B4-BE49-F238E27FC236}">
                <a16:creationId xmlns:a16="http://schemas.microsoft.com/office/drawing/2014/main" id="{91B0E4D5-8774-483A-89C7-0DC99188AEE6}"/>
              </a:ext>
            </a:extLst>
          </p:cNvPr>
          <p:cNvSpPr>
            <a:spLocks noGrp="1"/>
          </p:cNvSpPr>
          <p:nvPr>
            <p:ph type="title"/>
          </p:nvPr>
        </p:nvSpPr>
        <p:spPr/>
        <p:txBody>
          <a:bodyPr/>
          <a:lstStyle/>
          <a:p>
            <a:r>
              <a:rPr lang="en-IN" dirty="0">
                <a:solidFill>
                  <a:srgbClr val="0065C0"/>
                </a:solidFill>
              </a:rPr>
              <a:t>The Central Limit Theorem </a:t>
            </a:r>
            <a:r>
              <a:rPr lang="en-US" dirty="0">
                <a:solidFill>
                  <a:srgbClr val="0065C0"/>
                </a:solidFill>
              </a:rPr>
              <a:t>(3 of 12)</a:t>
            </a:r>
            <a:endParaRPr lang="en-SG" dirty="0">
              <a:solidFill>
                <a:srgbClr val="0065C0"/>
              </a:solidFill>
            </a:endParaRPr>
          </a:p>
        </p:txBody>
      </p:sp>
    </p:spTree>
    <p:extLst>
      <p:ext uri="{BB962C8B-B14F-4D97-AF65-F5344CB8AC3E}">
        <p14:creationId xmlns:p14="http://schemas.microsoft.com/office/powerpoint/2010/main" val="357400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7CC27C-AE56-480C-88CC-AEE564236184}"/>
              </a:ext>
            </a:extLst>
          </p:cNvPr>
          <p:cNvSpPr>
            <a:spLocks noGrp="1"/>
          </p:cNvSpPr>
          <p:nvPr>
            <p:ph sz="quarter" idx="1"/>
          </p:nvPr>
        </p:nvSpPr>
        <p:spPr/>
        <p:txBody>
          <a:bodyPr/>
          <a:lstStyle/>
          <a:p>
            <a:pPr marL="0" indent="0">
              <a:buNone/>
            </a:pPr>
            <a:r>
              <a:rPr lang="en-IN" dirty="0"/>
              <a:t>Table shows the 36 possible outcomes, each with probability 1</a:t>
            </a:r>
            <a:r>
              <a:rPr lang="en-IN" sz="800" dirty="0"/>
              <a:t> </a:t>
            </a:r>
            <a:r>
              <a:rPr lang="en-IN" b="1" dirty="0"/>
              <a:t>∕</a:t>
            </a:r>
            <a:r>
              <a:rPr lang="en-IN" sz="1600" b="1" dirty="0"/>
              <a:t> </a:t>
            </a:r>
            <a:r>
              <a:rPr lang="en-IN" dirty="0"/>
              <a:t>36.</a:t>
            </a:r>
            <a:endParaRPr lang="en-IN" baseline="-25000" dirty="0"/>
          </a:p>
          <a:p>
            <a:endParaRPr lang="en-SG" dirty="0"/>
          </a:p>
          <a:p>
            <a:endParaRPr lang="en-SG" dirty="0"/>
          </a:p>
          <a:p>
            <a:endParaRPr lang="en-SG" dirty="0"/>
          </a:p>
          <a:p>
            <a:endParaRPr lang="en-SG" dirty="0"/>
          </a:p>
          <a:p>
            <a:endParaRPr lang="en-SG" dirty="0"/>
          </a:p>
          <a:p>
            <a:endParaRPr lang="en-SG" dirty="0"/>
          </a:p>
          <a:p>
            <a:pPr marL="0" indent="0">
              <a:buNone/>
            </a:pPr>
            <a:r>
              <a:rPr lang="en-IN" dirty="0"/>
              <a:t>The sums are tabulated, and each of the possible sums is divided by </a:t>
            </a:r>
            <a:r>
              <a:rPr lang="en-IN" i="1" dirty="0"/>
              <a:t>n</a:t>
            </a:r>
            <a:r>
              <a:rPr lang="en-IN" dirty="0"/>
              <a:t> = 2 to obtain an average.</a:t>
            </a:r>
            <a:endParaRPr lang="en-IN" baseline="-25000" dirty="0"/>
          </a:p>
          <a:p>
            <a:endParaRPr lang="en-SG" dirty="0"/>
          </a:p>
        </p:txBody>
      </p:sp>
      <p:sp>
        <p:nvSpPr>
          <p:cNvPr id="3" name="Title 2">
            <a:extLst>
              <a:ext uri="{FF2B5EF4-FFF2-40B4-BE49-F238E27FC236}">
                <a16:creationId xmlns:a16="http://schemas.microsoft.com/office/drawing/2014/main" id="{933F3B86-0BF8-4CB8-BDFB-D8CC82F4D8C0}"/>
              </a:ext>
            </a:extLst>
          </p:cNvPr>
          <p:cNvSpPr>
            <a:spLocks noGrp="1"/>
          </p:cNvSpPr>
          <p:nvPr>
            <p:ph type="title"/>
          </p:nvPr>
        </p:nvSpPr>
        <p:spPr/>
        <p:txBody>
          <a:bodyPr/>
          <a:lstStyle/>
          <a:p>
            <a:r>
              <a:rPr lang="en-IN" dirty="0">
                <a:solidFill>
                  <a:srgbClr val="0065C0"/>
                </a:solidFill>
              </a:rPr>
              <a:t>The Central Limit Theorem </a:t>
            </a:r>
            <a:r>
              <a:rPr lang="en-US" dirty="0">
                <a:solidFill>
                  <a:srgbClr val="0065C0"/>
                </a:solidFill>
              </a:rPr>
              <a:t>(4 of 12)</a:t>
            </a:r>
            <a:endParaRPr lang="en-SG" dirty="0">
              <a:solidFill>
                <a:srgbClr val="0065C0"/>
              </a:solidFill>
            </a:endParaRPr>
          </a:p>
        </p:txBody>
      </p:sp>
      <p:sp>
        <p:nvSpPr>
          <p:cNvPr id="4" name="Text Placeholder 2">
            <a:extLst>
              <a:ext uri="{FF2B5EF4-FFF2-40B4-BE49-F238E27FC236}">
                <a16:creationId xmlns:a16="http://schemas.microsoft.com/office/drawing/2014/main" id="{6C1E039D-B7B2-4AE2-92E5-448A3449FED4}"/>
              </a:ext>
            </a:extLst>
          </p:cNvPr>
          <p:cNvSpPr txBox="1">
            <a:spLocks/>
          </p:cNvSpPr>
          <p:nvPr/>
        </p:nvSpPr>
        <p:spPr>
          <a:xfrm>
            <a:off x="3984969" y="4485873"/>
            <a:ext cx="1202639" cy="355858"/>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Table 7.5(a)</a:t>
            </a:r>
            <a:endParaRPr lang="en-US" sz="1200" b="1" dirty="0"/>
          </a:p>
        </p:txBody>
      </p:sp>
      <p:sp>
        <p:nvSpPr>
          <p:cNvPr id="5" name="Text Placeholder 2">
            <a:extLst>
              <a:ext uri="{FF2B5EF4-FFF2-40B4-BE49-F238E27FC236}">
                <a16:creationId xmlns:a16="http://schemas.microsoft.com/office/drawing/2014/main" id="{620D5E0A-8F4F-4AFA-846C-58FA74AEC67A}"/>
              </a:ext>
            </a:extLst>
          </p:cNvPr>
          <p:cNvSpPr txBox="1">
            <a:spLocks/>
          </p:cNvSpPr>
          <p:nvPr/>
        </p:nvSpPr>
        <p:spPr>
          <a:xfrm>
            <a:off x="2999549" y="4253381"/>
            <a:ext cx="3172651" cy="301759"/>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1400" dirty="0"/>
              <a:t>  Sums of the Upper Faces of Two Dice</a:t>
            </a:r>
            <a:endParaRPr lang="en-US" sz="1400" dirty="0"/>
          </a:p>
        </p:txBody>
      </p:sp>
      <p:pic>
        <p:nvPicPr>
          <p:cNvPr id="6" name="Picture Placeholder 9">
            <a:extLst>
              <a:ext uri="{FF2B5EF4-FFF2-40B4-BE49-F238E27FC236}">
                <a16:creationId xmlns:a16="http://schemas.microsoft.com/office/drawing/2014/main" id="{60788108-F4AC-4438-97F8-CC0302B46B76}"/>
              </a:ext>
            </a:extLst>
          </p:cNvPr>
          <p:cNvPicPr>
            <a:picLocks noChangeAspect="1"/>
          </p:cNvPicPr>
          <p:nvPr/>
        </p:nvPicPr>
        <p:blipFill>
          <a:blip r:embed="rId2"/>
          <a:stretch>
            <a:fillRect/>
          </a:stretch>
        </p:blipFill>
        <p:spPr>
          <a:xfrm>
            <a:off x="2408076" y="2276726"/>
            <a:ext cx="4327850" cy="1842220"/>
          </a:xfrm>
          <a:prstGeom prst="rect">
            <a:avLst/>
          </a:prstGeom>
        </p:spPr>
      </p:pic>
    </p:spTree>
    <p:extLst>
      <p:ext uri="{BB962C8B-B14F-4D97-AF65-F5344CB8AC3E}">
        <p14:creationId xmlns:p14="http://schemas.microsoft.com/office/powerpoint/2010/main" val="364400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1A35148-3AE0-45FA-96AA-698B859E56BF}"/>
                  </a:ext>
                </a:extLst>
              </p:cNvPr>
              <p:cNvSpPr>
                <a:spLocks noGrp="1"/>
              </p:cNvSpPr>
              <p:nvPr>
                <p:ph sz="quarter" idx="1"/>
              </p:nvPr>
            </p:nvSpPr>
            <p:spPr/>
            <p:txBody>
              <a:bodyPr/>
              <a:lstStyle/>
              <a:p>
                <a:pPr marL="0" indent="0">
                  <a:buNone/>
                </a:pPr>
                <a:r>
                  <a:rPr lang="en-IN" dirty="0"/>
                  <a:t>When all of the 36 possible averages are consolidated into a statistical table, the result is the </a:t>
                </a:r>
                <a:r>
                  <a:rPr lang="en-IN" b="1" dirty="0"/>
                  <a:t>sampling distribution </a:t>
                </a:r>
                <a:r>
                  <a:rPr lang="en-IN" dirty="0"/>
                  <a:t>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𝑛</m:t>
                        </m:r>
                      </m:e>
                    </m:nary>
                  </m:oMath>
                </a14:m>
                <a:r>
                  <a:rPr lang="en-IN" dirty="0"/>
                  <a:t> shown in table and graphed in figure.</a:t>
                </a:r>
                <a:endParaRPr lang="en-IN" baseline="-25000" dirty="0"/>
              </a:p>
              <a:p>
                <a:endParaRPr lang="en-IN" baseline="-25000" dirty="0"/>
              </a:p>
              <a:p>
                <a:endParaRPr lang="en-SG" dirty="0"/>
              </a:p>
            </p:txBody>
          </p:sp>
        </mc:Choice>
        <mc:Fallback xmlns="">
          <p:sp>
            <p:nvSpPr>
              <p:cNvPr id="2" name="Content Placeholder 1">
                <a:extLst>
                  <a:ext uri="{FF2B5EF4-FFF2-40B4-BE49-F238E27FC236}">
                    <a16:creationId xmlns:a16="http://schemas.microsoft.com/office/drawing/2014/main" id="{21A35148-3AE0-45FA-96AA-698B859E56BF}"/>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7AFFD2C3-156F-4C14-AA5F-8EA1E31B509C}"/>
              </a:ext>
            </a:extLst>
          </p:cNvPr>
          <p:cNvSpPr>
            <a:spLocks noGrp="1"/>
          </p:cNvSpPr>
          <p:nvPr>
            <p:ph type="title"/>
          </p:nvPr>
        </p:nvSpPr>
        <p:spPr/>
        <p:txBody>
          <a:bodyPr/>
          <a:lstStyle/>
          <a:p>
            <a:r>
              <a:rPr lang="en-IN" dirty="0">
                <a:solidFill>
                  <a:srgbClr val="0065C0"/>
                </a:solidFill>
              </a:rPr>
              <a:t>The Central Limit Theorem </a:t>
            </a:r>
            <a:r>
              <a:rPr lang="en-US" dirty="0">
                <a:solidFill>
                  <a:srgbClr val="0065C0"/>
                </a:solidFill>
              </a:rPr>
              <a:t>(5 of 12)</a:t>
            </a:r>
            <a:endParaRPr lang="en-SG" dirty="0">
              <a:solidFill>
                <a:srgbClr val="0065C0"/>
              </a:solidFill>
            </a:endParaRPr>
          </a:p>
        </p:txBody>
      </p:sp>
      <p:sp>
        <p:nvSpPr>
          <p:cNvPr id="4" name="Text Placeholder 2">
            <a:extLst>
              <a:ext uri="{FF2B5EF4-FFF2-40B4-BE49-F238E27FC236}">
                <a16:creationId xmlns:a16="http://schemas.microsoft.com/office/drawing/2014/main" id="{5F0EE218-2B16-4429-80E6-EBEF8176089F}"/>
              </a:ext>
            </a:extLst>
          </p:cNvPr>
          <p:cNvSpPr txBox="1">
            <a:spLocks/>
          </p:cNvSpPr>
          <p:nvPr/>
        </p:nvSpPr>
        <p:spPr>
          <a:xfrm>
            <a:off x="2233161" y="5308335"/>
            <a:ext cx="1202639" cy="355858"/>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Table 7.5(b)</a:t>
            </a:r>
            <a:endParaRPr lang="en-US" sz="1200" b="1"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43590825-7267-4C76-A99F-7F6E5BD57847}"/>
                  </a:ext>
                </a:extLst>
              </p:cNvPr>
              <p:cNvSpPr txBox="1">
                <a:spLocks/>
              </p:cNvSpPr>
              <p:nvPr/>
            </p:nvSpPr>
            <p:spPr>
              <a:xfrm>
                <a:off x="1765550" y="4974195"/>
                <a:ext cx="2079541" cy="301759"/>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1400" dirty="0"/>
                  <a:t>Sampling Distribution of </a:t>
                </a:r>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oMath>
                </a14:m>
                <a:endParaRPr lang="en-US" sz="1400" dirty="0"/>
              </a:p>
            </p:txBody>
          </p:sp>
        </mc:Choice>
        <mc:Fallback xmlns="">
          <p:sp>
            <p:nvSpPr>
              <p:cNvPr id="5" name="Text Placeholder 2">
                <a:extLst>
                  <a:ext uri="{FF2B5EF4-FFF2-40B4-BE49-F238E27FC236}">
                    <a16:creationId xmlns:a16="http://schemas.microsoft.com/office/drawing/2014/main" id="{43590825-7267-4C76-A99F-7F6E5BD57847}"/>
                  </a:ext>
                </a:extLst>
              </p:cNvPr>
              <p:cNvSpPr txBox="1">
                <a:spLocks noRot="1" noChangeAspect="1" noMove="1" noResize="1" noEditPoints="1" noAdjustHandles="1" noChangeArrowheads="1" noChangeShapeType="1" noTextEdit="1"/>
              </p:cNvSpPr>
              <p:nvPr/>
            </p:nvSpPr>
            <p:spPr>
              <a:xfrm>
                <a:off x="1765550" y="4974195"/>
                <a:ext cx="2079541" cy="301759"/>
              </a:xfrm>
              <a:prstGeom prst="rect">
                <a:avLst/>
              </a:prstGeom>
              <a:blipFill>
                <a:blip r:embed="rId3"/>
                <a:stretch>
                  <a:fillRect l="-880" t="-4082" r="-9384" b="-22449"/>
                </a:stretch>
              </a:blipFill>
            </p:spPr>
            <p:txBody>
              <a:bodyPr/>
              <a:lstStyle/>
              <a:p>
                <a:r>
                  <a:rPr lang="en-SG">
                    <a:noFill/>
                  </a:rPr>
                  <a:t> </a:t>
                </a:r>
              </a:p>
            </p:txBody>
          </p:sp>
        </mc:Fallback>
      </mc:AlternateContent>
      <p:pic>
        <p:nvPicPr>
          <p:cNvPr id="7" name="Picture Placeholder 24">
            <a:extLst>
              <a:ext uri="{FF2B5EF4-FFF2-40B4-BE49-F238E27FC236}">
                <a16:creationId xmlns:a16="http://schemas.microsoft.com/office/drawing/2014/main" id="{7E22198C-09BB-416B-8271-56203F71BE04}"/>
              </a:ext>
            </a:extLst>
          </p:cNvPr>
          <p:cNvPicPr>
            <a:picLocks noChangeAspect="1"/>
          </p:cNvPicPr>
          <p:nvPr/>
        </p:nvPicPr>
        <p:blipFill>
          <a:blip r:embed="rId4"/>
          <a:stretch>
            <a:fillRect/>
          </a:stretch>
        </p:blipFill>
        <p:spPr>
          <a:xfrm>
            <a:off x="773013" y="2905973"/>
            <a:ext cx="3877946" cy="1909595"/>
          </a:xfrm>
          <a:prstGeom prst="rect">
            <a:avLst/>
          </a:prstGeom>
        </p:spPr>
      </p:pic>
      <p:sp>
        <p:nvSpPr>
          <p:cNvPr id="8" name="Text Placeholder 2">
            <a:extLst>
              <a:ext uri="{FF2B5EF4-FFF2-40B4-BE49-F238E27FC236}">
                <a16:creationId xmlns:a16="http://schemas.microsoft.com/office/drawing/2014/main" id="{94940C58-6988-4A2D-9BB8-83ABDC1EEE7C}"/>
              </a:ext>
            </a:extLst>
          </p:cNvPr>
          <p:cNvSpPr txBox="1">
            <a:spLocks/>
          </p:cNvSpPr>
          <p:nvPr/>
        </p:nvSpPr>
        <p:spPr>
          <a:xfrm>
            <a:off x="6414400" y="5451803"/>
            <a:ext cx="1202639" cy="355858"/>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Figure 7.4</a:t>
            </a:r>
            <a:endParaRPr lang="en-US" sz="1200" b="1" dirty="0"/>
          </a:p>
        </p:txBody>
      </p:sp>
      <mc:AlternateContent xmlns:mc="http://schemas.openxmlformats.org/markup-compatibility/2006" xmlns:a14="http://schemas.microsoft.com/office/drawing/2010/main">
        <mc:Choice Requires="a14">
          <p:sp>
            <p:nvSpPr>
              <p:cNvPr id="9" name="Text Placeholder 2">
                <a:extLst>
                  <a:ext uri="{FF2B5EF4-FFF2-40B4-BE49-F238E27FC236}">
                    <a16:creationId xmlns:a16="http://schemas.microsoft.com/office/drawing/2014/main" id="{4EC0C2DA-6FF4-447B-921F-FAFA4C6674E1}"/>
                  </a:ext>
                </a:extLst>
              </p:cNvPr>
              <p:cNvSpPr txBox="1">
                <a:spLocks/>
              </p:cNvSpPr>
              <p:nvPr/>
            </p:nvSpPr>
            <p:spPr>
              <a:xfrm>
                <a:off x="5519505" y="5150183"/>
                <a:ext cx="3103460" cy="287084"/>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1400" dirty="0"/>
                  <a:t>Sampling distribution of </a:t>
                </a:r>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 </a:t>
                </a:r>
                <a:r>
                  <a:rPr lang="en-IN" sz="1400" dirty="0"/>
                  <a:t>for </a:t>
                </a:r>
                <a:r>
                  <a:rPr lang="en-IN" sz="1400" i="1" dirty="0"/>
                  <a:t>n</a:t>
                </a:r>
                <a:r>
                  <a:rPr lang="en-IN" sz="1400" dirty="0"/>
                  <a:t> = 2 dice</a:t>
                </a:r>
                <a:endParaRPr lang="en-US" sz="1400" dirty="0"/>
              </a:p>
              <a:p>
                <a:pPr marL="0" indent="0">
                  <a:buNone/>
                </a:pPr>
                <a:endParaRPr lang="en-US" sz="1400" dirty="0"/>
              </a:p>
            </p:txBody>
          </p:sp>
        </mc:Choice>
        <mc:Fallback xmlns="">
          <p:sp>
            <p:nvSpPr>
              <p:cNvPr id="9" name="Text Placeholder 2">
                <a:extLst>
                  <a:ext uri="{FF2B5EF4-FFF2-40B4-BE49-F238E27FC236}">
                    <a16:creationId xmlns:a16="http://schemas.microsoft.com/office/drawing/2014/main" id="{4EC0C2DA-6FF4-447B-921F-FAFA4C6674E1}"/>
                  </a:ext>
                </a:extLst>
              </p:cNvPr>
              <p:cNvSpPr txBox="1">
                <a:spLocks noRot="1" noChangeAspect="1" noMove="1" noResize="1" noEditPoints="1" noAdjustHandles="1" noChangeArrowheads="1" noChangeShapeType="1" noTextEdit="1"/>
              </p:cNvSpPr>
              <p:nvPr/>
            </p:nvSpPr>
            <p:spPr>
              <a:xfrm>
                <a:off x="5519505" y="5150183"/>
                <a:ext cx="3103460" cy="287084"/>
              </a:xfrm>
              <a:prstGeom prst="rect">
                <a:avLst/>
              </a:prstGeom>
              <a:blipFill>
                <a:blip r:embed="rId5"/>
                <a:stretch>
                  <a:fillRect l="-588" t="-4255" b="-27660"/>
                </a:stretch>
              </a:blipFill>
            </p:spPr>
            <p:txBody>
              <a:bodyPr/>
              <a:lstStyle/>
              <a:p>
                <a:r>
                  <a:rPr lang="en-SG">
                    <a:noFill/>
                  </a:rPr>
                  <a:t> </a:t>
                </a:r>
              </a:p>
            </p:txBody>
          </p:sp>
        </mc:Fallback>
      </mc:AlternateContent>
      <p:pic>
        <p:nvPicPr>
          <p:cNvPr id="11" name="Picture Placeholder 28">
            <a:extLst>
              <a:ext uri="{FF2B5EF4-FFF2-40B4-BE49-F238E27FC236}">
                <a16:creationId xmlns:a16="http://schemas.microsoft.com/office/drawing/2014/main" id="{FC195E95-8764-4D0A-ACA7-FE0347DC2097}"/>
              </a:ext>
            </a:extLst>
          </p:cNvPr>
          <p:cNvPicPr>
            <a:picLocks noChangeAspect="1"/>
          </p:cNvPicPr>
          <p:nvPr/>
        </p:nvPicPr>
        <p:blipFill>
          <a:blip r:embed="rId6"/>
          <a:stretch>
            <a:fillRect/>
          </a:stretch>
        </p:blipFill>
        <p:spPr>
          <a:xfrm>
            <a:off x="4966771" y="2874529"/>
            <a:ext cx="3656194" cy="2254653"/>
          </a:xfrm>
          <a:prstGeom prst="rect">
            <a:avLst/>
          </a:prstGeom>
        </p:spPr>
      </p:pic>
      <p:sp>
        <p:nvSpPr>
          <p:cNvPr id="6" name="Rectangle: Rounded Corners 5">
            <a:extLst>
              <a:ext uri="{FF2B5EF4-FFF2-40B4-BE49-F238E27FC236}">
                <a16:creationId xmlns:a16="http://schemas.microsoft.com/office/drawing/2014/main" id="{2D771C23-A965-45CF-90CD-3EB6C5F46D39}"/>
              </a:ext>
            </a:extLst>
          </p:cNvPr>
          <p:cNvSpPr/>
          <p:nvPr/>
        </p:nvSpPr>
        <p:spPr>
          <a:xfrm>
            <a:off x="2805320" y="4148292"/>
            <a:ext cx="818967" cy="28708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12/2=6</a:t>
            </a:r>
            <a:endParaRPr lang="en-SG" sz="1500" dirty="0">
              <a:solidFill>
                <a:schemeClr val="tx1"/>
              </a:solidFill>
            </a:endParaRPr>
          </a:p>
        </p:txBody>
      </p:sp>
    </p:spTree>
    <p:extLst>
      <p:ext uri="{BB962C8B-B14F-4D97-AF65-F5344CB8AC3E}">
        <p14:creationId xmlns:p14="http://schemas.microsoft.com/office/powerpoint/2010/main" val="143000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734C14-B981-435F-BF16-BC211AF70E4F}"/>
              </a:ext>
            </a:extLst>
          </p:cNvPr>
          <p:cNvSpPr>
            <a:spLocks noGrp="1"/>
          </p:cNvSpPr>
          <p:nvPr>
            <p:ph sz="quarter" idx="1"/>
          </p:nvPr>
        </p:nvSpPr>
        <p:spPr/>
        <p:txBody>
          <a:bodyPr>
            <a:normAutofit/>
          </a:bodyPr>
          <a:lstStyle/>
          <a:p>
            <a:pPr marL="0" indent="0" algn="ctr">
              <a:buNone/>
            </a:pPr>
            <a:endParaRPr lang="en-IN" sz="3200" b="1" dirty="0">
              <a:solidFill>
                <a:srgbClr val="0065C0"/>
              </a:solidFill>
            </a:endParaRPr>
          </a:p>
          <a:p>
            <a:pPr marL="0" indent="0" algn="ctr">
              <a:buNone/>
            </a:pPr>
            <a:endParaRPr lang="en-IN" sz="3200" b="1" dirty="0">
              <a:solidFill>
                <a:srgbClr val="0065C0"/>
              </a:solidFill>
            </a:endParaRPr>
          </a:p>
          <a:p>
            <a:pPr marL="0" indent="0" algn="ctr">
              <a:buNone/>
            </a:pPr>
            <a:endParaRPr lang="en-IN" sz="3200" b="1" dirty="0">
              <a:solidFill>
                <a:srgbClr val="0065C0"/>
              </a:solidFill>
            </a:endParaRPr>
          </a:p>
          <a:p>
            <a:pPr marL="0" indent="0" algn="ctr">
              <a:buNone/>
            </a:pPr>
            <a:r>
              <a:rPr lang="en-IN" sz="3200" b="1" dirty="0">
                <a:solidFill>
                  <a:srgbClr val="0065C0"/>
                </a:solidFill>
              </a:rPr>
              <a:t>7.2 Statistics and Sampling Distributions</a:t>
            </a:r>
          </a:p>
          <a:p>
            <a:pPr marL="0" indent="0" algn="ctr">
              <a:buNone/>
            </a:pPr>
            <a:endParaRPr lang="en-IN" sz="3200" b="1" dirty="0">
              <a:solidFill>
                <a:srgbClr val="0065C0"/>
              </a:solidFill>
            </a:endParaRPr>
          </a:p>
          <a:p>
            <a:pPr marL="0" indent="0" algn="ctr">
              <a:buNone/>
            </a:pPr>
            <a:endParaRPr lang="en-IN" sz="3200" b="1" dirty="0">
              <a:solidFill>
                <a:srgbClr val="0065C0"/>
              </a:solidFill>
            </a:endParaRPr>
          </a:p>
          <a:p>
            <a:pPr marL="0" indent="0" algn="ctr">
              <a:buNone/>
            </a:pPr>
            <a:endParaRPr lang="en-IN" sz="3200" b="1" dirty="0">
              <a:solidFill>
                <a:srgbClr val="0065C0"/>
              </a:solidFill>
            </a:endParaRPr>
          </a:p>
          <a:p>
            <a:pPr marL="0" indent="0">
              <a:buNone/>
            </a:pPr>
            <a:endParaRPr lang="en-US" sz="1600" dirty="0">
              <a:solidFill>
                <a:srgbClr val="0065C0"/>
              </a:solidFill>
            </a:endParaRPr>
          </a:p>
          <a:p>
            <a:pPr marL="0" indent="0">
              <a:buNone/>
            </a:pPr>
            <a:endParaRPr lang="en-SG" dirty="0"/>
          </a:p>
        </p:txBody>
      </p:sp>
      <p:sp>
        <p:nvSpPr>
          <p:cNvPr id="3" name="Title 2">
            <a:extLst>
              <a:ext uri="{FF2B5EF4-FFF2-40B4-BE49-F238E27FC236}">
                <a16:creationId xmlns:a16="http://schemas.microsoft.com/office/drawing/2014/main" id="{852B5513-8D5E-44BA-B00A-B2930B936C5E}"/>
              </a:ext>
            </a:extLst>
          </p:cNvPr>
          <p:cNvSpPr>
            <a:spLocks noGrp="1"/>
          </p:cNvSpPr>
          <p:nvPr>
            <p:ph type="title"/>
          </p:nvPr>
        </p:nvSpPr>
        <p:spPr/>
        <p:txBody>
          <a:bodyPr/>
          <a:lstStyle/>
          <a:p>
            <a:endParaRPr lang="en-SG" dirty="0"/>
          </a:p>
        </p:txBody>
      </p:sp>
    </p:spTree>
    <p:extLst>
      <p:ext uri="{BB962C8B-B14F-4D97-AF65-F5344CB8AC3E}">
        <p14:creationId xmlns:p14="http://schemas.microsoft.com/office/powerpoint/2010/main" val="3895149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D45759C-C7AE-45E2-8729-08AB17EDD41E}"/>
                  </a:ext>
                </a:extLst>
              </p:cNvPr>
              <p:cNvSpPr>
                <a:spLocks noGrp="1"/>
              </p:cNvSpPr>
              <p:nvPr>
                <p:ph sz="quarter" idx="1"/>
              </p:nvPr>
            </p:nvSpPr>
            <p:spPr/>
            <p:txBody>
              <a:bodyPr/>
              <a:lstStyle/>
              <a:p>
                <a:pPr marL="0" indent="0">
                  <a:buNone/>
                </a:pPr>
                <a:r>
                  <a:rPr lang="en-IN" dirty="0"/>
                  <a:t>Notice the dramatic difference in the shape of the sampling distribution. It is now roughly mound-shaped but still symmetric about the mean </a:t>
                </a:r>
                <a:r>
                  <a:rPr lang="el-GR" i="1" dirty="0"/>
                  <a:t>μ</a:t>
                </a:r>
                <a:r>
                  <a:rPr lang="en-IN" dirty="0"/>
                  <a:t> = 3.5.</a:t>
                </a:r>
              </a:p>
              <a:p>
                <a:endParaRPr lang="en-US" dirty="0"/>
              </a:p>
              <a:p>
                <a:pPr marL="0" indent="0">
                  <a:buNone/>
                </a:pPr>
                <a:r>
                  <a:rPr lang="en-IN" dirty="0"/>
                  <a:t>Using a similar procedure, we generated the sampling distributions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IN" dirty="0"/>
                  <a:t> when </a:t>
                </a:r>
                <a:r>
                  <a:rPr lang="en-IN" i="1" dirty="0"/>
                  <a:t>n</a:t>
                </a:r>
                <a:r>
                  <a:rPr lang="en-IN" dirty="0"/>
                  <a:t> = 3 and </a:t>
                </a:r>
                <a:r>
                  <a:rPr lang="en-IN" i="1" dirty="0"/>
                  <a:t>n</a:t>
                </a:r>
                <a:r>
                  <a:rPr lang="en-IN" dirty="0"/>
                  <a:t> = 4.</a:t>
                </a:r>
                <a:endParaRPr lang="en-IN" baseline="-25000" dirty="0"/>
              </a:p>
              <a:p>
                <a:endParaRPr lang="en-IN" dirty="0"/>
              </a:p>
              <a:p>
                <a:endParaRPr lang="en-SG" dirty="0"/>
              </a:p>
            </p:txBody>
          </p:sp>
        </mc:Choice>
        <mc:Fallback xmlns="">
          <p:sp>
            <p:nvSpPr>
              <p:cNvPr id="2" name="Content Placeholder 1">
                <a:extLst>
                  <a:ext uri="{FF2B5EF4-FFF2-40B4-BE49-F238E27FC236}">
                    <a16:creationId xmlns:a16="http://schemas.microsoft.com/office/drawing/2014/main" id="{1D45759C-C7AE-45E2-8729-08AB17EDD41E}"/>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r="-963"/>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16422447-DB54-4B27-9D0C-58269A0A77CF}"/>
              </a:ext>
            </a:extLst>
          </p:cNvPr>
          <p:cNvSpPr>
            <a:spLocks noGrp="1"/>
          </p:cNvSpPr>
          <p:nvPr>
            <p:ph type="title"/>
          </p:nvPr>
        </p:nvSpPr>
        <p:spPr/>
        <p:txBody>
          <a:bodyPr/>
          <a:lstStyle/>
          <a:p>
            <a:r>
              <a:rPr lang="en-IN" dirty="0">
                <a:solidFill>
                  <a:srgbClr val="0065C0"/>
                </a:solidFill>
              </a:rPr>
              <a:t>The Central Limit Theorem </a:t>
            </a:r>
            <a:r>
              <a:rPr lang="en-US" dirty="0">
                <a:solidFill>
                  <a:srgbClr val="0065C0"/>
                </a:solidFill>
              </a:rPr>
              <a:t>(6 of 12)</a:t>
            </a:r>
            <a:endParaRPr lang="en-SG" dirty="0">
              <a:solidFill>
                <a:srgbClr val="0065C0"/>
              </a:solidFill>
            </a:endParaRPr>
          </a:p>
        </p:txBody>
      </p:sp>
    </p:spTree>
    <p:extLst>
      <p:ext uri="{BB962C8B-B14F-4D97-AF65-F5344CB8AC3E}">
        <p14:creationId xmlns:p14="http://schemas.microsoft.com/office/powerpoint/2010/main" val="968358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C7696A-CD84-44EC-B3EC-A2408EFE94B1}"/>
              </a:ext>
            </a:extLst>
          </p:cNvPr>
          <p:cNvSpPr>
            <a:spLocks noGrp="1"/>
          </p:cNvSpPr>
          <p:nvPr>
            <p:ph type="title"/>
          </p:nvPr>
        </p:nvSpPr>
        <p:spPr/>
        <p:txBody>
          <a:bodyPr/>
          <a:lstStyle/>
          <a:p>
            <a:r>
              <a:rPr lang="en-IN" dirty="0">
                <a:solidFill>
                  <a:srgbClr val="0065C0"/>
                </a:solidFill>
              </a:rPr>
              <a:t>The Central Limit Theorem </a:t>
            </a:r>
            <a:r>
              <a:rPr lang="en-US" dirty="0">
                <a:solidFill>
                  <a:srgbClr val="0065C0"/>
                </a:solidFill>
              </a:rPr>
              <a:t>(7 of 12)</a:t>
            </a:r>
            <a:endParaRPr lang="en-SG" dirty="0">
              <a:solidFill>
                <a:srgbClr val="0065C0"/>
              </a:solidFill>
            </a:endParaRPr>
          </a:p>
        </p:txBody>
      </p:sp>
      <p:sp>
        <p:nvSpPr>
          <p:cNvPr id="4" name="Text Placeholder 2">
            <a:extLst>
              <a:ext uri="{FF2B5EF4-FFF2-40B4-BE49-F238E27FC236}">
                <a16:creationId xmlns:a16="http://schemas.microsoft.com/office/drawing/2014/main" id="{BDAC8850-046A-4263-B8B8-199E70B5C313}"/>
              </a:ext>
            </a:extLst>
          </p:cNvPr>
          <p:cNvSpPr txBox="1">
            <a:spLocks/>
          </p:cNvSpPr>
          <p:nvPr/>
        </p:nvSpPr>
        <p:spPr>
          <a:xfrm>
            <a:off x="467544" y="1240663"/>
            <a:ext cx="3898776" cy="2642919"/>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dirty="0"/>
              <a:t>For </a:t>
            </a:r>
            <a:r>
              <a:rPr lang="en-IN" i="1" dirty="0"/>
              <a:t>n</a:t>
            </a:r>
            <a:r>
              <a:rPr lang="en-IN" dirty="0"/>
              <a:t> = 3, the sampling distribution in figure clearly shows the mound shape of the normal probability distribution, still </a:t>
            </a:r>
            <a:r>
              <a:rPr lang="en-IN" dirty="0" err="1"/>
              <a:t>centered</a:t>
            </a:r>
            <a:r>
              <a:rPr lang="en-IN" dirty="0"/>
              <a:t> at </a:t>
            </a:r>
            <a:r>
              <a:rPr lang="el-GR" i="1" dirty="0"/>
              <a:t>μ</a:t>
            </a:r>
            <a:r>
              <a:rPr lang="en-IN" dirty="0"/>
              <a:t> = 3.5.</a:t>
            </a:r>
          </a:p>
        </p:txBody>
      </p:sp>
      <p:pic>
        <p:nvPicPr>
          <p:cNvPr id="5" name="Picture Placeholder 15">
            <a:extLst>
              <a:ext uri="{FF2B5EF4-FFF2-40B4-BE49-F238E27FC236}">
                <a16:creationId xmlns:a16="http://schemas.microsoft.com/office/drawing/2014/main" id="{BBC2608B-234E-4E1D-B312-EB46CE559A3D}"/>
              </a:ext>
            </a:extLst>
          </p:cNvPr>
          <p:cNvPicPr>
            <a:picLocks noChangeAspect="1"/>
          </p:cNvPicPr>
          <p:nvPr/>
        </p:nvPicPr>
        <p:blipFill>
          <a:blip r:embed="rId2"/>
          <a:stretch>
            <a:fillRect/>
          </a:stretch>
        </p:blipFill>
        <p:spPr>
          <a:xfrm>
            <a:off x="4490972" y="1187987"/>
            <a:ext cx="4185484" cy="2695595"/>
          </a:xfrm>
          <a:prstGeom prst="rect">
            <a:avLst/>
          </a:prstGeom>
        </p:spPr>
      </p:pic>
      <mc:AlternateContent xmlns:mc="http://schemas.openxmlformats.org/markup-compatibility/2006" xmlns:a14="http://schemas.microsoft.com/office/drawing/2010/main">
        <mc:Choice Requires="a14">
          <p:sp>
            <p:nvSpPr>
              <p:cNvPr id="7" name="Text Placeholder 2">
                <a:extLst>
                  <a:ext uri="{FF2B5EF4-FFF2-40B4-BE49-F238E27FC236}">
                    <a16:creationId xmlns:a16="http://schemas.microsoft.com/office/drawing/2014/main" id="{88AF7B49-C849-41F8-A2C9-1578CB855A30}"/>
                  </a:ext>
                </a:extLst>
              </p:cNvPr>
              <p:cNvSpPr txBox="1">
                <a:spLocks/>
              </p:cNvSpPr>
              <p:nvPr/>
            </p:nvSpPr>
            <p:spPr>
              <a:xfrm>
                <a:off x="5076056" y="4005064"/>
                <a:ext cx="3436289" cy="287084"/>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1400" dirty="0"/>
                  <a:t>Sampling distribution of </a:t>
                </a:r>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 for n=3 dice</a:t>
                </a:r>
              </a:p>
            </p:txBody>
          </p:sp>
        </mc:Choice>
        <mc:Fallback xmlns="">
          <p:sp>
            <p:nvSpPr>
              <p:cNvPr id="7" name="Text Placeholder 2">
                <a:extLst>
                  <a:ext uri="{FF2B5EF4-FFF2-40B4-BE49-F238E27FC236}">
                    <a16:creationId xmlns:a16="http://schemas.microsoft.com/office/drawing/2014/main" id="{88AF7B49-C849-41F8-A2C9-1578CB855A30}"/>
                  </a:ext>
                </a:extLst>
              </p:cNvPr>
              <p:cNvSpPr txBox="1">
                <a:spLocks noRot="1" noChangeAspect="1" noMove="1" noResize="1" noEditPoints="1" noAdjustHandles="1" noChangeArrowheads="1" noChangeShapeType="1" noTextEdit="1"/>
              </p:cNvSpPr>
              <p:nvPr/>
            </p:nvSpPr>
            <p:spPr>
              <a:xfrm>
                <a:off x="5076056" y="4005064"/>
                <a:ext cx="3436289" cy="287084"/>
              </a:xfrm>
              <a:prstGeom prst="rect">
                <a:avLst/>
              </a:prstGeom>
              <a:blipFill>
                <a:blip r:embed="rId3"/>
                <a:stretch>
                  <a:fillRect l="-533" t="-4255" b="-27660"/>
                </a:stretch>
              </a:blipFill>
            </p:spPr>
            <p:txBody>
              <a:bodyPr/>
              <a:lstStyle/>
              <a:p>
                <a:r>
                  <a:rPr lang="en-SG">
                    <a:noFill/>
                  </a:rPr>
                  <a:t> </a:t>
                </a:r>
              </a:p>
            </p:txBody>
          </p:sp>
        </mc:Fallback>
      </mc:AlternateContent>
      <p:sp>
        <p:nvSpPr>
          <p:cNvPr id="8" name="Text Placeholder 2">
            <a:extLst>
              <a:ext uri="{FF2B5EF4-FFF2-40B4-BE49-F238E27FC236}">
                <a16:creationId xmlns:a16="http://schemas.microsoft.com/office/drawing/2014/main" id="{9ACEEE90-DA27-4A89-B236-455B4348BED3}"/>
              </a:ext>
            </a:extLst>
          </p:cNvPr>
          <p:cNvSpPr txBox="1">
            <a:spLocks/>
          </p:cNvSpPr>
          <p:nvPr/>
        </p:nvSpPr>
        <p:spPr>
          <a:xfrm>
            <a:off x="6084168" y="4364687"/>
            <a:ext cx="1202639" cy="355858"/>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Figure 7.5</a:t>
            </a:r>
            <a:endParaRPr lang="en-US" sz="1200" b="1" dirty="0"/>
          </a:p>
        </p:txBody>
      </p:sp>
      <p:sp>
        <p:nvSpPr>
          <p:cNvPr id="9" name="Text Placeholder 2">
            <a:extLst>
              <a:ext uri="{FF2B5EF4-FFF2-40B4-BE49-F238E27FC236}">
                <a16:creationId xmlns:a16="http://schemas.microsoft.com/office/drawing/2014/main" id="{5DA53FFA-9564-44A3-A948-0CE99A24CB37}"/>
              </a:ext>
            </a:extLst>
          </p:cNvPr>
          <p:cNvSpPr txBox="1">
            <a:spLocks/>
          </p:cNvSpPr>
          <p:nvPr/>
        </p:nvSpPr>
        <p:spPr>
          <a:xfrm>
            <a:off x="457199" y="4828893"/>
            <a:ext cx="8330183" cy="971406"/>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u="sng" dirty="0"/>
              <a:t>Notice also that the spread of the distribution is slowly </a:t>
            </a:r>
            <a:r>
              <a:rPr lang="en-IN" i="1" u="sng" dirty="0"/>
              <a:t>decreasing </a:t>
            </a:r>
            <a:r>
              <a:rPr lang="en-IN" u="sng" dirty="0"/>
              <a:t>as the sample size </a:t>
            </a:r>
            <a:r>
              <a:rPr lang="en-IN" i="1" u="sng" dirty="0"/>
              <a:t>n increases</a:t>
            </a:r>
            <a:r>
              <a:rPr lang="en-IN" dirty="0"/>
              <a:t>.</a:t>
            </a:r>
            <a:endParaRPr lang="en-IN" baseline="-25000" dirty="0"/>
          </a:p>
        </p:txBody>
      </p:sp>
    </p:spTree>
    <p:extLst>
      <p:ext uri="{BB962C8B-B14F-4D97-AF65-F5344CB8AC3E}">
        <p14:creationId xmlns:p14="http://schemas.microsoft.com/office/powerpoint/2010/main" val="426718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5DAE1D-B728-4526-94B9-30252D174773}"/>
              </a:ext>
            </a:extLst>
          </p:cNvPr>
          <p:cNvSpPr>
            <a:spLocks noGrp="1"/>
          </p:cNvSpPr>
          <p:nvPr>
            <p:ph type="title"/>
          </p:nvPr>
        </p:nvSpPr>
        <p:spPr/>
        <p:txBody>
          <a:bodyPr/>
          <a:lstStyle/>
          <a:p>
            <a:r>
              <a:rPr lang="en-IN" dirty="0">
                <a:solidFill>
                  <a:srgbClr val="0065C0"/>
                </a:solidFill>
              </a:rPr>
              <a:t>The Central Limit Theorem </a:t>
            </a:r>
            <a:r>
              <a:rPr lang="en-US" dirty="0">
                <a:solidFill>
                  <a:srgbClr val="0065C0"/>
                </a:solidFill>
              </a:rPr>
              <a:t>(8 of 12)</a:t>
            </a:r>
            <a:endParaRPr lang="en-SG" dirty="0">
              <a:solidFill>
                <a:srgbClr val="0065C0"/>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5D72E8-ABBB-4FF0-B7A6-47D304082C6E}"/>
                  </a:ext>
                </a:extLst>
              </p:cNvPr>
              <p:cNvSpPr txBox="1"/>
              <p:nvPr/>
            </p:nvSpPr>
            <p:spPr>
              <a:xfrm>
                <a:off x="539552" y="1484784"/>
                <a:ext cx="3679921" cy="2092881"/>
              </a:xfrm>
              <a:prstGeom prst="rect">
                <a:avLst/>
              </a:prstGeom>
              <a:noFill/>
            </p:spPr>
            <p:txBody>
              <a:bodyPr wrap="square">
                <a:spAutoFit/>
              </a:bodyPr>
              <a:lstStyle/>
              <a:p>
                <a:r>
                  <a:rPr lang="en-IN" sz="2600" dirty="0"/>
                  <a:t>Figure dramatically shows that the distribution of </a:t>
                </a:r>
                <a14:m>
                  <m:oMath xmlns:m="http://schemas.openxmlformats.org/officeDocument/2006/math">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𝑥</m:t>
                        </m:r>
                      </m:e>
                    </m:acc>
                  </m:oMath>
                </a14:m>
                <a:r>
                  <a:rPr lang="en-IN" sz="2600" dirty="0"/>
                  <a:t> is approximately normally distributed based on a sample as small as </a:t>
                </a:r>
                <a:r>
                  <a:rPr lang="en-IN" sz="2600" i="1" dirty="0"/>
                  <a:t>n</a:t>
                </a:r>
                <a:r>
                  <a:rPr lang="en-IN" sz="2600" dirty="0"/>
                  <a:t> = 4.</a:t>
                </a:r>
              </a:p>
            </p:txBody>
          </p:sp>
        </mc:Choice>
        <mc:Fallback xmlns="">
          <p:sp>
            <p:nvSpPr>
              <p:cNvPr id="5" name="TextBox 4">
                <a:extLst>
                  <a:ext uri="{FF2B5EF4-FFF2-40B4-BE49-F238E27FC236}">
                    <a16:creationId xmlns:a16="http://schemas.microsoft.com/office/drawing/2014/main" id="{155D72E8-ABBB-4FF0-B7A6-47D304082C6E}"/>
                  </a:ext>
                </a:extLst>
              </p:cNvPr>
              <p:cNvSpPr txBox="1">
                <a:spLocks noRot="1" noChangeAspect="1" noMove="1" noResize="1" noEditPoints="1" noAdjustHandles="1" noChangeArrowheads="1" noChangeShapeType="1" noTextEdit="1"/>
              </p:cNvSpPr>
              <p:nvPr/>
            </p:nvSpPr>
            <p:spPr>
              <a:xfrm>
                <a:off x="539552" y="1484784"/>
                <a:ext cx="3679921" cy="2092881"/>
              </a:xfrm>
              <a:prstGeom prst="rect">
                <a:avLst/>
              </a:prstGeom>
              <a:blipFill>
                <a:blip r:embed="rId2"/>
                <a:stretch>
                  <a:fillRect l="-2985" t="-2915" r="-3814" b="-641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 Placeholder 2">
                <a:extLst>
                  <a:ext uri="{FF2B5EF4-FFF2-40B4-BE49-F238E27FC236}">
                    <a16:creationId xmlns:a16="http://schemas.microsoft.com/office/drawing/2014/main" id="{0E854869-7AAD-408C-9618-8384300B41A7}"/>
                  </a:ext>
                </a:extLst>
              </p:cNvPr>
              <p:cNvSpPr txBox="1">
                <a:spLocks/>
              </p:cNvSpPr>
              <p:nvPr/>
            </p:nvSpPr>
            <p:spPr>
              <a:xfrm>
                <a:off x="5076056" y="4005064"/>
                <a:ext cx="3436289" cy="287084"/>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sz="1400" dirty="0"/>
                  <a:t>Sampling distribution of </a:t>
                </a:r>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 for n=4 dice</a:t>
                </a:r>
              </a:p>
            </p:txBody>
          </p:sp>
        </mc:Choice>
        <mc:Fallback xmlns="">
          <p:sp>
            <p:nvSpPr>
              <p:cNvPr id="7" name="Text Placeholder 2">
                <a:extLst>
                  <a:ext uri="{FF2B5EF4-FFF2-40B4-BE49-F238E27FC236}">
                    <a16:creationId xmlns:a16="http://schemas.microsoft.com/office/drawing/2014/main" id="{0E854869-7AAD-408C-9618-8384300B41A7}"/>
                  </a:ext>
                </a:extLst>
              </p:cNvPr>
              <p:cNvSpPr txBox="1">
                <a:spLocks noRot="1" noChangeAspect="1" noMove="1" noResize="1" noEditPoints="1" noAdjustHandles="1" noChangeArrowheads="1" noChangeShapeType="1" noTextEdit="1"/>
              </p:cNvSpPr>
              <p:nvPr/>
            </p:nvSpPr>
            <p:spPr>
              <a:xfrm>
                <a:off x="5076056" y="4005064"/>
                <a:ext cx="3436289" cy="287084"/>
              </a:xfrm>
              <a:prstGeom prst="rect">
                <a:avLst/>
              </a:prstGeom>
              <a:blipFill>
                <a:blip r:embed="rId4"/>
                <a:stretch>
                  <a:fillRect l="-533" t="-4255" b="-27660"/>
                </a:stretch>
              </a:blipFill>
            </p:spPr>
            <p:txBody>
              <a:bodyPr/>
              <a:lstStyle/>
              <a:p>
                <a:r>
                  <a:rPr lang="en-SG">
                    <a:noFill/>
                  </a:rPr>
                  <a:t> </a:t>
                </a:r>
              </a:p>
            </p:txBody>
          </p:sp>
        </mc:Fallback>
      </mc:AlternateContent>
      <p:sp>
        <p:nvSpPr>
          <p:cNvPr id="8" name="Text Placeholder 2">
            <a:extLst>
              <a:ext uri="{FF2B5EF4-FFF2-40B4-BE49-F238E27FC236}">
                <a16:creationId xmlns:a16="http://schemas.microsoft.com/office/drawing/2014/main" id="{D47998DE-3EF5-498B-958D-69A9A4BBB5A9}"/>
              </a:ext>
            </a:extLst>
          </p:cNvPr>
          <p:cNvSpPr txBox="1">
            <a:spLocks/>
          </p:cNvSpPr>
          <p:nvPr/>
        </p:nvSpPr>
        <p:spPr>
          <a:xfrm>
            <a:off x="6084168" y="4364687"/>
            <a:ext cx="1202639" cy="355858"/>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Figure 7.6</a:t>
            </a:r>
            <a:endParaRPr lang="en-US" sz="1200" b="1" dirty="0"/>
          </a:p>
        </p:txBody>
      </p:sp>
      <p:sp>
        <p:nvSpPr>
          <p:cNvPr id="9" name="Text Placeholder 2">
            <a:extLst>
              <a:ext uri="{FF2B5EF4-FFF2-40B4-BE49-F238E27FC236}">
                <a16:creationId xmlns:a16="http://schemas.microsoft.com/office/drawing/2014/main" id="{C5FD4C3F-DBBF-46A7-9F84-DC4762CDE34A}"/>
              </a:ext>
            </a:extLst>
          </p:cNvPr>
          <p:cNvSpPr txBox="1">
            <a:spLocks/>
          </p:cNvSpPr>
          <p:nvPr/>
        </p:nvSpPr>
        <p:spPr>
          <a:xfrm>
            <a:off x="457199" y="4828893"/>
            <a:ext cx="8330183" cy="132902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dirty="0"/>
              <a:t>This phenomenon is the result of an important statistical theorem called the </a:t>
            </a:r>
            <a:r>
              <a:rPr lang="en-IN" b="1" dirty="0"/>
              <a:t>Central Limit Theorem (CLT)</a:t>
            </a:r>
            <a:r>
              <a:rPr lang="en-IN" dirty="0"/>
              <a:t>.</a:t>
            </a:r>
            <a:endParaRPr lang="en-IN" baseline="-25000" dirty="0"/>
          </a:p>
        </p:txBody>
      </p:sp>
      <p:pic>
        <p:nvPicPr>
          <p:cNvPr id="10" name="Picture 9">
            <a:extLst>
              <a:ext uri="{FF2B5EF4-FFF2-40B4-BE49-F238E27FC236}">
                <a16:creationId xmlns:a16="http://schemas.microsoft.com/office/drawing/2014/main" id="{8C794C2F-80ED-471D-88D0-0E9A5BD3C869}"/>
              </a:ext>
            </a:extLst>
          </p:cNvPr>
          <p:cNvPicPr>
            <a:picLocks noGrp="1" noChangeAspect="1"/>
          </p:cNvPicPr>
          <p:nvPr/>
        </p:nvPicPr>
        <p:blipFill>
          <a:blip r:embed="rId5"/>
          <a:stretch>
            <a:fillRect/>
          </a:stretch>
        </p:blipFill>
        <p:spPr>
          <a:xfrm>
            <a:off x="4499992" y="1215247"/>
            <a:ext cx="4206093" cy="2753547"/>
          </a:xfrm>
          <a:prstGeom prst="rect">
            <a:avLst/>
          </a:prstGeom>
        </p:spPr>
      </p:pic>
    </p:spTree>
    <p:extLst>
      <p:ext uri="{BB962C8B-B14F-4D97-AF65-F5344CB8AC3E}">
        <p14:creationId xmlns:p14="http://schemas.microsoft.com/office/powerpoint/2010/main" val="3230296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F1C4A2D-B381-4071-875C-60755DE694D7}"/>
                  </a:ext>
                </a:extLst>
              </p:cNvPr>
              <p:cNvSpPr>
                <a:spLocks noGrp="1"/>
              </p:cNvSpPr>
              <p:nvPr>
                <p:ph sz="quarter" idx="1"/>
              </p:nvPr>
            </p:nvSpPr>
            <p:spPr/>
            <p:txBody>
              <a:bodyPr>
                <a:normAutofit/>
              </a:bodyPr>
              <a:lstStyle/>
              <a:p>
                <a:pPr marL="0" indent="0">
                  <a:buNone/>
                </a:pPr>
                <a:r>
                  <a:rPr lang="en-IN" dirty="0"/>
                  <a:t>The Central Limit Theorem can be restated to apply to the </a:t>
                </a:r>
                <a:r>
                  <a:rPr lang="en-IN" b="1" dirty="0">
                    <a:solidFill>
                      <a:srgbClr val="FF0000"/>
                    </a:solidFill>
                  </a:rPr>
                  <a:t>sum</a:t>
                </a:r>
                <a:r>
                  <a:rPr lang="en-IN" b="1" dirty="0"/>
                  <a:t> of the sample measurements </a:t>
                </a:r>
                <a:r>
                  <a:rPr lang="el-GR" b="1" dirty="0">
                    <a:solidFill>
                      <a:srgbClr val="FF0000"/>
                    </a:solidFill>
                  </a:rPr>
                  <a:t>Σ</a:t>
                </a:r>
                <a:r>
                  <a:rPr lang="en-IN" b="1" i="1" dirty="0">
                    <a:solidFill>
                      <a:srgbClr val="FF0000"/>
                    </a:solidFill>
                  </a:rPr>
                  <a:t>x</a:t>
                </a:r>
                <a:r>
                  <a:rPr lang="en-IN" b="1" i="1" baseline="-25000" dirty="0">
                    <a:solidFill>
                      <a:srgbClr val="FF0000"/>
                    </a:solidFill>
                  </a:rPr>
                  <a:t>i</a:t>
                </a:r>
                <a:r>
                  <a:rPr lang="en-IN" dirty="0">
                    <a:solidFill>
                      <a:srgbClr val="FF0000"/>
                    </a:solidFill>
                  </a:rPr>
                  <a:t>, </a:t>
                </a:r>
                <a:r>
                  <a:rPr lang="en-IN" dirty="0"/>
                  <a:t>which, as </a:t>
                </a:r>
                <a:r>
                  <a:rPr lang="en-IN" i="1" dirty="0"/>
                  <a:t>n </a:t>
                </a:r>
                <a:r>
                  <a:rPr lang="en-IN" dirty="0"/>
                  <a:t>becomes large, also has an approximately normal distribution with mean </a:t>
                </a:r>
                <a:r>
                  <a:rPr lang="en-IN" i="1" dirty="0">
                    <a:solidFill>
                      <a:srgbClr val="FF0000"/>
                    </a:solidFill>
                  </a:rPr>
                  <a:t>n</a:t>
                </a:r>
                <a:r>
                  <a:rPr lang="el-GR" i="1" dirty="0">
                    <a:solidFill>
                      <a:srgbClr val="FF0000"/>
                    </a:solidFill>
                  </a:rPr>
                  <a:t>μ</a:t>
                </a:r>
                <a:r>
                  <a:rPr lang="en-IN" dirty="0">
                    <a:solidFill>
                      <a:srgbClr val="FF0000"/>
                    </a:solidFill>
                  </a:rPr>
                  <a:t> </a:t>
                </a:r>
                <a:r>
                  <a:rPr lang="en-IN" dirty="0"/>
                  <a:t>and standard deviation </a:t>
                </a:r>
                <a14:m>
                  <m:oMath xmlns:m="http://schemas.openxmlformats.org/officeDocument/2006/math">
                    <m:r>
                      <m:rPr>
                        <m:sty m:val="p"/>
                      </m:rPr>
                      <a:rPr lang="el-GR" b="0" i="1" smtClean="0">
                        <a:solidFill>
                          <a:srgbClr val="FF0000"/>
                        </a:solidFill>
                        <a:latin typeface="Cambria Math" panose="02040503050406030204" pitchFamily="18" charset="0"/>
                        <a:ea typeface="Cambria Math" panose="02040503050406030204" pitchFamily="18" charset="0"/>
                      </a:rPr>
                      <m:t>σ</m:t>
                    </m:r>
                    <m:rad>
                      <m:radPr>
                        <m:degHide m:val="on"/>
                        <m:ctrlPr>
                          <a:rPr lang="en-US" b="0" i="1" smtClean="0">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𝑛</m:t>
                        </m:r>
                      </m:e>
                    </m:rad>
                    <m:r>
                      <a:rPr lang="en-US" b="0" i="1" smtClean="0">
                        <a:latin typeface="Cambria Math" panose="02040503050406030204" pitchFamily="18" charset="0"/>
                      </a:rPr>
                      <m:t>.</m:t>
                    </m:r>
                  </m:oMath>
                </a14:m>
                <a:endParaRPr lang="en-IN" dirty="0"/>
              </a:p>
              <a:p>
                <a:pPr marL="0" indent="0">
                  <a:buNone/>
                </a:pPr>
                <a:endParaRPr lang="en-IN" dirty="0"/>
              </a:p>
              <a:p>
                <a:pPr marL="0" indent="0">
                  <a:buNone/>
                </a:pPr>
                <a:endParaRPr lang="en-IN" dirty="0"/>
              </a:p>
              <a:p>
                <a:pPr marL="0" indent="0">
                  <a:buNone/>
                </a:pPr>
                <a:r>
                  <a:rPr lang="en-IN" dirty="0"/>
                  <a:t>The Central Limit Theorem can be restated to apply to the </a:t>
                </a:r>
                <a:r>
                  <a:rPr lang="en-IN" b="1" dirty="0">
                    <a:solidFill>
                      <a:srgbClr val="FF0000"/>
                    </a:solidFill>
                  </a:rPr>
                  <a:t>mean</a:t>
                </a:r>
                <a:r>
                  <a:rPr lang="en-IN" b="1" dirty="0"/>
                  <a:t> of the sample measurements </a:t>
                </a:r>
                <a14:m>
                  <m:oMath xmlns:m="http://schemas.openxmlformats.org/officeDocument/2006/math">
                    <m:acc>
                      <m:accPr>
                        <m:chr m:val="̅"/>
                        <m:ctrlPr>
                          <a:rPr lang="en-IN" b="1" i="1" smtClean="0">
                            <a:solidFill>
                              <a:srgbClr val="FF0000"/>
                            </a:solidFill>
                            <a:latin typeface="Cambria Math" panose="02040503050406030204" pitchFamily="18" charset="0"/>
                          </a:rPr>
                        </m:ctrlPr>
                      </m:accPr>
                      <m:e>
                        <m:r>
                          <a:rPr lang="en-US" b="1" i="1" smtClean="0">
                            <a:solidFill>
                              <a:srgbClr val="FF0000"/>
                            </a:solidFill>
                            <a:latin typeface="Cambria Math" panose="02040503050406030204" pitchFamily="18" charset="0"/>
                          </a:rPr>
                          <m:t>𝒙</m:t>
                        </m:r>
                      </m:e>
                    </m:acc>
                  </m:oMath>
                </a14:m>
                <a:r>
                  <a:rPr lang="en-IN" dirty="0"/>
                  <a:t>,</a:t>
                </a:r>
                <a:r>
                  <a:rPr lang="en-IN" dirty="0">
                    <a:solidFill>
                      <a:srgbClr val="FF0000"/>
                    </a:solidFill>
                  </a:rPr>
                  <a:t> </a:t>
                </a:r>
                <a:r>
                  <a:rPr lang="en-IN" dirty="0"/>
                  <a:t>which, as </a:t>
                </a:r>
                <a:r>
                  <a:rPr lang="en-IN" i="1" dirty="0"/>
                  <a:t>n </a:t>
                </a:r>
                <a:r>
                  <a:rPr lang="en-IN" dirty="0"/>
                  <a:t>becomes large, also has an approximately normal distribution with mean </a:t>
                </a:r>
                <a:r>
                  <a:rPr lang="el-GR" i="1" dirty="0">
                    <a:solidFill>
                      <a:srgbClr val="FF0000"/>
                    </a:solidFill>
                  </a:rPr>
                  <a:t>μ</a:t>
                </a:r>
                <a:r>
                  <a:rPr lang="en-IN" dirty="0"/>
                  <a:t> and standard deviation </a:t>
                </a:r>
                <a14:m>
                  <m:oMath xmlns:m="http://schemas.openxmlformats.org/officeDocument/2006/math">
                    <m:r>
                      <m:rPr>
                        <m:sty m:val="p"/>
                      </m:rPr>
                      <a:rPr lang="el-GR" i="1" smtClean="0">
                        <a:solidFill>
                          <a:srgbClr val="FF0000"/>
                        </a:solidFill>
                        <a:latin typeface="Cambria Math" panose="02040503050406030204" pitchFamily="18" charset="0"/>
                        <a:ea typeface="Cambria Math" panose="02040503050406030204" pitchFamily="18" charset="0"/>
                      </a:rPr>
                      <m:t>σ</m:t>
                    </m:r>
                    <m:r>
                      <a:rPr lang="en-US" b="0" i="1" smtClean="0">
                        <a:solidFill>
                          <a:srgbClr val="FF0000"/>
                        </a:solidFill>
                        <a:latin typeface="Cambria Math" panose="02040503050406030204" pitchFamily="18" charset="0"/>
                        <a:ea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𝑛</m:t>
                        </m:r>
                      </m:e>
                    </m:rad>
                    <m:r>
                      <a:rPr lang="en-US" i="1">
                        <a:latin typeface="Cambria Math" panose="02040503050406030204" pitchFamily="18" charset="0"/>
                      </a:rPr>
                      <m:t>.</m:t>
                    </m:r>
                  </m:oMath>
                </a14:m>
                <a:endParaRPr lang="en-IN" dirty="0"/>
              </a:p>
              <a:p>
                <a:pPr marL="0" indent="0">
                  <a:buNone/>
                </a:pPr>
                <a:endParaRPr lang="en-SG" dirty="0"/>
              </a:p>
              <a:p>
                <a:pPr marL="0" indent="0">
                  <a:buNone/>
                </a:pPr>
                <a:endParaRPr lang="en-IN" b="1" dirty="0"/>
              </a:p>
              <a:p>
                <a:endParaRPr lang="en-SG" dirty="0"/>
              </a:p>
            </p:txBody>
          </p:sp>
        </mc:Choice>
        <mc:Fallback xmlns="">
          <p:sp>
            <p:nvSpPr>
              <p:cNvPr id="2" name="Content Placeholder 1">
                <a:extLst>
                  <a:ext uri="{FF2B5EF4-FFF2-40B4-BE49-F238E27FC236}">
                    <a16:creationId xmlns:a16="http://schemas.microsoft.com/office/drawing/2014/main" id="{9F1C4A2D-B381-4071-875C-60755DE694D7}"/>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r="-667"/>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6BC28000-70FF-41BD-897E-2F1AE689B22A}"/>
              </a:ext>
            </a:extLst>
          </p:cNvPr>
          <p:cNvSpPr>
            <a:spLocks noGrp="1"/>
          </p:cNvSpPr>
          <p:nvPr>
            <p:ph type="title"/>
          </p:nvPr>
        </p:nvSpPr>
        <p:spPr/>
        <p:txBody>
          <a:bodyPr/>
          <a:lstStyle/>
          <a:p>
            <a:r>
              <a:rPr lang="en-IN" dirty="0">
                <a:solidFill>
                  <a:srgbClr val="0065C0"/>
                </a:solidFill>
              </a:rPr>
              <a:t>The Central Limit Theorem </a:t>
            </a:r>
            <a:r>
              <a:rPr lang="en-US" dirty="0">
                <a:solidFill>
                  <a:srgbClr val="0065C0"/>
                </a:solidFill>
              </a:rPr>
              <a:t>(10 of 12)</a:t>
            </a:r>
            <a:endParaRPr lang="en-SG" dirty="0">
              <a:solidFill>
                <a:srgbClr val="0065C0"/>
              </a:solidFill>
            </a:endParaRPr>
          </a:p>
        </p:txBody>
      </p:sp>
      <p:sp>
        <p:nvSpPr>
          <p:cNvPr id="4" name="Rectangle: Rounded Corners 3">
            <a:extLst>
              <a:ext uri="{FF2B5EF4-FFF2-40B4-BE49-F238E27FC236}">
                <a16:creationId xmlns:a16="http://schemas.microsoft.com/office/drawing/2014/main" id="{9DB2B999-4857-4531-AE20-17E29794AF93}"/>
              </a:ext>
            </a:extLst>
          </p:cNvPr>
          <p:cNvSpPr/>
          <p:nvPr/>
        </p:nvSpPr>
        <p:spPr>
          <a:xfrm>
            <a:off x="457200" y="1219200"/>
            <a:ext cx="8229600" cy="1849760"/>
          </a:xfrm>
          <a:prstGeom prst="roundRect">
            <a:avLst/>
          </a:prstGeom>
          <a:noFill/>
          <a:ln w="38100">
            <a:solidFill>
              <a:srgbClr val="006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Rounded Corners 10">
            <a:extLst>
              <a:ext uri="{FF2B5EF4-FFF2-40B4-BE49-F238E27FC236}">
                <a16:creationId xmlns:a16="http://schemas.microsoft.com/office/drawing/2014/main" id="{D7AF005E-1ABE-4F3B-9AF2-424FBF62B176}"/>
              </a:ext>
            </a:extLst>
          </p:cNvPr>
          <p:cNvSpPr/>
          <p:nvPr/>
        </p:nvSpPr>
        <p:spPr>
          <a:xfrm>
            <a:off x="457200" y="3733165"/>
            <a:ext cx="8229600" cy="1849760"/>
          </a:xfrm>
          <a:prstGeom prst="roundRect">
            <a:avLst/>
          </a:prstGeom>
          <a:noFill/>
          <a:ln w="38100">
            <a:solidFill>
              <a:srgbClr val="006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29937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E8A3ECF-0491-4D67-811B-550B8614ECCE}"/>
                  </a:ext>
                </a:extLst>
              </p:cNvPr>
              <p:cNvSpPr>
                <a:spLocks noGrp="1"/>
              </p:cNvSpPr>
              <p:nvPr>
                <p:ph sz="quarter" idx="1"/>
              </p:nvPr>
            </p:nvSpPr>
            <p:spPr/>
            <p:txBody>
              <a:bodyPr>
                <a:normAutofit fontScale="92500" lnSpcReduction="20000"/>
              </a:bodyPr>
              <a:lstStyle/>
              <a:p>
                <a:pPr marL="0" indent="0">
                  <a:buNone/>
                </a:pPr>
                <a:r>
                  <a:rPr lang="en-IN" dirty="0"/>
                  <a:t>When the Sample Size Is Large Enough to Use the Central Limit Theorem?</a:t>
                </a:r>
              </a:p>
              <a:p>
                <a:r>
                  <a:rPr lang="en-IN" dirty="0"/>
                  <a:t>If the sampled population is </a:t>
                </a:r>
                <a:r>
                  <a:rPr lang="en-IN" b="1" dirty="0">
                    <a:solidFill>
                      <a:srgbClr val="FF0000"/>
                    </a:solidFill>
                  </a:rPr>
                  <a:t>normal</a:t>
                </a:r>
                <a:r>
                  <a:rPr lang="en-IN" dirty="0">
                    <a:solidFill>
                      <a:srgbClr val="FF0000"/>
                    </a:solidFill>
                  </a:rPr>
                  <a:t>, </a:t>
                </a:r>
                <a:r>
                  <a:rPr lang="en-IN" dirty="0">
                    <a:solidFill>
                      <a:schemeClr val="tx1"/>
                    </a:solidFill>
                  </a:rPr>
                  <a:t>then the sampling distribution of </a:t>
                </a:r>
                <a14:m>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𝑥</m:t>
                        </m:r>
                      </m:e>
                    </m:acc>
                  </m:oMath>
                </a14:m>
                <a:r>
                  <a:rPr lang="en-US" sz="2800" dirty="0">
                    <a:solidFill>
                      <a:schemeClr val="tx1"/>
                    </a:solidFill>
                  </a:rPr>
                  <a:t> </a:t>
                </a:r>
                <a:r>
                  <a:rPr lang="en-IN" dirty="0">
                    <a:solidFill>
                      <a:schemeClr val="tx1"/>
                    </a:solidFill>
                  </a:rPr>
                  <a:t>will also be </a:t>
                </a:r>
                <a:r>
                  <a:rPr lang="en-IN" dirty="0">
                    <a:solidFill>
                      <a:srgbClr val="FF0000"/>
                    </a:solidFill>
                  </a:rPr>
                  <a:t>normal, no matter what sample size you choose.</a:t>
                </a:r>
              </a:p>
              <a:p>
                <a:endParaRPr lang="en-IN" dirty="0">
                  <a:solidFill>
                    <a:srgbClr val="FF0000"/>
                  </a:solidFill>
                </a:endParaRPr>
              </a:p>
              <a:p>
                <a:r>
                  <a:rPr lang="en-IN" dirty="0"/>
                  <a:t>When the sampled population is approximately </a:t>
                </a:r>
                <a:r>
                  <a:rPr lang="en-IN" dirty="0">
                    <a:solidFill>
                      <a:srgbClr val="FF0000"/>
                    </a:solidFill>
                  </a:rPr>
                  <a:t>symmetric</a:t>
                </a:r>
                <a:r>
                  <a:rPr lang="en-IN" dirty="0"/>
                  <a:t>, the sampling distribution of</a:t>
                </a:r>
                <a:r>
                  <a:rPr lang="en-US" sz="2400" b="0" dirty="0">
                    <a:solidFill>
                      <a:srgbClr val="FF0000"/>
                    </a:solidFill>
                  </a:rPr>
                  <a:t> </a:t>
                </a: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𝑥</m:t>
                        </m:r>
                      </m:e>
                    </m:acc>
                  </m:oMath>
                </a14:m>
                <a:r>
                  <a:rPr lang="en-US" sz="2400" dirty="0">
                    <a:solidFill>
                      <a:schemeClr val="tx1"/>
                    </a:solidFill>
                  </a:rPr>
                  <a:t> </a:t>
                </a:r>
                <a:r>
                  <a:rPr lang="en-IN" sz="2400" dirty="0"/>
                  <a:t>becomes approximately normal for relatively </a:t>
                </a:r>
                <a:r>
                  <a:rPr lang="en-IN" sz="2400" dirty="0">
                    <a:solidFill>
                      <a:srgbClr val="FF0000"/>
                    </a:solidFill>
                  </a:rPr>
                  <a:t>small values of </a:t>
                </a:r>
                <a:r>
                  <a:rPr lang="en-IN" sz="2400" i="1" dirty="0">
                    <a:solidFill>
                      <a:srgbClr val="FF0000"/>
                    </a:solidFill>
                  </a:rPr>
                  <a:t>n</a:t>
                </a:r>
                <a:r>
                  <a:rPr lang="en-IN" sz="2400" dirty="0"/>
                  <a:t>.</a:t>
                </a:r>
                <a:r>
                  <a:rPr lang="en-US" sz="2400" dirty="0">
                    <a:solidFill>
                      <a:srgbClr val="FF0000"/>
                    </a:solidFill>
                  </a:rPr>
                  <a:t> </a:t>
                </a:r>
              </a:p>
              <a:p>
                <a:endParaRPr lang="en-US" sz="2400" dirty="0">
                  <a:solidFill>
                    <a:srgbClr val="FF0000"/>
                  </a:solidFill>
                </a:endParaRPr>
              </a:p>
              <a:p>
                <a:r>
                  <a:rPr lang="en-IN" dirty="0"/>
                  <a:t>When the sampled population is </a:t>
                </a:r>
                <a:r>
                  <a:rPr lang="en-IN" b="1" dirty="0"/>
                  <a:t>skewed</a:t>
                </a:r>
                <a:r>
                  <a:rPr lang="en-IN" dirty="0"/>
                  <a:t>, the sample </a:t>
                </a:r>
                <a:r>
                  <a:rPr lang="en-IN" dirty="0">
                    <a:solidFill>
                      <a:srgbClr val="FF0000"/>
                    </a:solidFill>
                  </a:rPr>
                  <a:t>size </a:t>
                </a:r>
                <a:r>
                  <a:rPr lang="en-IN" i="1" dirty="0">
                    <a:solidFill>
                      <a:srgbClr val="FF0000"/>
                    </a:solidFill>
                  </a:rPr>
                  <a:t>n </a:t>
                </a:r>
                <a:r>
                  <a:rPr lang="en-IN" dirty="0">
                    <a:solidFill>
                      <a:srgbClr val="FF0000"/>
                    </a:solidFill>
                  </a:rPr>
                  <a:t>must be larger</a:t>
                </a:r>
                <a:r>
                  <a:rPr lang="en-IN" dirty="0"/>
                  <a:t>, </a:t>
                </a:r>
                <a:r>
                  <a:rPr lang="en-IN" dirty="0">
                    <a:solidFill>
                      <a:srgbClr val="FF0000"/>
                    </a:solidFill>
                  </a:rPr>
                  <a:t>with </a:t>
                </a:r>
                <a:r>
                  <a:rPr lang="en-IN" i="1" dirty="0">
                    <a:solidFill>
                      <a:srgbClr val="FF0000"/>
                    </a:solidFill>
                  </a:rPr>
                  <a:t>n </a:t>
                </a:r>
                <a:r>
                  <a:rPr lang="en-IN" dirty="0">
                    <a:solidFill>
                      <a:srgbClr val="FF0000"/>
                    </a:solidFill>
                  </a:rPr>
                  <a:t>at least 30</a:t>
                </a:r>
                <a:r>
                  <a:rPr lang="en-IN" dirty="0"/>
                  <a:t> before the sampling distribution of </a:t>
                </a:r>
                <a14:m>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𝑥</m:t>
                        </m:r>
                      </m:e>
                    </m:acc>
                  </m:oMath>
                </a14:m>
                <a:r>
                  <a:rPr lang="en-US" sz="2800" dirty="0">
                    <a:solidFill>
                      <a:schemeClr val="tx1"/>
                    </a:solidFill>
                  </a:rPr>
                  <a:t> </a:t>
                </a:r>
                <a:r>
                  <a:rPr lang="en-IN" dirty="0"/>
                  <a:t>becomes approximately normal. </a:t>
                </a:r>
                <a:r>
                  <a:rPr lang="en-IN" dirty="0">
                    <a:solidFill>
                      <a:srgbClr val="FF0000"/>
                    </a:solidFill>
                  </a:rPr>
                  <a:t>Conservatively, we require </a:t>
                </a:r>
                <a:r>
                  <a:rPr lang="en-IN" i="1" dirty="0">
                    <a:solidFill>
                      <a:srgbClr val="FF0000"/>
                    </a:solidFill>
                  </a:rPr>
                  <a:t>n</a:t>
                </a:r>
                <a:r>
                  <a:rPr lang="en-IN" dirty="0">
                    <a:solidFill>
                      <a:srgbClr val="FF0000"/>
                    </a:solidFill>
                  </a:rPr>
                  <a:t> ≥ 30.</a:t>
                </a:r>
              </a:p>
              <a:p>
                <a:endParaRPr lang="en-IN" dirty="0"/>
              </a:p>
              <a:p>
                <a:endParaRPr lang="en-SG" dirty="0"/>
              </a:p>
            </p:txBody>
          </p:sp>
        </mc:Choice>
        <mc:Fallback xmlns="">
          <p:sp>
            <p:nvSpPr>
              <p:cNvPr id="2" name="Content Placeholder 1">
                <a:extLst>
                  <a:ext uri="{FF2B5EF4-FFF2-40B4-BE49-F238E27FC236}">
                    <a16:creationId xmlns:a16="http://schemas.microsoft.com/office/drawing/2014/main" id="{3E8A3ECF-0491-4D67-811B-550B8614ECCE}"/>
                  </a:ext>
                </a:extLst>
              </p:cNvPr>
              <p:cNvSpPr>
                <a:spLocks noGrp="1" noRot="1" noChangeAspect="1" noMove="1" noResize="1" noEditPoints="1" noAdjustHandles="1" noChangeArrowheads="1" noChangeShapeType="1" noTextEdit="1"/>
              </p:cNvSpPr>
              <p:nvPr>
                <p:ph sz="quarter" idx="1"/>
              </p:nvPr>
            </p:nvSpPr>
            <p:spPr>
              <a:blipFill>
                <a:blip r:embed="rId2"/>
                <a:stretch>
                  <a:fillRect l="-1111" t="-2469" r="-1556"/>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DF7A89BD-AB73-45FB-A6AF-19837A2A8328}"/>
              </a:ext>
            </a:extLst>
          </p:cNvPr>
          <p:cNvSpPr>
            <a:spLocks noGrp="1"/>
          </p:cNvSpPr>
          <p:nvPr>
            <p:ph type="title"/>
          </p:nvPr>
        </p:nvSpPr>
        <p:spPr/>
        <p:txBody>
          <a:bodyPr/>
          <a:lstStyle/>
          <a:p>
            <a:r>
              <a:rPr lang="en-IN" dirty="0">
                <a:solidFill>
                  <a:srgbClr val="0065C0"/>
                </a:solidFill>
              </a:rPr>
              <a:t>The Central Limit Theorem </a:t>
            </a:r>
            <a:r>
              <a:rPr lang="en-US" dirty="0">
                <a:solidFill>
                  <a:srgbClr val="0065C0"/>
                </a:solidFill>
              </a:rPr>
              <a:t>(11 of 12)</a:t>
            </a:r>
            <a:endParaRPr lang="en-SG" dirty="0">
              <a:solidFill>
                <a:srgbClr val="0065C0"/>
              </a:solidFill>
            </a:endParaRPr>
          </a:p>
        </p:txBody>
      </p:sp>
      <p:sp>
        <p:nvSpPr>
          <p:cNvPr id="4" name="Rectangle: Rounded Corners 3">
            <a:extLst>
              <a:ext uri="{FF2B5EF4-FFF2-40B4-BE49-F238E27FC236}">
                <a16:creationId xmlns:a16="http://schemas.microsoft.com/office/drawing/2014/main" id="{D0F72918-DA5F-475F-80F5-C5EEC2833B28}"/>
              </a:ext>
            </a:extLst>
          </p:cNvPr>
          <p:cNvSpPr/>
          <p:nvPr/>
        </p:nvSpPr>
        <p:spPr>
          <a:xfrm>
            <a:off x="179512" y="836712"/>
            <a:ext cx="8856984" cy="5225792"/>
          </a:xfrm>
          <a:prstGeom prst="roundRect">
            <a:avLst/>
          </a:prstGeom>
          <a:noFill/>
          <a:ln w="38100">
            <a:solidFill>
              <a:srgbClr val="006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84287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14C4B6E-34AB-4E08-B10F-B469E0386C95}"/>
                  </a:ext>
                </a:extLst>
              </p:cNvPr>
              <p:cNvSpPr>
                <a:spLocks noGrp="1"/>
              </p:cNvSpPr>
              <p:nvPr>
                <p:ph sz="quarter" idx="1"/>
              </p:nvPr>
            </p:nvSpPr>
            <p:spPr/>
            <p:txBody>
              <a:bodyPr/>
              <a:lstStyle/>
              <a:p>
                <a:r>
                  <a:rPr lang="en-IN" dirty="0"/>
                  <a:t>These guidelines suggest that, for many populations, the sampling distribution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IN" dirty="0"/>
                  <a:t> will be approximately normal for moderate sample sizes, but as specific applications of the Central Limit Theorem arise, we will give you the appropriate sample size </a:t>
                </a:r>
                <a:r>
                  <a:rPr lang="en-IN" i="1" dirty="0"/>
                  <a:t>n</a:t>
                </a:r>
                <a:r>
                  <a:rPr lang="en-IN" dirty="0"/>
                  <a:t>.</a:t>
                </a:r>
              </a:p>
              <a:p>
                <a:endParaRPr lang="en-IN" dirty="0"/>
              </a:p>
              <a:p>
                <a:endParaRPr lang="en-SG" dirty="0"/>
              </a:p>
            </p:txBody>
          </p:sp>
        </mc:Choice>
        <mc:Fallback xmlns="">
          <p:sp>
            <p:nvSpPr>
              <p:cNvPr id="2" name="Content Placeholder 1">
                <a:extLst>
                  <a:ext uri="{FF2B5EF4-FFF2-40B4-BE49-F238E27FC236}">
                    <a16:creationId xmlns:a16="http://schemas.microsoft.com/office/drawing/2014/main" id="{714C4B6E-34AB-4E08-B10F-B469E0386C95}"/>
                  </a:ext>
                </a:extLst>
              </p:cNvPr>
              <p:cNvSpPr>
                <a:spLocks noGrp="1" noRot="1" noChangeAspect="1" noMove="1" noResize="1" noEditPoints="1" noAdjustHandles="1" noChangeArrowheads="1" noChangeShapeType="1" noTextEdit="1"/>
              </p:cNvSpPr>
              <p:nvPr>
                <p:ph sz="quarter" idx="1"/>
              </p:nvPr>
            </p:nvSpPr>
            <p:spPr>
              <a:blipFill>
                <a:blip r:embed="rId2"/>
                <a:stretch>
                  <a:fillRect l="-667"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9C04D47B-EADD-420B-B50B-5311F97385BB}"/>
              </a:ext>
            </a:extLst>
          </p:cNvPr>
          <p:cNvSpPr>
            <a:spLocks noGrp="1"/>
          </p:cNvSpPr>
          <p:nvPr>
            <p:ph type="title"/>
          </p:nvPr>
        </p:nvSpPr>
        <p:spPr/>
        <p:txBody>
          <a:bodyPr/>
          <a:lstStyle/>
          <a:p>
            <a:r>
              <a:rPr lang="en-IN" dirty="0">
                <a:solidFill>
                  <a:srgbClr val="0065C0"/>
                </a:solidFill>
              </a:rPr>
              <a:t>The Central Limit Theorem </a:t>
            </a:r>
            <a:r>
              <a:rPr lang="en-US" dirty="0">
                <a:solidFill>
                  <a:srgbClr val="0065C0"/>
                </a:solidFill>
              </a:rPr>
              <a:t>(12 of 12)</a:t>
            </a:r>
            <a:endParaRPr lang="en-SG" dirty="0">
              <a:solidFill>
                <a:srgbClr val="0065C0"/>
              </a:solidFill>
            </a:endParaRPr>
          </a:p>
        </p:txBody>
      </p:sp>
    </p:spTree>
    <p:extLst>
      <p:ext uri="{BB962C8B-B14F-4D97-AF65-F5344CB8AC3E}">
        <p14:creationId xmlns:p14="http://schemas.microsoft.com/office/powerpoint/2010/main" val="1763710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A72AAD-F3AD-4F46-808C-6BEB7AB13DD3}"/>
              </a:ext>
            </a:extLst>
          </p:cNvPr>
          <p:cNvSpPr>
            <a:spLocks noGrp="1"/>
          </p:cNvSpPr>
          <p:nvPr>
            <p:ph sz="quarter" idx="1"/>
          </p:nvPr>
        </p:nvSpPr>
        <p:spPr/>
        <p:txBody>
          <a:bodyPr/>
          <a:lstStyle/>
          <a:p>
            <a:pPr marL="0" indent="0">
              <a:buNone/>
            </a:pPr>
            <a:endParaRPr lang="en-US" dirty="0"/>
          </a:p>
          <a:p>
            <a:pPr marL="0" indent="0" algn="ctr">
              <a:buNone/>
            </a:pPr>
            <a:endParaRPr lang="en-IN" sz="4000" dirty="0">
              <a:solidFill>
                <a:srgbClr val="A62B4D"/>
              </a:solidFill>
            </a:endParaRPr>
          </a:p>
          <a:p>
            <a:pPr marL="0" indent="0" algn="ctr">
              <a:buNone/>
            </a:pPr>
            <a:endParaRPr lang="en-IN" sz="4000" dirty="0">
              <a:solidFill>
                <a:srgbClr val="A62B4D"/>
              </a:solidFill>
            </a:endParaRPr>
          </a:p>
          <a:p>
            <a:pPr marL="0" indent="0" algn="ctr">
              <a:buNone/>
            </a:pPr>
            <a:r>
              <a:rPr lang="en-IN" sz="4000" dirty="0">
                <a:solidFill>
                  <a:srgbClr val="0065C0"/>
                </a:solidFill>
              </a:rPr>
              <a:t>Standard Error of the Sample Mean</a:t>
            </a:r>
            <a:endParaRPr lang="en-SG" sz="4000" dirty="0">
              <a:solidFill>
                <a:srgbClr val="0065C0"/>
              </a:solidFill>
            </a:endParaRPr>
          </a:p>
        </p:txBody>
      </p:sp>
      <p:sp>
        <p:nvSpPr>
          <p:cNvPr id="3" name="Title 2">
            <a:extLst>
              <a:ext uri="{FF2B5EF4-FFF2-40B4-BE49-F238E27FC236}">
                <a16:creationId xmlns:a16="http://schemas.microsoft.com/office/drawing/2014/main" id="{5A15E267-8A00-4718-A769-2F5E3D20D7C8}"/>
              </a:ext>
            </a:extLst>
          </p:cNvPr>
          <p:cNvSpPr>
            <a:spLocks noGrp="1"/>
          </p:cNvSpPr>
          <p:nvPr>
            <p:ph type="title"/>
          </p:nvPr>
        </p:nvSpPr>
        <p:spPr/>
        <p:txBody>
          <a:bodyPr/>
          <a:lstStyle/>
          <a:p>
            <a:endParaRPr lang="en-SG"/>
          </a:p>
        </p:txBody>
      </p:sp>
    </p:spTree>
    <p:extLst>
      <p:ext uri="{BB962C8B-B14F-4D97-AF65-F5344CB8AC3E}">
        <p14:creationId xmlns:p14="http://schemas.microsoft.com/office/powerpoint/2010/main" val="1066180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B4994CF-9F2B-4D57-9C76-6468D7D0B371}"/>
                  </a:ext>
                </a:extLst>
              </p:cNvPr>
              <p:cNvSpPr>
                <a:spLocks noGrp="1"/>
              </p:cNvSpPr>
              <p:nvPr>
                <p:ph sz="quarter" idx="1"/>
              </p:nvPr>
            </p:nvSpPr>
            <p:spPr>
              <a:xfrm>
                <a:off x="457200" y="1219200"/>
                <a:ext cx="8363272" cy="4937760"/>
              </a:xfrm>
            </p:spPr>
            <p:txBody>
              <a:bodyPr/>
              <a:lstStyle/>
              <a:p>
                <a:pPr marL="0" indent="0">
                  <a:buNone/>
                </a:pPr>
                <a:r>
                  <a:rPr lang="en-IN" dirty="0">
                    <a:solidFill>
                      <a:srgbClr val="0065C0"/>
                    </a:solidFill>
                  </a:rPr>
                  <a:t>Definition</a:t>
                </a:r>
              </a:p>
              <a:p>
                <a:pPr marL="0" indent="0">
                  <a:buNone/>
                </a:pPr>
                <a:r>
                  <a:rPr lang="en-IN" dirty="0"/>
                  <a:t>The </a:t>
                </a:r>
                <a:r>
                  <a:rPr lang="en-IN" b="1" dirty="0"/>
                  <a:t>standard deviation </a:t>
                </a:r>
                <a:r>
                  <a:rPr lang="en-IN" dirty="0"/>
                  <a:t>of a statistic is also called the </a:t>
                </a:r>
                <a:r>
                  <a:rPr lang="en-IN" b="1" dirty="0"/>
                  <a:t>standard error of the estimator </a:t>
                </a:r>
                <a:r>
                  <a:rPr lang="en-IN" dirty="0"/>
                  <a:t>(abbreviated </a:t>
                </a:r>
                <a:r>
                  <a:rPr lang="en-IN" b="1" dirty="0"/>
                  <a:t>SE</a:t>
                </a:r>
                <a:r>
                  <a:rPr lang="en-IN" dirty="0"/>
                  <a:t>) because it refers to the precision of the estimator.  Therefore, the standard deviation of </a:t>
                </a:r>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ea typeface="Cambria Math" panose="02040503050406030204" pitchFamily="18" charset="0"/>
                      </a:rPr>
                      <m:t>−</m:t>
                    </m:r>
                  </m:oMath>
                </a14:m>
                <a:r>
                  <a:rPr lang="en-IN" dirty="0"/>
                  <a:t> given by </a:t>
                </a:r>
                <a14:m>
                  <m:oMath xmlns:m="http://schemas.openxmlformats.org/officeDocument/2006/math">
                    <m:r>
                      <a:rPr lang="en-IN"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oMath>
                </a14:m>
                <a:r>
                  <a:rPr lang="en-IN"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IN" dirty="0"/>
                  <a:t> is referred to as the </a:t>
                </a:r>
                <a:r>
                  <a:rPr lang="en-IN" b="1" dirty="0"/>
                  <a:t>standard error of the mean </a:t>
                </a:r>
                <a:r>
                  <a:rPr lang="en-IN" dirty="0"/>
                  <a:t>(abbreviated as SE(</a:t>
                </a:r>
                <a14:m>
                  <m:oMath xmlns:m="http://schemas.openxmlformats.org/officeDocument/2006/math">
                    <m:acc>
                      <m:accPr>
                        <m:chr m:val="̅"/>
                        <m:ctrlPr>
                          <a:rPr lang="en-IN" i="1">
                            <a:latin typeface="Cambria Math" panose="02040503050406030204" pitchFamily="18" charset="0"/>
                          </a:rPr>
                        </m:ctrlPr>
                      </m:accPr>
                      <m:e>
                        <m:r>
                          <a:rPr lang="en-US" i="1">
                            <a:latin typeface="Cambria Math" panose="02040503050406030204" pitchFamily="18" charset="0"/>
                          </a:rPr>
                          <m:t>𝑥</m:t>
                        </m:r>
                      </m:e>
                    </m:acc>
                  </m:oMath>
                </a14:m>
                <a:r>
                  <a:rPr lang="en-IN" dirty="0"/>
                  <a:t>) SEM, or sometimes just SE</a:t>
                </a:r>
              </a:p>
              <a:p>
                <a:endParaRPr lang="en-IN" dirty="0"/>
              </a:p>
              <a:p>
                <a:endParaRPr lang="en-IN" dirty="0"/>
              </a:p>
              <a:p>
                <a:endParaRPr lang="en-SG" dirty="0"/>
              </a:p>
            </p:txBody>
          </p:sp>
        </mc:Choice>
        <mc:Fallback xmlns="">
          <p:sp>
            <p:nvSpPr>
              <p:cNvPr id="2" name="Content Placeholder 1">
                <a:extLst>
                  <a:ext uri="{FF2B5EF4-FFF2-40B4-BE49-F238E27FC236}">
                    <a16:creationId xmlns:a16="http://schemas.microsoft.com/office/drawing/2014/main" id="{EB4994CF-9F2B-4D57-9C76-6468D7D0B371}"/>
                  </a:ext>
                </a:extLst>
              </p:cNvPr>
              <p:cNvSpPr>
                <a:spLocks noGrp="1" noRot="1" noChangeAspect="1" noMove="1" noResize="1" noEditPoints="1" noAdjustHandles="1" noChangeArrowheads="1" noChangeShapeType="1" noTextEdit="1"/>
              </p:cNvSpPr>
              <p:nvPr>
                <p:ph sz="quarter" idx="1"/>
              </p:nvPr>
            </p:nvSpPr>
            <p:spPr>
              <a:xfrm>
                <a:off x="457200" y="1219200"/>
                <a:ext cx="8363272" cy="4937760"/>
              </a:xfrm>
              <a:blipFill>
                <a:blip r:embed="rId2"/>
                <a:stretch>
                  <a:fillRect l="-1312" t="-1111" r="-1166"/>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240F5BDA-C6A0-46F6-93FC-9F7F124D93F2}"/>
              </a:ext>
            </a:extLst>
          </p:cNvPr>
          <p:cNvSpPr>
            <a:spLocks noGrp="1"/>
          </p:cNvSpPr>
          <p:nvPr>
            <p:ph type="title"/>
          </p:nvPr>
        </p:nvSpPr>
        <p:spPr/>
        <p:txBody>
          <a:bodyPr/>
          <a:lstStyle/>
          <a:p>
            <a:r>
              <a:rPr lang="en-IN" sz="3200" dirty="0">
                <a:solidFill>
                  <a:srgbClr val="0065C0"/>
                </a:solidFill>
              </a:rPr>
              <a:t>Standard Error of the Sample Mean </a:t>
            </a:r>
            <a:r>
              <a:rPr lang="en-US" sz="3200" dirty="0">
                <a:solidFill>
                  <a:srgbClr val="0065C0"/>
                </a:solidFill>
              </a:rPr>
              <a:t>(1 of 3)</a:t>
            </a:r>
            <a:endParaRPr lang="en-SG" dirty="0">
              <a:solidFill>
                <a:srgbClr val="0065C0"/>
              </a:solidFill>
            </a:endParaRPr>
          </a:p>
        </p:txBody>
      </p:sp>
      <p:sp>
        <p:nvSpPr>
          <p:cNvPr id="4" name="Rectangle: Rounded Corners 3">
            <a:extLst>
              <a:ext uri="{FF2B5EF4-FFF2-40B4-BE49-F238E27FC236}">
                <a16:creationId xmlns:a16="http://schemas.microsoft.com/office/drawing/2014/main" id="{B9824E6F-0848-401C-BA47-8BD6EF7790BD}"/>
              </a:ext>
            </a:extLst>
          </p:cNvPr>
          <p:cNvSpPr/>
          <p:nvPr/>
        </p:nvSpPr>
        <p:spPr>
          <a:xfrm>
            <a:off x="179512" y="1124744"/>
            <a:ext cx="8856984" cy="3384376"/>
          </a:xfrm>
          <a:prstGeom prst="roundRect">
            <a:avLst/>
          </a:prstGeom>
          <a:noFill/>
          <a:ln w="38100">
            <a:solidFill>
              <a:srgbClr val="006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613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332E4CE-30D9-49B4-9D3A-76CE31A60336}"/>
                  </a:ext>
                </a:extLst>
              </p:cNvPr>
              <p:cNvSpPr>
                <a:spLocks noGrp="1"/>
              </p:cNvSpPr>
              <p:nvPr>
                <p:ph sz="quarter" idx="1"/>
              </p:nvPr>
            </p:nvSpPr>
            <p:spPr/>
            <p:txBody>
              <a:bodyPr>
                <a:normAutofit/>
              </a:bodyPr>
              <a:lstStyle/>
              <a:p>
                <a:pPr marL="0" indent="0">
                  <a:buNone/>
                </a:pPr>
                <a:r>
                  <a:rPr lang="en-IN" b="1" dirty="0"/>
                  <a:t>How to Calculate Probabilities for the Sample Mean </a:t>
                </a:r>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oMath>
                </a14:m>
                <a:r>
                  <a:rPr lang="en-US" b="0" dirty="0"/>
                  <a:t> (assuming </a:t>
                </a:r>
                <a14:m>
                  <m:oMath xmlns:m="http://schemas.openxmlformats.org/officeDocument/2006/math">
                    <m:acc>
                      <m:accPr>
                        <m:chr m:val="̅"/>
                        <m:ctrlPr>
                          <a:rPr lang="en-IN" i="1">
                            <a:latin typeface="Cambria Math" panose="02040503050406030204" pitchFamily="18" charset="0"/>
                          </a:rPr>
                        </m:ctrlPr>
                      </m:accPr>
                      <m:e>
                        <m:r>
                          <a:rPr lang="en-US" i="1">
                            <a:latin typeface="Cambria Math" panose="02040503050406030204" pitchFamily="18" charset="0"/>
                          </a:rPr>
                          <m:t>𝑥</m:t>
                        </m:r>
                      </m:e>
                    </m:acc>
                  </m:oMath>
                </a14:m>
                <a:r>
                  <a:rPr lang="en-IN" i="1" dirty="0"/>
                  <a:t> </a:t>
                </a:r>
                <a:r>
                  <a:rPr lang="en-IN" dirty="0"/>
                  <a:t>is </a:t>
                </a:r>
                <a:r>
                  <a:rPr lang="en-IN" i="1" dirty="0"/>
                  <a:t>normal </a:t>
                </a:r>
                <a:r>
                  <a:rPr lang="en-IN" dirty="0"/>
                  <a:t>or </a:t>
                </a:r>
                <a:r>
                  <a:rPr lang="en-IN" i="1" dirty="0"/>
                  <a:t>approximately normal)</a:t>
                </a:r>
                <a:endParaRPr lang="en-US" b="0" dirty="0"/>
              </a:p>
              <a:p>
                <a:endParaRPr lang="en-US" dirty="0"/>
              </a:p>
              <a:p>
                <a:pPr marL="0" indent="0">
                  <a:buNone/>
                </a:pPr>
                <a:r>
                  <a:rPr lang="en-IN" sz="2800" dirty="0">
                    <a:solidFill>
                      <a:schemeClr val="tx1"/>
                    </a:solidFill>
                  </a:rPr>
                  <a:t>Step 1: Find </a:t>
                </a:r>
                <a:r>
                  <a:rPr lang="el-GR" sz="2800" i="1" dirty="0">
                    <a:solidFill>
                      <a:schemeClr val="tx1"/>
                    </a:solidFill>
                  </a:rPr>
                  <a:t>μ</a:t>
                </a:r>
                <a:r>
                  <a:rPr lang="en-US" sz="2800" i="1" dirty="0"/>
                  <a:t>, </a:t>
                </a:r>
                <a14:m>
                  <m:oMath xmlns:m="http://schemas.openxmlformats.org/officeDocument/2006/math">
                    <m:acc>
                      <m:accPr>
                        <m:chr m:val="̅"/>
                        <m:ctrlPr>
                          <a:rPr lang="en-IN" sz="2800" i="1" smtClean="0">
                            <a:latin typeface="Cambria Math" panose="02040503050406030204" pitchFamily="18" charset="0"/>
                          </a:rPr>
                        </m:ctrlPr>
                      </m:accPr>
                      <m:e>
                        <m:r>
                          <a:rPr lang="en-US" sz="2800" i="1">
                            <a:latin typeface="Cambria Math" panose="02040503050406030204" pitchFamily="18" charset="0"/>
                          </a:rPr>
                          <m:t>𝑥</m:t>
                        </m:r>
                      </m:e>
                    </m:acc>
                    <m:r>
                      <a:rPr lang="en-US" sz="2800" b="0" i="0" smtClean="0">
                        <a:latin typeface="Cambria Math" panose="02040503050406030204" pitchFamily="18" charset="0"/>
                      </a:rPr>
                      <m:t>,</m:t>
                    </m:r>
                  </m:oMath>
                </a14:m>
                <a:r>
                  <a:rPr lang="en-IN" sz="2800" dirty="0">
                    <a:solidFill>
                      <a:schemeClr val="tx1"/>
                    </a:solidFill>
                  </a:rPr>
                  <a:t> </a:t>
                </a:r>
                <a14:m>
                  <m:oMath xmlns:m="http://schemas.openxmlformats.org/officeDocument/2006/math">
                    <m:r>
                      <a:rPr lang="en-US" sz="2800" i="1">
                        <a:latin typeface="Cambria Math" panose="02040503050406030204" pitchFamily="18" charset="0"/>
                        <a:ea typeface="Cambria Math" panose="02040503050406030204" pitchFamily="18" charset="0"/>
                      </a:rPr>
                      <m:t>𝜎</m:t>
                    </m:r>
                  </m:oMath>
                </a14:m>
                <a:r>
                  <a:rPr lang="en-IN" sz="2800" dirty="0">
                    <a:solidFill>
                      <a:schemeClr val="tx1"/>
                    </a:solidFill>
                  </a:rPr>
                  <a:t> and calculate</a:t>
                </a:r>
                <a14:m>
                  <m:oMath xmlns:m="http://schemas.openxmlformats.org/officeDocument/2006/math">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𝑆𝐸</m:t>
                    </m:r>
                    <m:d>
                      <m:dPr>
                        <m:ctrlPr>
                          <a:rPr lang="en-US" sz="2800" b="0" i="1" smtClean="0">
                            <a:solidFill>
                              <a:schemeClr val="tx1"/>
                            </a:solidFill>
                            <a:latin typeface="Cambria Math" panose="02040503050406030204" pitchFamily="18" charset="0"/>
                          </a:rPr>
                        </m:ctrlPr>
                      </m:d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𝑥</m:t>
                            </m:r>
                          </m:e>
                        </m:acc>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𝜎</m:t>
                    </m:r>
                    <m:r>
                      <a:rPr lang="en-US" sz="2800" b="0" i="1" smtClean="0">
                        <a:solidFill>
                          <a:schemeClr val="tx1"/>
                        </a:solidFill>
                        <a:latin typeface="Cambria Math" panose="02040503050406030204" pitchFamily="18" charset="0"/>
                        <a:ea typeface="Cambria Math" panose="02040503050406030204" pitchFamily="18" charset="0"/>
                      </a:rPr>
                      <m:t>/</m:t>
                    </m:r>
                    <m:rad>
                      <m:radPr>
                        <m:degHide m:val="on"/>
                        <m:ctrlPr>
                          <a:rPr lang="en-US" sz="2800" b="0" i="1" smtClean="0">
                            <a:solidFill>
                              <a:schemeClr val="tx1"/>
                            </a:solidFill>
                            <a:latin typeface="Cambria Math" panose="02040503050406030204" pitchFamily="18" charset="0"/>
                            <a:ea typeface="Cambria Math" panose="02040503050406030204" pitchFamily="18" charset="0"/>
                          </a:rPr>
                        </m:ctrlPr>
                      </m:radPr>
                      <m:deg/>
                      <m:e>
                        <m:r>
                          <a:rPr lang="en-US" sz="2800" b="0" i="1" smtClean="0">
                            <a:solidFill>
                              <a:schemeClr val="tx1"/>
                            </a:solidFill>
                            <a:latin typeface="Cambria Math" panose="02040503050406030204" pitchFamily="18" charset="0"/>
                            <a:ea typeface="Cambria Math" panose="02040503050406030204" pitchFamily="18" charset="0"/>
                          </a:rPr>
                          <m:t>𝑛</m:t>
                        </m:r>
                      </m:e>
                    </m:rad>
                  </m:oMath>
                </a14:m>
                <a:r>
                  <a:rPr lang="en-IN" sz="2800" i="1" dirty="0">
                    <a:solidFill>
                      <a:schemeClr val="tx1"/>
                    </a:solidFill>
                  </a:rPr>
                  <a:t>.</a:t>
                </a:r>
                <a:endParaRPr lang="en-IN" sz="2800" dirty="0"/>
              </a:p>
              <a:p>
                <a:pPr marL="0" indent="0">
                  <a:buNone/>
                </a:pPr>
                <a:r>
                  <a:rPr lang="en-IN" sz="2800" dirty="0"/>
                  <a:t>Step 2. Compute z-value using </a:t>
                </a:r>
              </a:p>
              <a:p>
                <a:pPr marL="0" indent="0">
                  <a:buNone/>
                </a:pPr>
                <a:endParaRPr lang="en-IN" sz="2800" dirty="0"/>
              </a:p>
              <a:p>
                <a:pPr marL="0" indent="0">
                  <a:buNone/>
                </a:pPr>
                <a:endParaRPr lang="en-IN" sz="2800" dirty="0"/>
              </a:p>
              <a:p>
                <a:pPr marL="0" indent="0">
                  <a:buNone/>
                </a:pPr>
                <a:r>
                  <a:rPr lang="en-IN" sz="2800" dirty="0"/>
                  <a:t>Step 3. Using the normal table or computer to compute the probability of </a:t>
                </a:r>
                <a14:m>
                  <m:oMath xmlns:m="http://schemas.openxmlformats.org/officeDocument/2006/math">
                    <m:acc>
                      <m:accPr>
                        <m:chr m:val="̅"/>
                        <m:ctrlPr>
                          <a:rPr lang="en-IN" sz="2800" i="1" smtClean="0">
                            <a:latin typeface="Cambria Math" panose="02040503050406030204" pitchFamily="18" charset="0"/>
                          </a:rPr>
                        </m:ctrlPr>
                      </m:accPr>
                      <m:e>
                        <m:r>
                          <a:rPr lang="en-US" sz="2800" i="1">
                            <a:latin typeface="Cambria Math" panose="02040503050406030204" pitchFamily="18" charset="0"/>
                          </a:rPr>
                          <m:t>𝑥</m:t>
                        </m:r>
                      </m:e>
                    </m:acc>
                    <m:r>
                      <a:rPr lang="en-US" sz="2800" b="0" i="0" smtClean="0">
                        <a:latin typeface="Cambria Math" panose="02040503050406030204" pitchFamily="18" charset="0"/>
                      </a:rPr>
                      <m:t>.</m:t>
                    </m:r>
                  </m:oMath>
                </a14:m>
                <a:endParaRPr lang="en-IN" sz="2800" dirty="0"/>
              </a:p>
              <a:p>
                <a:endParaRPr lang="en-US" b="0" dirty="0"/>
              </a:p>
              <a:p>
                <a:endParaRPr lang="en-IN" i="1" dirty="0"/>
              </a:p>
              <a:p>
                <a:pPr marL="0" indent="0">
                  <a:buNone/>
                </a:pPr>
                <a:endParaRPr lang="en-IN" dirty="0"/>
              </a:p>
              <a:p>
                <a:pPr marL="0" indent="0">
                  <a:buNone/>
                </a:pPr>
                <a:endParaRPr lang="en-IN" dirty="0"/>
              </a:p>
              <a:p>
                <a:pPr marL="0" indent="0">
                  <a:buNone/>
                </a:pPr>
                <a:endParaRPr lang="en-IN" i="1" dirty="0"/>
              </a:p>
              <a:p>
                <a:endParaRPr lang="en-IN" i="1" dirty="0"/>
              </a:p>
              <a:p>
                <a:endParaRPr lang="en-IN" i="1" dirty="0"/>
              </a:p>
              <a:p>
                <a:endParaRPr lang="en-IN" i="1" dirty="0"/>
              </a:p>
              <a:p>
                <a:endParaRPr lang="en-IN" dirty="0"/>
              </a:p>
              <a:p>
                <a:endParaRPr lang="en-IN" dirty="0">
                  <a:solidFill>
                    <a:srgbClr val="662D91"/>
                  </a:solidFill>
                </a:endParaRPr>
              </a:p>
              <a:p>
                <a:endParaRPr lang="en-SG" dirty="0"/>
              </a:p>
            </p:txBody>
          </p:sp>
        </mc:Choice>
        <mc:Fallback xmlns="">
          <p:sp>
            <p:nvSpPr>
              <p:cNvPr id="2" name="Content Placeholder 1">
                <a:extLst>
                  <a:ext uri="{FF2B5EF4-FFF2-40B4-BE49-F238E27FC236}">
                    <a16:creationId xmlns:a16="http://schemas.microsoft.com/office/drawing/2014/main" id="{0332E4CE-30D9-49B4-9D3A-76CE31A60336}"/>
                  </a:ext>
                </a:extLst>
              </p:cNvPr>
              <p:cNvSpPr>
                <a:spLocks noGrp="1" noRot="1" noChangeAspect="1" noMove="1" noResize="1" noEditPoints="1" noAdjustHandles="1" noChangeArrowheads="1" noChangeShapeType="1" noTextEdit="1"/>
              </p:cNvSpPr>
              <p:nvPr>
                <p:ph sz="quarter" idx="1"/>
              </p:nvPr>
            </p:nvSpPr>
            <p:spPr>
              <a:blipFill>
                <a:blip r:embed="rId2"/>
                <a:stretch>
                  <a:fillRect l="-1481" t="-1111" r="-2074"/>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E2232157-7DEA-4764-B181-DD30584410F6}"/>
              </a:ext>
            </a:extLst>
          </p:cNvPr>
          <p:cNvSpPr>
            <a:spLocks noGrp="1"/>
          </p:cNvSpPr>
          <p:nvPr>
            <p:ph type="title"/>
          </p:nvPr>
        </p:nvSpPr>
        <p:spPr/>
        <p:txBody>
          <a:bodyPr/>
          <a:lstStyle/>
          <a:p>
            <a:r>
              <a:rPr lang="en-IN" sz="3200" dirty="0">
                <a:solidFill>
                  <a:srgbClr val="0065C0"/>
                </a:solidFill>
              </a:rPr>
              <a:t>Standard Error of the Sample Mean </a:t>
            </a:r>
            <a:r>
              <a:rPr lang="en-US" sz="3200" dirty="0">
                <a:solidFill>
                  <a:srgbClr val="0065C0"/>
                </a:solidFill>
              </a:rPr>
              <a:t>(2 of 3)</a:t>
            </a:r>
            <a:endParaRPr lang="en-SG" dirty="0">
              <a:solidFill>
                <a:srgbClr val="0065C0"/>
              </a:solidFill>
            </a:endParaRPr>
          </a:p>
        </p:txBody>
      </p:sp>
      <p:pic>
        <p:nvPicPr>
          <p:cNvPr id="4" name="Picture Placeholder 13">
            <a:extLst>
              <a:ext uri="{FF2B5EF4-FFF2-40B4-BE49-F238E27FC236}">
                <a16:creationId xmlns:a16="http://schemas.microsoft.com/office/drawing/2014/main" id="{D4432798-AC53-4B96-A066-D541278DF167}"/>
              </a:ext>
            </a:extLst>
          </p:cNvPr>
          <p:cNvPicPr>
            <a:picLocks noChangeAspect="1"/>
          </p:cNvPicPr>
          <p:nvPr/>
        </p:nvPicPr>
        <p:blipFill>
          <a:blip r:embed="rId3">
            <a:biLevel thresh="75000"/>
          </a:blip>
          <a:stretch>
            <a:fillRect/>
          </a:stretch>
        </p:blipFill>
        <p:spPr>
          <a:xfrm>
            <a:off x="3955905" y="3789040"/>
            <a:ext cx="1232189" cy="648072"/>
          </a:xfrm>
          <a:prstGeom prst="rect">
            <a:avLst/>
          </a:prstGeom>
        </p:spPr>
      </p:pic>
      <p:sp>
        <p:nvSpPr>
          <p:cNvPr id="5" name="TextBox 4">
            <a:extLst>
              <a:ext uri="{FF2B5EF4-FFF2-40B4-BE49-F238E27FC236}">
                <a16:creationId xmlns:a16="http://schemas.microsoft.com/office/drawing/2014/main" id="{DB40EF97-4AA3-4B40-9EC3-27CAAA985B95}"/>
              </a:ext>
            </a:extLst>
          </p:cNvPr>
          <p:cNvSpPr txBox="1"/>
          <p:nvPr/>
        </p:nvSpPr>
        <p:spPr>
          <a:xfrm>
            <a:off x="6804248" y="3651411"/>
            <a:ext cx="2160240" cy="923330"/>
          </a:xfrm>
          <a:prstGeom prst="rect">
            <a:avLst/>
          </a:prstGeom>
          <a:noFill/>
        </p:spPr>
        <p:txBody>
          <a:bodyPr wrap="square" rtlCol="0">
            <a:spAutoFit/>
          </a:bodyPr>
          <a:lstStyle/>
          <a:p>
            <a:r>
              <a:rPr lang="en-US" dirty="0">
                <a:solidFill>
                  <a:srgbClr val="0065C0"/>
                </a:solidFill>
              </a:rPr>
              <a:t>Standard derivation of the sampling distribution</a:t>
            </a:r>
            <a:endParaRPr lang="en-SG" dirty="0">
              <a:solidFill>
                <a:srgbClr val="0065C0"/>
              </a:solidFill>
            </a:endParaRPr>
          </a:p>
        </p:txBody>
      </p:sp>
      <p:cxnSp>
        <p:nvCxnSpPr>
          <p:cNvPr id="7" name="Straight Arrow Connector 6">
            <a:extLst>
              <a:ext uri="{FF2B5EF4-FFF2-40B4-BE49-F238E27FC236}">
                <a16:creationId xmlns:a16="http://schemas.microsoft.com/office/drawing/2014/main" id="{37AAE13E-3276-4D13-8B36-50FFC92AFF0A}"/>
              </a:ext>
            </a:extLst>
          </p:cNvPr>
          <p:cNvCxnSpPr/>
          <p:nvPr/>
        </p:nvCxnSpPr>
        <p:spPr>
          <a:xfrm flipH="1" flipV="1">
            <a:off x="7452320" y="3140968"/>
            <a:ext cx="864096" cy="510443"/>
          </a:xfrm>
          <a:prstGeom prst="straightConnector1">
            <a:avLst/>
          </a:prstGeom>
          <a:ln>
            <a:solidFill>
              <a:srgbClr val="0065C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305D23D-D847-4409-AEC3-7C6D110528D6}"/>
              </a:ext>
            </a:extLst>
          </p:cNvPr>
          <p:cNvSpPr/>
          <p:nvPr/>
        </p:nvSpPr>
        <p:spPr>
          <a:xfrm>
            <a:off x="179512" y="908720"/>
            <a:ext cx="8784976" cy="5256584"/>
          </a:xfrm>
          <a:prstGeom prst="roundRect">
            <a:avLst/>
          </a:prstGeom>
          <a:noFill/>
          <a:ln w="38100">
            <a:solidFill>
              <a:srgbClr val="006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27356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85C29F-79C0-467A-B4C6-E90154307CB7}"/>
              </a:ext>
            </a:extLst>
          </p:cNvPr>
          <p:cNvSpPr>
            <a:spLocks noGrp="1"/>
          </p:cNvSpPr>
          <p:nvPr>
            <p:ph sz="quarter" idx="1"/>
          </p:nvPr>
        </p:nvSpPr>
        <p:spPr>
          <a:xfrm>
            <a:off x="395536" y="960120"/>
            <a:ext cx="4176464" cy="4937760"/>
          </a:xfrm>
        </p:spPr>
        <p:txBody>
          <a:bodyPr/>
          <a:lstStyle/>
          <a:p>
            <a:pPr marL="0" indent="0">
              <a:buNone/>
            </a:pPr>
            <a:endParaRPr lang="en-IN" sz="2000" dirty="0"/>
          </a:p>
          <a:p>
            <a:pPr marL="0" indent="0">
              <a:buNone/>
            </a:pPr>
            <a:endParaRPr lang="en-IN" sz="2000" i="1" dirty="0"/>
          </a:p>
          <a:p>
            <a:endParaRPr lang="en-SG" dirty="0"/>
          </a:p>
        </p:txBody>
      </p:sp>
      <p:sp>
        <p:nvSpPr>
          <p:cNvPr id="3" name="Title 2">
            <a:extLst>
              <a:ext uri="{FF2B5EF4-FFF2-40B4-BE49-F238E27FC236}">
                <a16:creationId xmlns:a16="http://schemas.microsoft.com/office/drawing/2014/main" id="{F4D17D6A-C587-441E-90AE-325C315A1340}"/>
              </a:ext>
            </a:extLst>
          </p:cNvPr>
          <p:cNvSpPr>
            <a:spLocks noGrp="1"/>
          </p:cNvSpPr>
          <p:nvPr>
            <p:ph type="title"/>
          </p:nvPr>
        </p:nvSpPr>
        <p:spPr/>
        <p:txBody>
          <a:bodyPr/>
          <a:lstStyle/>
          <a:p>
            <a:r>
              <a:rPr lang="en-IN" sz="3200" dirty="0">
                <a:solidFill>
                  <a:srgbClr val="0065C0"/>
                </a:solidFill>
              </a:rPr>
              <a:t>Standard Error of the Sample Mean </a:t>
            </a:r>
            <a:r>
              <a:rPr lang="en-US" sz="3200" dirty="0">
                <a:solidFill>
                  <a:srgbClr val="0065C0"/>
                </a:solidFill>
              </a:rPr>
              <a:t>(3 of 3</a:t>
            </a:r>
            <a:r>
              <a:rPr lang="en-US" sz="3200" dirty="0"/>
              <a:t>)</a:t>
            </a:r>
            <a:endParaRPr lang="en-SG" dirty="0"/>
          </a:p>
        </p:txBody>
      </p:sp>
      <p:pic>
        <p:nvPicPr>
          <p:cNvPr id="5" name="Picture 2" descr="Cumulative Standard Normal Distribution Table - StuDocu">
            <a:extLst>
              <a:ext uri="{FF2B5EF4-FFF2-40B4-BE49-F238E27FC236}">
                <a16:creationId xmlns:a16="http://schemas.microsoft.com/office/drawing/2014/main" id="{24552AB0-0015-467E-A945-CFAA66F6D43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609" b="7528"/>
          <a:stretch/>
        </p:blipFill>
        <p:spPr bwMode="auto">
          <a:xfrm>
            <a:off x="323528" y="836712"/>
            <a:ext cx="4896544" cy="53285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E0717EF-EEB6-2AA0-0862-6F3B592333E6}"/>
              </a:ext>
            </a:extLst>
          </p:cNvPr>
          <p:cNvSpPr txBox="1"/>
          <p:nvPr/>
        </p:nvSpPr>
        <p:spPr>
          <a:xfrm>
            <a:off x="5325194" y="3284984"/>
            <a:ext cx="3240360" cy="646331"/>
          </a:xfrm>
          <a:prstGeom prst="rect">
            <a:avLst/>
          </a:prstGeom>
          <a:noFill/>
        </p:spPr>
        <p:txBody>
          <a:bodyPr wrap="square" rtlCol="0">
            <a:spAutoFit/>
          </a:bodyPr>
          <a:lstStyle/>
          <a:p>
            <a:r>
              <a:rPr lang="en-SG" dirty="0"/>
              <a:t>https://homepage.divms.uiowa.edu/~mbognar/applets/normal.html</a:t>
            </a:r>
          </a:p>
        </p:txBody>
      </p:sp>
      <p:sp>
        <p:nvSpPr>
          <p:cNvPr id="7" name="TextBox 6">
            <a:extLst>
              <a:ext uri="{FF2B5EF4-FFF2-40B4-BE49-F238E27FC236}">
                <a16:creationId xmlns:a16="http://schemas.microsoft.com/office/drawing/2014/main" id="{2F33CA68-1A98-A9A7-B7C0-792BF132C7C6}"/>
              </a:ext>
            </a:extLst>
          </p:cNvPr>
          <p:cNvSpPr txBox="1"/>
          <p:nvPr/>
        </p:nvSpPr>
        <p:spPr>
          <a:xfrm>
            <a:off x="5325194" y="2420888"/>
            <a:ext cx="3417490" cy="707886"/>
          </a:xfrm>
          <a:prstGeom prst="rect">
            <a:avLst/>
          </a:prstGeom>
          <a:noFill/>
        </p:spPr>
        <p:txBody>
          <a:bodyPr wrap="square" rtlCol="0">
            <a:spAutoFit/>
          </a:bodyPr>
          <a:lstStyle/>
          <a:p>
            <a:r>
              <a:rPr lang="en-SG" sz="2000" dirty="0">
                <a:solidFill>
                  <a:srgbClr val="0057C0"/>
                </a:solidFill>
              </a:rPr>
              <a:t>Online normal distribution calculator</a:t>
            </a:r>
          </a:p>
        </p:txBody>
      </p:sp>
    </p:spTree>
    <p:extLst>
      <p:ext uri="{BB962C8B-B14F-4D97-AF65-F5344CB8AC3E}">
        <p14:creationId xmlns:p14="http://schemas.microsoft.com/office/powerpoint/2010/main" val="248657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7CC4E3-7696-4BF3-BB73-DFFC1AF0E5B6}"/>
              </a:ext>
            </a:extLst>
          </p:cNvPr>
          <p:cNvSpPr>
            <a:spLocks noGrp="1"/>
          </p:cNvSpPr>
          <p:nvPr>
            <p:ph sz="quarter" idx="1"/>
          </p:nvPr>
        </p:nvSpPr>
        <p:spPr/>
        <p:txBody>
          <a:bodyPr/>
          <a:lstStyle/>
          <a:p>
            <a:pPr marL="0" indent="0">
              <a:buNone/>
            </a:pPr>
            <a:r>
              <a:rPr lang="en-IN" dirty="0"/>
              <a:t>When you select a random sample from a population, the </a:t>
            </a:r>
            <a:r>
              <a:rPr lang="en-IN" u="sng" dirty="0"/>
              <a:t>numerical descriptive</a:t>
            </a:r>
            <a:r>
              <a:rPr lang="en-IN" dirty="0"/>
              <a:t> measures you calculate from the sample are called </a:t>
            </a:r>
            <a:r>
              <a:rPr lang="en-IN" b="1" dirty="0"/>
              <a:t>statistics (e.g., sample mean and sample variance)</a:t>
            </a:r>
            <a:r>
              <a:rPr lang="en-IN" dirty="0"/>
              <a:t>. </a:t>
            </a:r>
          </a:p>
          <a:p>
            <a:endParaRPr lang="en-IN" dirty="0"/>
          </a:p>
          <a:p>
            <a:pPr marL="0" indent="0">
              <a:buNone/>
            </a:pPr>
            <a:r>
              <a:rPr lang="en-IN" dirty="0"/>
              <a:t>These statistics </a:t>
            </a:r>
            <a:r>
              <a:rPr lang="en-IN" dirty="0">
                <a:solidFill>
                  <a:srgbClr val="FF0000"/>
                </a:solidFill>
              </a:rPr>
              <a:t>vary or change </a:t>
            </a:r>
            <a:r>
              <a:rPr lang="en-IN" dirty="0"/>
              <a:t>for each different random sample you select; that is, they are </a:t>
            </a:r>
            <a:r>
              <a:rPr lang="en-IN" i="1" dirty="0">
                <a:solidFill>
                  <a:srgbClr val="FF0000"/>
                </a:solidFill>
              </a:rPr>
              <a:t>random variables</a:t>
            </a:r>
            <a:r>
              <a:rPr lang="en-IN" i="1" dirty="0"/>
              <a:t>.</a:t>
            </a:r>
          </a:p>
          <a:p>
            <a:pPr marL="0" indent="0">
              <a:buNone/>
            </a:pPr>
            <a:endParaRPr lang="en-IN" dirty="0"/>
          </a:p>
          <a:p>
            <a:endParaRPr lang="en-SG" dirty="0"/>
          </a:p>
        </p:txBody>
      </p:sp>
      <p:sp>
        <p:nvSpPr>
          <p:cNvPr id="3" name="Title 2">
            <a:extLst>
              <a:ext uri="{FF2B5EF4-FFF2-40B4-BE49-F238E27FC236}">
                <a16:creationId xmlns:a16="http://schemas.microsoft.com/office/drawing/2014/main" id="{471059FC-9679-4516-9BB0-83D9D61F65DC}"/>
              </a:ext>
            </a:extLst>
          </p:cNvPr>
          <p:cNvSpPr>
            <a:spLocks noGrp="1"/>
          </p:cNvSpPr>
          <p:nvPr>
            <p:ph type="title"/>
          </p:nvPr>
        </p:nvSpPr>
        <p:spPr/>
        <p:txBody>
          <a:bodyPr/>
          <a:lstStyle/>
          <a:p>
            <a:r>
              <a:rPr lang="en-US" sz="2800" dirty="0">
                <a:solidFill>
                  <a:srgbClr val="0065C0"/>
                </a:solidFill>
              </a:rPr>
              <a:t>Statistics and Sampling Distributions (1 of 4)</a:t>
            </a:r>
            <a:endParaRPr lang="en-SG" sz="2800" dirty="0">
              <a:solidFill>
                <a:srgbClr val="0065C0"/>
              </a:solidFill>
            </a:endParaRPr>
          </a:p>
        </p:txBody>
      </p:sp>
    </p:spTree>
    <p:extLst>
      <p:ext uri="{BB962C8B-B14F-4D97-AF65-F5344CB8AC3E}">
        <p14:creationId xmlns:p14="http://schemas.microsoft.com/office/powerpoint/2010/main" val="60587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4FED9-8E1D-4D37-98BD-68C2262B0792}"/>
              </a:ext>
            </a:extLst>
          </p:cNvPr>
          <p:cNvSpPr>
            <a:spLocks noGrp="1"/>
          </p:cNvSpPr>
          <p:nvPr>
            <p:ph sz="quarter" idx="1"/>
          </p:nvPr>
        </p:nvSpPr>
        <p:spPr/>
        <p:txBody>
          <a:bodyPr/>
          <a:lstStyle/>
          <a:p>
            <a:pPr marL="0" indent="0">
              <a:buNone/>
            </a:pPr>
            <a:r>
              <a:rPr lang="en-IN" dirty="0"/>
              <a:t>The duration of Alzheimer’s disease from the time symptoms first appear until death ranges from 3 to 20 years; the average is 8 years with a standard deviation of 4 years. </a:t>
            </a:r>
          </a:p>
          <a:p>
            <a:endParaRPr lang="en-IN" dirty="0"/>
          </a:p>
          <a:p>
            <a:pPr marL="0" indent="0">
              <a:buNone/>
            </a:pPr>
            <a:r>
              <a:rPr lang="en-IN" dirty="0"/>
              <a:t>The administrator of a large medical </a:t>
            </a:r>
            <a:r>
              <a:rPr lang="en-IN" dirty="0" err="1"/>
              <a:t>center</a:t>
            </a:r>
            <a:r>
              <a:rPr lang="en-IN" dirty="0"/>
              <a:t> randomly selects the medical records of 30 deceased Alzheimer’s patients from the medical </a:t>
            </a:r>
            <a:r>
              <a:rPr lang="en-IN" dirty="0" err="1"/>
              <a:t>center’s</a:t>
            </a:r>
            <a:r>
              <a:rPr lang="en-IN" dirty="0"/>
              <a:t> database, and records the average duration.</a:t>
            </a:r>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SG" dirty="0"/>
          </a:p>
        </p:txBody>
      </p:sp>
      <p:sp>
        <p:nvSpPr>
          <p:cNvPr id="3" name="Title 2">
            <a:extLst>
              <a:ext uri="{FF2B5EF4-FFF2-40B4-BE49-F238E27FC236}">
                <a16:creationId xmlns:a16="http://schemas.microsoft.com/office/drawing/2014/main" id="{C91DAA7C-CA07-4668-919B-AF996C6191E5}"/>
              </a:ext>
            </a:extLst>
          </p:cNvPr>
          <p:cNvSpPr>
            <a:spLocks noGrp="1"/>
          </p:cNvSpPr>
          <p:nvPr>
            <p:ph type="title"/>
          </p:nvPr>
        </p:nvSpPr>
        <p:spPr/>
        <p:txBody>
          <a:bodyPr/>
          <a:lstStyle/>
          <a:p>
            <a:r>
              <a:rPr lang="en-US" dirty="0">
                <a:solidFill>
                  <a:srgbClr val="0065C0"/>
                </a:solidFill>
              </a:rPr>
              <a:t>Example 7.4 (1 of 2)</a:t>
            </a:r>
            <a:endParaRPr lang="en-SG" dirty="0">
              <a:solidFill>
                <a:srgbClr val="0065C0"/>
              </a:solidFill>
            </a:endParaRPr>
          </a:p>
        </p:txBody>
      </p:sp>
    </p:spTree>
    <p:extLst>
      <p:ext uri="{BB962C8B-B14F-4D97-AF65-F5344CB8AC3E}">
        <p14:creationId xmlns:p14="http://schemas.microsoft.com/office/powerpoint/2010/main" val="601680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B6B706-F879-4B8F-86AF-F1C16CCDD8B8}"/>
              </a:ext>
            </a:extLst>
          </p:cNvPr>
          <p:cNvSpPr>
            <a:spLocks noGrp="1"/>
          </p:cNvSpPr>
          <p:nvPr>
            <p:ph sz="quarter" idx="1"/>
          </p:nvPr>
        </p:nvSpPr>
        <p:spPr/>
        <p:txBody>
          <a:bodyPr>
            <a:normAutofit/>
          </a:bodyPr>
          <a:lstStyle/>
          <a:p>
            <a:pPr marL="0" indent="0">
              <a:buNone/>
            </a:pPr>
            <a:r>
              <a:rPr lang="en-IN" dirty="0"/>
              <a:t>Find the approximate probabilities for these events:</a:t>
            </a:r>
          </a:p>
          <a:p>
            <a:pPr marL="0" indent="0">
              <a:buNone/>
            </a:pPr>
            <a:r>
              <a:rPr lang="en-IN" dirty="0"/>
              <a:t>1. The average duration is less than 7 years.</a:t>
            </a:r>
          </a:p>
          <a:p>
            <a:pPr marL="0" indent="0">
              <a:buNone/>
            </a:pPr>
            <a:r>
              <a:rPr lang="en-IN" dirty="0"/>
              <a:t>2. The average duration exceeds 7 years.</a:t>
            </a:r>
          </a:p>
          <a:p>
            <a:pPr marL="0" indent="0">
              <a:buNone/>
            </a:pPr>
            <a:r>
              <a:rPr lang="en-IN" dirty="0"/>
              <a:t>3. The average duration lies within 1 year of the population mean </a:t>
            </a:r>
            <a:r>
              <a:rPr lang="el-GR" i="1" dirty="0"/>
              <a:t>μ</a:t>
            </a:r>
            <a:r>
              <a:rPr lang="en-IN" dirty="0"/>
              <a:t> = 8.</a:t>
            </a:r>
          </a:p>
          <a:p>
            <a:pPr marL="0" indent="0">
              <a:buNone/>
            </a:pPr>
            <a:endParaRPr lang="en-IN" sz="500" dirty="0"/>
          </a:p>
          <a:p>
            <a:pPr marL="0" indent="0">
              <a:buNone/>
            </a:pPr>
            <a:r>
              <a:rPr lang="en-IN" dirty="0">
                <a:solidFill>
                  <a:srgbClr val="20409A"/>
                </a:solidFill>
                <a:latin typeface="Arial Unicode MS" panose="020B0604020202020204" pitchFamily="34" charset="-128"/>
                <a:ea typeface="Arial Unicode MS" panose="020B0604020202020204" pitchFamily="34" charset="-128"/>
                <a:cs typeface="Arial Unicode MS" panose="020B0604020202020204" pitchFamily="34" charset="-128"/>
              </a:rPr>
              <a:t>Solution:</a:t>
            </a:r>
          </a:p>
          <a:p>
            <a:pPr marL="0" indent="0">
              <a:buNone/>
            </a:pPr>
            <a:r>
              <a:rPr lang="en-IN" b="1" dirty="0"/>
              <a:t>Sampling Plan: </a:t>
            </a:r>
            <a:r>
              <a:rPr lang="en-IN" dirty="0"/>
              <a:t>Since the administrator has selected a random sample from the database at this medical </a:t>
            </a:r>
            <a:r>
              <a:rPr lang="en-IN" dirty="0" err="1"/>
              <a:t>center</a:t>
            </a:r>
            <a:r>
              <a:rPr lang="en-IN" dirty="0"/>
              <a:t>, he can draw conclusions about only past, present, or future patients with Alzheimer’s disease at this medical </a:t>
            </a:r>
            <a:r>
              <a:rPr lang="en-IN" dirty="0" err="1"/>
              <a:t>center</a:t>
            </a:r>
            <a:r>
              <a:rPr lang="en-IN" dirty="0"/>
              <a:t>. </a:t>
            </a:r>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SG" dirty="0"/>
          </a:p>
        </p:txBody>
      </p:sp>
      <p:sp>
        <p:nvSpPr>
          <p:cNvPr id="3" name="Title 2">
            <a:extLst>
              <a:ext uri="{FF2B5EF4-FFF2-40B4-BE49-F238E27FC236}">
                <a16:creationId xmlns:a16="http://schemas.microsoft.com/office/drawing/2014/main" id="{61168DE1-2230-4EA7-B05D-E8DF8B2A114A}"/>
              </a:ext>
            </a:extLst>
          </p:cNvPr>
          <p:cNvSpPr>
            <a:spLocks noGrp="1"/>
          </p:cNvSpPr>
          <p:nvPr>
            <p:ph type="title"/>
          </p:nvPr>
        </p:nvSpPr>
        <p:spPr/>
        <p:txBody>
          <a:bodyPr/>
          <a:lstStyle/>
          <a:p>
            <a:r>
              <a:rPr lang="en-US" dirty="0">
                <a:solidFill>
                  <a:srgbClr val="0065C0"/>
                </a:solidFill>
              </a:rPr>
              <a:t>Example 7.4 (2 of 2)</a:t>
            </a:r>
            <a:endParaRPr lang="en-SG" dirty="0">
              <a:solidFill>
                <a:srgbClr val="0065C0"/>
              </a:solidFill>
            </a:endParaRPr>
          </a:p>
        </p:txBody>
      </p:sp>
    </p:spTree>
    <p:extLst>
      <p:ext uri="{BB962C8B-B14F-4D97-AF65-F5344CB8AC3E}">
        <p14:creationId xmlns:p14="http://schemas.microsoft.com/office/powerpoint/2010/main" val="2419162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97577B-DEA3-4F5C-AE4C-381479F03D96}"/>
              </a:ext>
            </a:extLst>
          </p:cNvPr>
          <p:cNvSpPr>
            <a:spLocks noGrp="1"/>
          </p:cNvSpPr>
          <p:nvPr>
            <p:ph sz="quarter" idx="1"/>
          </p:nvPr>
        </p:nvSpPr>
        <p:spPr/>
        <p:txBody>
          <a:bodyPr>
            <a:normAutofit lnSpcReduction="10000"/>
          </a:bodyPr>
          <a:lstStyle/>
          <a:p>
            <a:pPr marL="0" indent="0">
              <a:buNone/>
            </a:pPr>
            <a:r>
              <a:rPr lang="en-IN" dirty="0"/>
              <a:t>If, on the other hand, this medical </a:t>
            </a:r>
            <a:r>
              <a:rPr lang="en-IN" dirty="0" err="1"/>
              <a:t>center</a:t>
            </a:r>
            <a:r>
              <a:rPr lang="en-IN" dirty="0"/>
              <a:t> can be considered representative of other medical </a:t>
            </a:r>
            <a:r>
              <a:rPr lang="en-IN" dirty="0" err="1"/>
              <a:t>centers</a:t>
            </a:r>
            <a:r>
              <a:rPr lang="en-IN" dirty="0"/>
              <a:t> in the country, it may be possible to draw more far-reaching conclusions.</a:t>
            </a:r>
          </a:p>
          <a:p>
            <a:pPr marL="0" indent="0">
              <a:buNone/>
            </a:pPr>
            <a:endParaRPr lang="en-IN" b="1" dirty="0"/>
          </a:p>
          <a:p>
            <a:pPr marL="0" indent="0">
              <a:buNone/>
            </a:pPr>
            <a:r>
              <a:rPr lang="en-IN" b="1" dirty="0"/>
              <a:t>Population of Interest: </a:t>
            </a:r>
            <a:r>
              <a:rPr lang="en-IN" dirty="0"/>
              <a:t>What can you say about the shape of the sampled population? It is </a:t>
            </a:r>
            <a:r>
              <a:rPr lang="en-IN" dirty="0">
                <a:solidFill>
                  <a:srgbClr val="0057C0"/>
                </a:solidFill>
              </a:rPr>
              <a:t>not symmetric</a:t>
            </a:r>
            <a:r>
              <a:rPr lang="en-IN" dirty="0">
                <a:solidFill>
                  <a:srgbClr val="0065C0"/>
                </a:solidFill>
              </a:rPr>
              <a:t>,</a:t>
            </a:r>
            <a:r>
              <a:rPr lang="en-IN" dirty="0"/>
              <a:t> because the mean </a:t>
            </a:r>
            <a:r>
              <a:rPr lang="el-GR" i="1" dirty="0"/>
              <a:t>μ</a:t>
            </a:r>
            <a:r>
              <a:rPr lang="en-IN" dirty="0"/>
              <a:t> = 8 does not lie halfway between the maximum and minimum values. (3 years-20 years.)</a:t>
            </a:r>
          </a:p>
          <a:p>
            <a:endParaRPr lang="en-IN" dirty="0"/>
          </a:p>
          <a:p>
            <a:pPr marL="0" indent="0">
              <a:buNone/>
            </a:pPr>
            <a:r>
              <a:rPr lang="en-IN" dirty="0"/>
              <a:t>Since the mean is closer to the minimum value, the distribution is </a:t>
            </a:r>
            <a:r>
              <a:rPr lang="en-IN" dirty="0">
                <a:solidFill>
                  <a:srgbClr val="0065C0"/>
                </a:solidFill>
              </a:rPr>
              <a:t>skewed</a:t>
            </a:r>
            <a:r>
              <a:rPr lang="en-IN" dirty="0"/>
              <a:t> to the right, with a few patients living a long time after the onset of the disease.</a:t>
            </a:r>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SG" dirty="0"/>
          </a:p>
        </p:txBody>
      </p:sp>
      <p:sp>
        <p:nvSpPr>
          <p:cNvPr id="3" name="Title 2">
            <a:extLst>
              <a:ext uri="{FF2B5EF4-FFF2-40B4-BE49-F238E27FC236}">
                <a16:creationId xmlns:a16="http://schemas.microsoft.com/office/drawing/2014/main" id="{28AD1A88-B2BE-4CA2-B20B-07A1444FA529}"/>
              </a:ext>
            </a:extLst>
          </p:cNvPr>
          <p:cNvSpPr>
            <a:spLocks noGrp="1"/>
          </p:cNvSpPr>
          <p:nvPr>
            <p:ph type="title"/>
          </p:nvPr>
        </p:nvSpPr>
        <p:spPr/>
        <p:txBody>
          <a:bodyPr/>
          <a:lstStyle/>
          <a:p>
            <a:r>
              <a:rPr lang="en-US" dirty="0">
                <a:solidFill>
                  <a:srgbClr val="0065C0"/>
                </a:solidFill>
              </a:rPr>
              <a:t>Example 7.4 – Solution (1 of 7)</a:t>
            </a:r>
            <a:endParaRPr lang="en-SG" dirty="0">
              <a:solidFill>
                <a:srgbClr val="0065C0"/>
              </a:solidFill>
            </a:endParaRPr>
          </a:p>
        </p:txBody>
      </p:sp>
    </p:spTree>
    <p:extLst>
      <p:ext uri="{BB962C8B-B14F-4D97-AF65-F5344CB8AC3E}">
        <p14:creationId xmlns:p14="http://schemas.microsoft.com/office/powerpoint/2010/main" val="894238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0F3439-96F7-4082-AD12-EDFE1D20E025}"/>
                  </a:ext>
                </a:extLst>
              </p:cNvPr>
              <p:cNvSpPr>
                <a:spLocks noGrp="1"/>
              </p:cNvSpPr>
              <p:nvPr>
                <p:ph sz="quarter" idx="1"/>
              </p:nvPr>
            </p:nvSpPr>
            <p:spPr/>
            <p:txBody>
              <a:bodyPr/>
              <a:lstStyle/>
              <a:p>
                <a:pPr marL="0" indent="0">
                  <a:buNone/>
                </a:pPr>
                <a:r>
                  <a:rPr lang="en-IN" b="1" dirty="0"/>
                  <a:t>Sampling Distribution of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oMath>
                </a14:m>
                <a:endParaRPr lang="en-US" b="1" dirty="0"/>
              </a:p>
              <a:p>
                <a:pPr marL="0" indent="0">
                  <a:buNone/>
                </a:pPr>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pt-BR" dirty="0">
                    <a:latin typeface="Arial Unicode MS" panose="020B0604020202020204" pitchFamily="34" charset="-128"/>
                    <a:ea typeface="Arial Unicode MS" panose="020B0604020202020204" pitchFamily="34" charset="-128"/>
                    <a:cs typeface="Arial Unicode MS" panose="020B0604020202020204" pitchFamily="34" charset="-128"/>
                  </a:rPr>
                  <a:t>n=30. Thus, the </a:t>
                </a:r>
                <a:r>
                  <a:rPr lang="en-IN" dirty="0"/>
                  <a:t>sampling distribution is approximately normal. (By the Central Limit Theorem)</a:t>
                </a:r>
              </a:p>
              <a:p>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Mean of </a:t>
                </a:r>
                <a:r>
                  <a:rPr lang="en-IN" dirty="0"/>
                  <a:t>sampling distribution is </a:t>
                </a:r>
                <a:r>
                  <a:rPr lang="el-GR" i="1" dirty="0"/>
                  <a:t>μ</a:t>
                </a:r>
                <a:r>
                  <a:rPr lang="en-IN" dirty="0"/>
                  <a:t> = 8.</a:t>
                </a:r>
              </a:p>
              <a:p>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IN" dirty="0">
                    <a:latin typeface="Arial Unicode MS" panose="020B0604020202020204" pitchFamily="34" charset="-128"/>
                    <a:ea typeface="Arial Unicode MS" panose="020B0604020202020204" pitchFamily="34" charset="-128"/>
                    <a:cs typeface="Arial Unicode MS" panose="020B0604020202020204" pitchFamily="34" charset="-128"/>
                  </a:rPr>
                  <a:t>Standard derivation of the </a:t>
                </a:r>
                <a:r>
                  <a:rPr lang="en-IN" dirty="0"/>
                  <a:t>sampling distribution is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𝜎</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30</m:t>
                            </m:r>
                          </m:e>
                        </m:rad>
                      </m:den>
                    </m:f>
                    <m:r>
                      <a:rPr lang="en-US" b="0" i="1" smtClean="0">
                        <a:latin typeface="Cambria Math" panose="02040503050406030204" pitchFamily="18" charset="0"/>
                        <a:ea typeface="Cambria Math" panose="02040503050406030204" pitchFamily="18" charset="0"/>
                      </a:rPr>
                      <m:t>=0.73. </m:t>
                    </m:r>
                  </m:oMath>
                </a14:m>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SG" dirty="0"/>
              </a:p>
            </p:txBody>
          </p:sp>
        </mc:Choice>
        <mc:Fallback xmlns="">
          <p:sp>
            <p:nvSpPr>
              <p:cNvPr id="2" name="Content Placeholder 1">
                <a:extLst>
                  <a:ext uri="{FF2B5EF4-FFF2-40B4-BE49-F238E27FC236}">
                    <a16:creationId xmlns:a16="http://schemas.microsoft.com/office/drawing/2014/main" id="{130F3439-96F7-4082-AD12-EDFE1D20E025}"/>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2EF6535A-2F0F-4369-AC58-D501101D88FD}"/>
              </a:ext>
            </a:extLst>
          </p:cNvPr>
          <p:cNvSpPr>
            <a:spLocks noGrp="1"/>
          </p:cNvSpPr>
          <p:nvPr>
            <p:ph type="title"/>
          </p:nvPr>
        </p:nvSpPr>
        <p:spPr/>
        <p:txBody>
          <a:bodyPr/>
          <a:lstStyle/>
          <a:p>
            <a:r>
              <a:rPr lang="en-US" dirty="0">
                <a:solidFill>
                  <a:srgbClr val="0065C0"/>
                </a:solidFill>
              </a:rPr>
              <a:t>Example 7.4 – Solution (2 of 7)</a:t>
            </a:r>
            <a:endParaRPr lang="en-SG" dirty="0">
              <a:solidFill>
                <a:srgbClr val="0065C0"/>
              </a:solidFill>
            </a:endParaRPr>
          </a:p>
        </p:txBody>
      </p:sp>
    </p:spTree>
    <p:extLst>
      <p:ext uri="{BB962C8B-B14F-4D97-AF65-F5344CB8AC3E}">
        <p14:creationId xmlns:p14="http://schemas.microsoft.com/office/powerpoint/2010/main" val="277301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5A0255A-620A-44B6-AC0D-8EFADA46EA7D}"/>
                  </a:ext>
                </a:extLst>
              </p:cNvPr>
              <p:cNvSpPr>
                <a:spLocks noGrp="1"/>
              </p:cNvSpPr>
              <p:nvPr>
                <p:ph sz="quarter" idx="1"/>
              </p:nvPr>
            </p:nvSpPr>
            <p:spPr/>
            <p:txBody>
              <a:bodyPr/>
              <a:lstStyle/>
              <a:p>
                <a:pPr marL="0" indent="0">
                  <a:buNone/>
                </a:pPr>
                <a:r>
                  <a:rPr lang="en-IN" dirty="0"/>
                  <a:t>Ans </a:t>
                </a:r>
                <a:r>
                  <a:rPr lang="en-IN" dirty="0">
                    <a:latin typeface="+mj-lt"/>
                  </a:rPr>
                  <a:t>1</a:t>
                </a:r>
                <a:r>
                  <a:rPr lang="en-IN" dirty="0"/>
                  <a:t>:  The probability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SG" dirty="0"/>
                  <a:t> is less than 7 is given by the shaded area in figure.</a:t>
                </a:r>
              </a:p>
            </p:txBody>
          </p:sp>
        </mc:Choice>
        <mc:Fallback xmlns="">
          <p:sp>
            <p:nvSpPr>
              <p:cNvPr id="2" name="Content Placeholder 1">
                <a:extLst>
                  <a:ext uri="{FF2B5EF4-FFF2-40B4-BE49-F238E27FC236}">
                    <a16:creationId xmlns:a16="http://schemas.microsoft.com/office/drawing/2014/main" id="{F5A0255A-620A-44B6-AC0D-8EFADA46EA7D}"/>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2A6805D9-1DCE-4E8B-ACAD-D9AE0B150AAA}"/>
              </a:ext>
            </a:extLst>
          </p:cNvPr>
          <p:cNvSpPr>
            <a:spLocks noGrp="1"/>
          </p:cNvSpPr>
          <p:nvPr>
            <p:ph type="title"/>
          </p:nvPr>
        </p:nvSpPr>
        <p:spPr/>
        <p:txBody>
          <a:bodyPr/>
          <a:lstStyle/>
          <a:p>
            <a:r>
              <a:rPr lang="en-US" dirty="0">
                <a:solidFill>
                  <a:srgbClr val="0065C0"/>
                </a:solidFill>
              </a:rPr>
              <a:t>Example 7.4 – Solution (3 of 7)</a:t>
            </a:r>
            <a:endParaRPr lang="en-SG" dirty="0">
              <a:solidFill>
                <a:srgbClr val="0065C0"/>
              </a:solidFill>
            </a:endParaRPr>
          </a:p>
        </p:txBody>
      </p:sp>
      <p:sp>
        <p:nvSpPr>
          <p:cNvPr id="4" name="Text Placeholder 2">
            <a:extLst>
              <a:ext uri="{FF2B5EF4-FFF2-40B4-BE49-F238E27FC236}">
                <a16:creationId xmlns:a16="http://schemas.microsoft.com/office/drawing/2014/main" id="{10A3A0E5-6BEA-4FDE-A458-772DE4B6DC3D}"/>
              </a:ext>
            </a:extLst>
          </p:cNvPr>
          <p:cNvSpPr txBox="1">
            <a:spLocks/>
          </p:cNvSpPr>
          <p:nvPr/>
        </p:nvSpPr>
        <p:spPr>
          <a:xfrm>
            <a:off x="4067944" y="4953500"/>
            <a:ext cx="1202639" cy="355858"/>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Figure 7.7</a:t>
            </a:r>
            <a:endParaRPr lang="en-US" sz="1200" b="1" dirty="0"/>
          </a:p>
        </p:txBody>
      </p:sp>
      <p:pic>
        <p:nvPicPr>
          <p:cNvPr id="5" name="Picture Placeholder 19">
            <a:extLst>
              <a:ext uri="{FF2B5EF4-FFF2-40B4-BE49-F238E27FC236}">
                <a16:creationId xmlns:a16="http://schemas.microsoft.com/office/drawing/2014/main" id="{C8FE6400-7CCD-4C1C-A5C9-44340679365D}"/>
              </a:ext>
            </a:extLst>
          </p:cNvPr>
          <p:cNvPicPr>
            <a:picLocks noChangeAspect="1"/>
          </p:cNvPicPr>
          <p:nvPr/>
        </p:nvPicPr>
        <p:blipFill>
          <a:blip r:embed="rId3"/>
          <a:stretch>
            <a:fillRect/>
          </a:stretch>
        </p:blipFill>
        <p:spPr>
          <a:xfrm>
            <a:off x="2543475" y="2702171"/>
            <a:ext cx="4057049" cy="2244580"/>
          </a:xfrm>
          <a:prstGeom prst="rect">
            <a:avLst/>
          </a:prstGeom>
        </p:spPr>
      </p:pic>
    </p:spTree>
    <p:extLst>
      <p:ext uri="{BB962C8B-B14F-4D97-AF65-F5344CB8AC3E}">
        <p14:creationId xmlns:p14="http://schemas.microsoft.com/office/powerpoint/2010/main" val="599477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4379840-CB1E-4F88-9906-03FBB000EB8E}"/>
                  </a:ext>
                </a:extLst>
              </p:cNvPr>
              <p:cNvSpPr>
                <a:spLocks noGrp="1"/>
              </p:cNvSpPr>
              <p:nvPr>
                <p:ph sz="quarter" idx="1"/>
              </p:nvPr>
            </p:nvSpPr>
            <p:spPr/>
            <p:txBody>
              <a:bodyPr/>
              <a:lstStyle/>
              <a:p>
                <a:pPr marL="0" indent="0">
                  <a:buNone/>
                </a:pPr>
                <a:r>
                  <a:rPr lang="en-US" b="0" dirty="0">
                    <a:latin typeface="Cambria Math" panose="02040503050406030204" pitchFamily="18" charset="0"/>
                  </a:rPr>
                  <a:t>Thus</a:t>
                </a:r>
              </a:p>
              <a:p>
                <a:pPr marL="0" indent="0">
                  <a:buNone/>
                </a:pPr>
                <a14:m>
                  <m:oMath xmlns:m="http://schemas.openxmlformats.org/officeDocument/2006/math">
                    <m:r>
                      <a:rPr lang="en-US" i="1">
                        <a:latin typeface="Cambria Math" panose="02040503050406030204" pitchFamily="18" charset="0"/>
                      </a:rPr>
                      <m:t>	</m:t>
                    </m:r>
                    <m:func>
                      <m:funcPr>
                        <m:ctrlPr>
                          <a:rPr lang="en-US" b="0" i="1" smtClean="0">
                            <a:latin typeface="Cambria Math" panose="02040503050406030204" pitchFamily="18" charset="0"/>
                          </a:rPr>
                        </m:ctrlPr>
                      </m:funcPr>
                      <m:fName>
                        <m:r>
                          <a:rPr lang="en-US" b="0" i="0" smtClean="0">
                            <a:latin typeface="Cambria Math" panose="02040503050406030204" pitchFamily="18" charset="0"/>
                          </a:rPr>
                          <m:t>   </m:t>
                        </m:r>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&lt;7</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𝑧</m:t>
                        </m:r>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r>
                          <a:rPr lang="en-US" b="0" i="1" smtClean="0">
                            <a:latin typeface="Cambria Math" panose="02040503050406030204" pitchFamily="18" charset="0"/>
                          </a:rPr>
                          <m:t>)</m:t>
                        </m:r>
                      </m:e>
                    </m:func>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&lt;</m:t>
                        </m:r>
                        <m:f>
                          <m:fPr>
                            <m:ctrlPr>
                              <a:rPr lang="en-US" i="1">
                                <a:latin typeface="Cambria Math" panose="02040503050406030204" pitchFamily="18" charset="0"/>
                              </a:rPr>
                            </m:ctrlPr>
                          </m:fPr>
                          <m:num>
                            <m:r>
                              <a:rPr lang="en-US" i="1">
                                <a:latin typeface="Cambria Math" panose="02040503050406030204" pitchFamily="18" charset="0"/>
                              </a:rPr>
                              <m:t>7−</m:t>
                            </m:r>
                            <m:r>
                              <a:rPr lang="en-US" b="0" i="1" smtClean="0">
                                <a:latin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0.73</m:t>
                            </m:r>
                          </m:den>
                        </m:f>
                      </m:e>
                    </m:d>
                  </m:oMath>
                </a14:m>
                <a:endParaRPr lang="en-US" i="1" dirty="0">
                  <a:latin typeface="Cambria Math" panose="02040503050406030204" pitchFamily="18" charset="0"/>
                  <a:ea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&lt;−1.37</m:t>
                        </m:r>
                      </m:e>
                    </m:d>
                    <m:r>
                      <a:rPr lang="en-US" b="0" i="1" smtClean="0">
                        <a:latin typeface="Cambria Math" panose="02040503050406030204" pitchFamily="18" charset="0"/>
                        <a:ea typeface="Cambria Math" panose="02040503050406030204" pitchFamily="18" charset="0"/>
                      </a:rPr>
                      <m:t>=0.0853.</m:t>
                    </m:r>
                  </m:oMath>
                </a14:m>
                <a:r>
                  <a:rPr lang="en-SG" dirty="0"/>
                  <a:t> (from normal table)</a:t>
                </a:r>
              </a:p>
              <a:p>
                <a:pPr marL="0" indent="0">
                  <a:buNone/>
                </a:pPr>
                <a:endParaRPr lang="en-SG" dirty="0"/>
              </a:p>
              <a:p>
                <a:pPr marL="0" indent="0">
                  <a:buNone/>
                </a:pPr>
                <a:r>
                  <a:rPr lang="en-IN" dirty="0"/>
                  <a:t>(Note: You must use</a:t>
                </a:r>
                <a:r>
                  <a:rPr lang="en-SG" dirty="0"/>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oMath>
                </a14:m>
                <a:r>
                  <a:rPr lang="en-SG" dirty="0"/>
                  <a:t> (not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SG" dirty="0"/>
                  <a:t>) </a:t>
                </a:r>
                <a:r>
                  <a:rPr lang="en-IN" dirty="0"/>
                  <a:t>in the formula for </a:t>
                </a:r>
                <a:r>
                  <a:rPr lang="en-IN" i="1" dirty="0"/>
                  <a:t>z </a:t>
                </a:r>
                <a:r>
                  <a:rPr lang="en-IN" dirty="0"/>
                  <a:t>because you are finding an area under the sampling distribution for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r>
                      <m:rPr>
                        <m:nor/>
                      </m:rPr>
                      <a:rPr lang="en-IN" dirty="0"/>
                      <m:t>not</m:t>
                    </m:r>
                    <m:r>
                      <m:rPr>
                        <m:nor/>
                      </m:rPr>
                      <a:rPr lang="en-IN" dirty="0"/>
                      <m:t> </m:t>
                    </m:r>
                    <m:r>
                      <m:rPr>
                        <m:nor/>
                      </m:rPr>
                      <a:rPr lang="en-IN" dirty="0"/>
                      <m:t>under</m:t>
                    </m:r>
                    <m:r>
                      <m:rPr>
                        <m:nor/>
                      </m:rPr>
                      <a:rPr lang="en-IN" dirty="0"/>
                      <m:t> </m:t>
                    </m:r>
                    <m:r>
                      <m:rPr>
                        <m:nor/>
                      </m:rPr>
                      <a:rPr lang="en-IN" dirty="0"/>
                      <m:t>the</m:t>
                    </m:r>
                    <m:r>
                      <m:rPr>
                        <m:nor/>
                      </m:rPr>
                      <a:rPr lang="en-IN" dirty="0"/>
                      <m:t> </m:t>
                    </m:r>
                    <m:r>
                      <m:rPr>
                        <m:nor/>
                      </m:rPr>
                      <a:rPr lang="en-IN" dirty="0"/>
                      <m:t>probability</m:t>
                    </m:r>
                    <m:r>
                      <m:rPr>
                        <m:nor/>
                      </m:rPr>
                      <a:rPr lang="en-IN" dirty="0"/>
                      <m:t> </m:t>
                    </m:r>
                    <m:r>
                      <m:rPr>
                        <m:nor/>
                      </m:rPr>
                      <a:rPr lang="en-IN" dirty="0"/>
                      <m:t>distribution</m:t>
                    </m:r>
                    <m:r>
                      <m:rPr>
                        <m:nor/>
                      </m:rPr>
                      <a:rPr lang="en-IN" dirty="0"/>
                      <m:t> </m:t>
                    </m:r>
                    <m:r>
                      <m:rPr>
                        <m:nor/>
                      </m:rPr>
                      <a:rPr lang="en-IN" dirty="0"/>
                      <m:t>for</m:t>
                    </m:r>
                    <m:r>
                      <m:rPr>
                        <m:nor/>
                      </m:rPr>
                      <a:rPr lang="en-IN" dirty="0"/>
                      <m:t> </m:t>
                    </m:r>
                    <m:r>
                      <m:rPr>
                        <m:nor/>
                      </m:rPr>
                      <a:rPr lang="en-IN" i="1" dirty="0"/>
                      <m:t>x</m:t>
                    </m:r>
                    <m:r>
                      <m:rPr>
                        <m:nor/>
                      </m:rPr>
                      <a:rPr lang="en-IN" dirty="0"/>
                      <m:t>.)</m:t>
                    </m:r>
                  </m:oMath>
                </a14:m>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SG" dirty="0"/>
              </a:p>
            </p:txBody>
          </p:sp>
        </mc:Choice>
        <mc:Fallback xmlns="">
          <p:sp>
            <p:nvSpPr>
              <p:cNvPr id="2" name="Content Placeholder 1">
                <a:extLst>
                  <a:ext uri="{FF2B5EF4-FFF2-40B4-BE49-F238E27FC236}">
                    <a16:creationId xmlns:a16="http://schemas.microsoft.com/office/drawing/2014/main" id="{64379840-CB1E-4F88-9906-03FBB000EB8E}"/>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r="-1852"/>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C7370C2F-5B1F-4C80-A6A4-62DB55B712E3}"/>
              </a:ext>
            </a:extLst>
          </p:cNvPr>
          <p:cNvSpPr>
            <a:spLocks noGrp="1"/>
          </p:cNvSpPr>
          <p:nvPr>
            <p:ph type="title"/>
          </p:nvPr>
        </p:nvSpPr>
        <p:spPr/>
        <p:txBody>
          <a:bodyPr/>
          <a:lstStyle/>
          <a:p>
            <a:r>
              <a:rPr lang="en-US" dirty="0">
                <a:solidFill>
                  <a:srgbClr val="0065C0"/>
                </a:solidFill>
              </a:rPr>
              <a:t>Example 7.4 – Solution (4 of 7)</a:t>
            </a:r>
            <a:endParaRPr lang="en-SG" dirty="0">
              <a:solidFill>
                <a:srgbClr val="0065C0"/>
              </a:solidFill>
            </a:endParaRPr>
          </a:p>
        </p:txBody>
      </p:sp>
    </p:spTree>
    <p:extLst>
      <p:ext uri="{BB962C8B-B14F-4D97-AF65-F5344CB8AC3E}">
        <p14:creationId xmlns:p14="http://schemas.microsoft.com/office/powerpoint/2010/main" val="1007100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7E885D8-A41F-4D6C-A235-F37383551F50}"/>
                  </a:ext>
                </a:extLst>
              </p:cNvPr>
              <p:cNvSpPr>
                <a:spLocks noGrp="1"/>
              </p:cNvSpPr>
              <p:nvPr>
                <p:ph sz="quarter" idx="1"/>
              </p:nvPr>
            </p:nvSpPr>
            <p:spPr/>
            <p:txBody>
              <a:bodyPr/>
              <a:lstStyle/>
              <a:p>
                <a:pPr marL="0" indent="0">
                  <a:buNone/>
                </a:pPr>
                <a:r>
                  <a:rPr lang="en-US" dirty="0"/>
                  <a:t>Ans 2. </a:t>
                </a:r>
                <a:r>
                  <a:rPr lang="en-IN" dirty="0"/>
                  <a:t>The event that</a:t>
                </a:r>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 </m:t>
                    </m:r>
                  </m:oMath>
                </a14:m>
                <a:r>
                  <a:rPr lang="en-IN" dirty="0"/>
                  <a:t>exceeds 7 is</a:t>
                </a:r>
              </a:p>
              <a:p>
                <a:pPr marL="0" indent="0">
                  <a:buNone/>
                </a:pPr>
                <a:endParaRPr lang="en-IN" dirty="0"/>
              </a:p>
              <a:p>
                <a:pPr marL="0" indent="0">
                  <a:buNone/>
                </a:pPr>
                <a:r>
                  <a:rPr lang="en-IN" dirty="0"/>
                  <a:t>   </a:t>
                </a:r>
              </a:p>
              <a:p>
                <a:pPr marL="0" indent="0">
                  <a:buNone/>
                </a:pPr>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SG" dirty="0"/>
              </a:p>
            </p:txBody>
          </p:sp>
        </mc:Choice>
        <mc:Fallback xmlns="">
          <p:sp>
            <p:nvSpPr>
              <p:cNvPr id="2" name="Content Placeholder 1">
                <a:extLst>
                  <a:ext uri="{FF2B5EF4-FFF2-40B4-BE49-F238E27FC236}">
                    <a16:creationId xmlns:a16="http://schemas.microsoft.com/office/drawing/2014/main" id="{47E885D8-A41F-4D6C-A235-F37383551F50}"/>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4823BB7C-75F3-40E2-BC59-81F4E910D47D}"/>
              </a:ext>
            </a:extLst>
          </p:cNvPr>
          <p:cNvSpPr>
            <a:spLocks noGrp="1"/>
          </p:cNvSpPr>
          <p:nvPr>
            <p:ph type="title"/>
          </p:nvPr>
        </p:nvSpPr>
        <p:spPr/>
        <p:txBody>
          <a:bodyPr/>
          <a:lstStyle/>
          <a:p>
            <a:r>
              <a:rPr lang="en-US" dirty="0">
                <a:solidFill>
                  <a:srgbClr val="0065C0"/>
                </a:solidFill>
              </a:rPr>
              <a:t>Example 7.4 – Solution (5 of 7)</a:t>
            </a:r>
            <a:endParaRPr lang="en-SG" dirty="0">
              <a:solidFill>
                <a:srgbClr val="0065C0"/>
              </a:solidFill>
            </a:endParaRPr>
          </a:p>
        </p:txBody>
      </p:sp>
      <p:pic>
        <p:nvPicPr>
          <p:cNvPr id="4" name="Picture Placeholder 24">
            <a:extLst>
              <a:ext uri="{FF2B5EF4-FFF2-40B4-BE49-F238E27FC236}">
                <a16:creationId xmlns:a16="http://schemas.microsoft.com/office/drawing/2014/main" id="{01DE8236-0BBF-4562-872B-86C0A142FDB5}"/>
              </a:ext>
            </a:extLst>
          </p:cNvPr>
          <p:cNvPicPr>
            <a:picLocks noChangeAspect="1"/>
          </p:cNvPicPr>
          <p:nvPr/>
        </p:nvPicPr>
        <p:blipFill>
          <a:blip r:embed="rId3"/>
          <a:stretch>
            <a:fillRect/>
          </a:stretch>
        </p:blipFill>
        <p:spPr>
          <a:xfrm>
            <a:off x="2195736" y="2060848"/>
            <a:ext cx="3430039" cy="1023247"/>
          </a:xfrm>
          <a:prstGeom prst="rect">
            <a:avLst/>
          </a:prstGeom>
        </p:spPr>
      </p:pic>
    </p:spTree>
    <p:extLst>
      <p:ext uri="{BB962C8B-B14F-4D97-AF65-F5344CB8AC3E}">
        <p14:creationId xmlns:p14="http://schemas.microsoft.com/office/powerpoint/2010/main" val="296622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05F9661-C663-4630-B9E6-B77E7A65F774}"/>
                  </a:ext>
                </a:extLst>
              </p:cNvPr>
              <p:cNvSpPr>
                <a:spLocks noGrp="1"/>
              </p:cNvSpPr>
              <p:nvPr>
                <p:ph sz="quarter" idx="1"/>
              </p:nvPr>
            </p:nvSpPr>
            <p:spPr/>
            <p:txBody>
              <a:bodyPr/>
              <a:lstStyle/>
              <a:p>
                <a:pPr marL="0" indent="0">
                  <a:buNone/>
                </a:pPr>
                <a:r>
                  <a:rPr lang="en-IN" dirty="0"/>
                  <a:t>Ans 3. The probability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IN" dirty="0"/>
                  <a:t> lies within </a:t>
                </a:r>
                <a:r>
                  <a:rPr lang="en-IN" dirty="0">
                    <a:latin typeface="+mj-lt"/>
                  </a:rPr>
                  <a:t>1 </a:t>
                </a:r>
                <a:r>
                  <a:rPr lang="en-IN" dirty="0"/>
                  <a:t>year of </a:t>
                </a:r>
                <a:r>
                  <a:rPr lang="el-GR" i="1" dirty="0"/>
                  <a:t>μ</a:t>
                </a:r>
                <a:r>
                  <a:rPr lang="en-IN" dirty="0"/>
                  <a:t> = 8 is the shaded area in figure.</a:t>
                </a:r>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SG" dirty="0"/>
              </a:p>
            </p:txBody>
          </p:sp>
        </mc:Choice>
        <mc:Fallback xmlns="">
          <p:sp>
            <p:nvSpPr>
              <p:cNvPr id="2" name="Content Placeholder 1">
                <a:extLst>
                  <a:ext uri="{FF2B5EF4-FFF2-40B4-BE49-F238E27FC236}">
                    <a16:creationId xmlns:a16="http://schemas.microsoft.com/office/drawing/2014/main" id="{C05F9661-C663-4630-B9E6-B77E7A65F774}"/>
                  </a:ext>
                </a:extLst>
              </p:cNvPr>
              <p:cNvSpPr>
                <a:spLocks noGrp="1" noRot="1" noChangeAspect="1" noMove="1" noResize="1" noEditPoints="1" noAdjustHandles="1" noChangeArrowheads="1" noChangeShapeType="1" noTextEdit="1"/>
              </p:cNvSpPr>
              <p:nvPr>
                <p:ph sz="quarter" idx="1"/>
              </p:nvPr>
            </p:nvSpPr>
            <p:spPr>
              <a:blipFill>
                <a:blip r:embed="rId2"/>
                <a:stretch>
                  <a:fillRect l="-1333" t="-1235"/>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866D07DE-1E3F-4E4D-85E1-5EB6B98DC360}"/>
              </a:ext>
            </a:extLst>
          </p:cNvPr>
          <p:cNvSpPr>
            <a:spLocks noGrp="1"/>
          </p:cNvSpPr>
          <p:nvPr>
            <p:ph type="title"/>
          </p:nvPr>
        </p:nvSpPr>
        <p:spPr/>
        <p:txBody>
          <a:bodyPr/>
          <a:lstStyle/>
          <a:p>
            <a:r>
              <a:rPr lang="en-US" dirty="0">
                <a:solidFill>
                  <a:srgbClr val="0065C0"/>
                </a:solidFill>
              </a:rPr>
              <a:t>Example 7.4 – Solution (6 of 7)</a:t>
            </a:r>
            <a:endParaRPr lang="en-SG" dirty="0">
              <a:solidFill>
                <a:srgbClr val="0065C0"/>
              </a:solidFill>
            </a:endParaRPr>
          </a:p>
        </p:txBody>
      </p:sp>
      <p:sp>
        <p:nvSpPr>
          <p:cNvPr id="4" name="Text Placeholder 2">
            <a:extLst>
              <a:ext uri="{FF2B5EF4-FFF2-40B4-BE49-F238E27FC236}">
                <a16:creationId xmlns:a16="http://schemas.microsoft.com/office/drawing/2014/main" id="{407D4BDD-2558-46E3-87F3-BF68CFAF9C05}"/>
              </a:ext>
            </a:extLst>
          </p:cNvPr>
          <p:cNvSpPr txBox="1">
            <a:spLocks/>
          </p:cNvSpPr>
          <p:nvPr/>
        </p:nvSpPr>
        <p:spPr>
          <a:xfrm>
            <a:off x="3933046" y="4709409"/>
            <a:ext cx="1202639" cy="355858"/>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 Figure 7.8</a:t>
            </a:r>
            <a:endParaRPr lang="en-US" sz="1200" b="1" dirty="0"/>
          </a:p>
        </p:txBody>
      </p:sp>
      <p:pic>
        <p:nvPicPr>
          <p:cNvPr id="5" name="Picture Placeholder 28">
            <a:extLst>
              <a:ext uri="{FF2B5EF4-FFF2-40B4-BE49-F238E27FC236}">
                <a16:creationId xmlns:a16="http://schemas.microsoft.com/office/drawing/2014/main" id="{C5E2FA40-330E-4E9B-B492-4F470CE82E32}"/>
              </a:ext>
            </a:extLst>
          </p:cNvPr>
          <p:cNvPicPr>
            <a:picLocks noChangeAspect="1"/>
          </p:cNvPicPr>
          <p:nvPr/>
        </p:nvPicPr>
        <p:blipFill>
          <a:blip r:embed="rId3"/>
          <a:stretch>
            <a:fillRect/>
          </a:stretch>
        </p:blipFill>
        <p:spPr>
          <a:xfrm>
            <a:off x="2446140" y="2439402"/>
            <a:ext cx="4251719" cy="2238094"/>
          </a:xfrm>
          <a:prstGeom prst="rect">
            <a:avLst/>
          </a:prstGeom>
        </p:spPr>
      </p:pic>
    </p:spTree>
    <p:extLst>
      <p:ext uri="{BB962C8B-B14F-4D97-AF65-F5344CB8AC3E}">
        <p14:creationId xmlns:p14="http://schemas.microsoft.com/office/powerpoint/2010/main" val="3574975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DECFC-36D3-4A4D-9928-073411E8377C}"/>
              </a:ext>
            </a:extLst>
          </p:cNvPr>
          <p:cNvSpPr>
            <a:spLocks noGrp="1"/>
          </p:cNvSpPr>
          <p:nvPr>
            <p:ph type="title"/>
          </p:nvPr>
        </p:nvSpPr>
        <p:spPr/>
        <p:txBody>
          <a:bodyPr/>
          <a:lstStyle/>
          <a:p>
            <a:r>
              <a:rPr lang="en-US" dirty="0">
                <a:solidFill>
                  <a:srgbClr val="0065C0"/>
                </a:solidFill>
              </a:rPr>
              <a:t>Example 7.4 – Solution (7 of 7)</a:t>
            </a:r>
            <a:endParaRPr lang="en-SG" dirty="0">
              <a:solidFill>
                <a:srgbClr val="0065C0"/>
              </a:solidFill>
            </a:endParaRPr>
          </a:p>
        </p:txBody>
      </p:sp>
      <p:sp>
        <p:nvSpPr>
          <p:cNvPr id="5" name="Text Placeholder 2">
            <a:extLst>
              <a:ext uri="{FF2B5EF4-FFF2-40B4-BE49-F238E27FC236}">
                <a16:creationId xmlns:a16="http://schemas.microsoft.com/office/drawing/2014/main" id="{329E3074-1969-4710-8A63-715080F7D0E2}"/>
              </a:ext>
            </a:extLst>
          </p:cNvPr>
          <p:cNvSpPr txBox="1">
            <a:spLocks/>
          </p:cNvSpPr>
          <p:nvPr/>
        </p:nvSpPr>
        <p:spPr>
          <a:xfrm>
            <a:off x="457199" y="1443405"/>
            <a:ext cx="4500558" cy="433039"/>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68580" indent="0">
              <a:buNone/>
            </a:pPr>
            <a:r>
              <a:rPr lang="en-IN" dirty="0"/>
              <a:t>The </a:t>
            </a:r>
            <a:r>
              <a:rPr lang="en-IN" i="1" dirty="0"/>
              <a:t>z</a:t>
            </a:r>
            <a:r>
              <a:rPr lang="en-IN" dirty="0"/>
              <a:t>-value corresponding to</a:t>
            </a:r>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Placeholder 12">
            <a:extLst>
              <a:ext uri="{FF2B5EF4-FFF2-40B4-BE49-F238E27FC236}">
                <a16:creationId xmlns:a16="http://schemas.microsoft.com/office/drawing/2014/main" id="{F542E234-8E73-4059-A324-5579C023EC7C}"/>
              </a:ext>
            </a:extLst>
          </p:cNvPr>
          <p:cNvPicPr>
            <a:picLocks noChangeAspect="1"/>
          </p:cNvPicPr>
          <p:nvPr/>
        </p:nvPicPr>
        <p:blipFill>
          <a:blip r:embed="rId2"/>
          <a:stretch>
            <a:fillRect/>
          </a:stretch>
        </p:blipFill>
        <p:spPr>
          <a:xfrm>
            <a:off x="4729769" y="1539184"/>
            <a:ext cx="824410" cy="315731"/>
          </a:xfrm>
          <a:prstGeom prst="rect">
            <a:avLst/>
          </a:prstGeom>
        </p:spPr>
      </p:pic>
      <p:sp>
        <p:nvSpPr>
          <p:cNvPr id="7" name="Text Placeholder 2">
            <a:extLst>
              <a:ext uri="{FF2B5EF4-FFF2-40B4-BE49-F238E27FC236}">
                <a16:creationId xmlns:a16="http://schemas.microsoft.com/office/drawing/2014/main" id="{6F02BC5B-E4C7-4A24-8851-059356C81C97}"/>
              </a:ext>
            </a:extLst>
          </p:cNvPr>
          <p:cNvSpPr txBox="1">
            <a:spLocks/>
          </p:cNvSpPr>
          <p:nvPr/>
        </p:nvSpPr>
        <p:spPr>
          <a:xfrm>
            <a:off x="5554179" y="1453224"/>
            <a:ext cx="3015233" cy="433039"/>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dirty="0"/>
              <a:t>is </a:t>
            </a:r>
            <a:r>
              <a:rPr lang="en-IN" i="1" dirty="0"/>
              <a:t>z</a:t>
            </a:r>
            <a:r>
              <a:rPr lang="en-IN" dirty="0"/>
              <a:t> = −1.37, from</a:t>
            </a:r>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Text Placeholder 2">
            <a:extLst>
              <a:ext uri="{FF2B5EF4-FFF2-40B4-BE49-F238E27FC236}">
                <a16:creationId xmlns:a16="http://schemas.microsoft.com/office/drawing/2014/main" id="{02BB7645-A2CE-4852-8CFE-420CAB549B72}"/>
              </a:ext>
            </a:extLst>
          </p:cNvPr>
          <p:cNvSpPr txBox="1">
            <a:spLocks/>
          </p:cNvSpPr>
          <p:nvPr/>
        </p:nvSpPr>
        <p:spPr>
          <a:xfrm>
            <a:off x="457199" y="1800302"/>
            <a:ext cx="4057651" cy="433039"/>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68580" indent="0">
              <a:buNone/>
            </a:pPr>
            <a:r>
              <a:rPr lang="en-IN" dirty="0"/>
              <a:t>part 1, and the </a:t>
            </a:r>
            <a:r>
              <a:rPr lang="en-IN" i="1" dirty="0"/>
              <a:t>z</a:t>
            </a:r>
            <a:r>
              <a:rPr lang="en-IN" dirty="0"/>
              <a:t>-value for</a:t>
            </a:r>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9" name="Picture Placeholder 15">
            <a:extLst>
              <a:ext uri="{FF2B5EF4-FFF2-40B4-BE49-F238E27FC236}">
                <a16:creationId xmlns:a16="http://schemas.microsoft.com/office/drawing/2014/main" id="{18C87675-C8C2-4FF3-9707-59232713FDF9}"/>
              </a:ext>
            </a:extLst>
          </p:cNvPr>
          <p:cNvPicPr>
            <a:picLocks noChangeAspect="1"/>
          </p:cNvPicPr>
          <p:nvPr/>
        </p:nvPicPr>
        <p:blipFill>
          <a:blip r:embed="rId3"/>
          <a:stretch>
            <a:fillRect/>
          </a:stretch>
        </p:blipFill>
        <p:spPr>
          <a:xfrm>
            <a:off x="4135020" y="1903880"/>
            <a:ext cx="769053" cy="304302"/>
          </a:xfrm>
          <a:prstGeom prst="rect">
            <a:avLst/>
          </a:prstGeom>
        </p:spPr>
      </p:pic>
      <p:sp>
        <p:nvSpPr>
          <p:cNvPr id="10" name="Text Placeholder 2">
            <a:extLst>
              <a:ext uri="{FF2B5EF4-FFF2-40B4-BE49-F238E27FC236}">
                <a16:creationId xmlns:a16="http://schemas.microsoft.com/office/drawing/2014/main" id="{2067049E-0B08-45CB-8146-E0F61E615A1B}"/>
              </a:ext>
            </a:extLst>
          </p:cNvPr>
          <p:cNvSpPr txBox="1">
            <a:spLocks/>
          </p:cNvSpPr>
          <p:nvPr/>
        </p:nvSpPr>
        <p:spPr>
          <a:xfrm>
            <a:off x="5143496" y="1800302"/>
            <a:ext cx="442914" cy="433039"/>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dirty="0"/>
              <a:t>is</a:t>
            </a:r>
          </a:p>
        </p:txBody>
      </p:sp>
      <p:pic>
        <p:nvPicPr>
          <p:cNvPr id="11" name="Picture Placeholder 18">
            <a:extLst>
              <a:ext uri="{FF2B5EF4-FFF2-40B4-BE49-F238E27FC236}">
                <a16:creationId xmlns:a16="http://schemas.microsoft.com/office/drawing/2014/main" id="{75463D9C-438F-4E91-8EB0-136E3480B39B}"/>
              </a:ext>
            </a:extLst>
          </p:cNvPr>
          <p:cNvPicPr>
            <a:picLocks noChangeAspect="1"/>
          </p:cNvPicPr>
          <p:nvPr/>
        </p:nvPicPr>
        <p:blipFill>
          <a:blip r:embed="rId4"/>
          <a:stretch>
            <a:fillRect/>
          </a:stretch>
        </p:blipFill>
        <p:spPr>
          <a:xfrm>
            <a:off x="2790121" y="2483620"/>
            <a:ext cx="3240632" cy="782052"/>
          </a:xfrm>
          <a:prstGeom prst="rect">
            <a:avLst/>
          </a:prstGeom>
        </p:spPr>
      </p:pic>
      <p:sp>
        <p:nvSpPr>
          <p:cNvPr id="12" name="Text Placeholder 2">
            <a:extLst>
              <a:ext uri="{FF2B5EF4-FFF2-40B4-BE49-F238E27FC236}">
                <a16:creationId xmlns:a16="http://schemas.microsoft.com/office/drawing/2014/main" id="{8B15A2FE-8A53-40F9-BA29-78BD06ADD0AC}"/>
              </a:ext>
            </a:extLst>
          </p:cNvPr>
          <p:cNvSpPr txBox="1">
            <a:spLocks/>
          </p:cNvSpPr>
          <p:nvPr/>
        </p:nvSpPr>
        <p:spPr>
          <a:xfrm>
            <a:off x="457197" y="3738310"/>
            <a:ext cx="4422115" cy="53826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68580" indent="0">
              <a:buNone/>
            </a:pPr>
            <a:r>
              <a:rPr lang="en-IN" dirty="0"/>
              <a:t>The probability of interest is</a:t>
            </a:r>
            <a:endParaRPr lang="pt-B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3" name="Picture Placeholder 23">
            <a:extLst>
              <a:ext uri="{FF2B5EF4-FFF2-40B4-BE49-F238E27FC236}">
                <a16:creationId xmlns:a16="http://schemas.microsoft.com/office/drawing/2014/main" id="{A9EC230D-9043-44CF-B29E-AB9019C062D4}"/>
              </a:ext>
            </a:extLst>
          </p:cNvPr>
          <p:cNvPicPr>
            <a:picLocks noChangeAspect="1"/>
          </p:cNvPicPr>
          <p:nvPr/>
        </p:nvPicPr>
        <p:blipFill>
          <a:blip r:embed="rId5"/>
          <a:stretch>
            <a:fillRect/>
          </a:stretch>
        </p:blipFill>
        <p:spPr>
          <a:xfrm>
            <a:off x="2682542" y="4310262"/>
            <a:ext cx="4301294" cy="1101985"/>
          </a:xfrm>
          <a:prstGeom prst="rect">
            <a:avLst/>
          </a:prstGeom>
        </p:spPr>
      </p:pic>
    </p:spTree>
    <p:extLst>
      <p:ext uri="{BB962C8B-B14F-4D97-AF65-F5344CB8AC3E}">
        <p14:creationId xmlns:p14="http://schemas.microsoft.com/office/powerpoint/2010/main" val="1324976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B775E0-3906-4B93-87B3-FE1E5BCCAC95}"/>
              </a:ext>
            </a:extLst>
          </p:cNvPr>
          <p:cNvSpPr>
            <a:spLocks noGrp="1"/>
          </p:cNvSpPr>
          <p:nvPr>
            <p:ph sz="quarter" idx="1"/>
          </p:nvPr>
        </p:nvSpPr>
        <p:spPr/>
        <p:txBody>
          <a:bodyPr/>
          <a:lstStyle/>
          <a:p>
            <a:pPr marL="0" indent="0">
              <a:buNone/>
            </a:pPr>
            <a:endParaRPr lang="en-US" dirty="0"/>
          </a:p>
          <a:p>
            <a:pPr marL="0" indent="0">
              <a:buNone/>
            </a:pPr>
            <a:endParaRPr lang="en-SG" dirty="0"/>
          </a:p>
          <a:p>
            <a:pPr marL="0" indent="0">
              <a:buNone/>
            </a:pPr>
            <a:endParaRPr lang="en-IN" sz="2800" dirty="0">
              <a:solidFill>
                <a:srgbClr val="20409A"/>
              </a:solidFill>
            </a:endParaRPr>
          </a:p>
          <a:p>
            <a:pPr marL="0" indent="0" algn="ctr">
              <a:buNone/>
            </a:pPr>
            <a:r>
              <a:rPr lang="en-IN" sz="2800" dirty="0">
                <a:solidFill>
                  <a:srgbClr val="0065C0"/>
                </a:solidFill>
              </a:rPr>
              <a:t>The Sampling Distribution of the Sample Proportion</a:t>
            </a:r>
            <a:endParaRPr lang="en-US" sz="2800" dirty="0">
              <a:solidFill>
                <a:srgbClr val="0065C0"/>
              </a:solidFill>
            </a:endParaRPr>
          </a:p>
          <a:p>
            <a:pPr marL="0" indent="0">
              <a:buNone/>
            </a:pPr>
            <a:endParaRPr lang="en-SG" dirty="0"/>
          </a:p>
        </p:txBody>
      </p:sp>
      <p:sp>
        <p:nvSpPr>
          <p:cNvPr id="3" name="Title 2">
            <a:extLst>
              <a:ext uri="{FF2B5EF4-FFF2-40B4-BE49-F238E27FC236}">
                <a16:creationId xmlns:a16="http://schemas.microsoft.com/office/drawing/2014/main" id="{2F4D5158-D0B4-428F-80BE-9462B072E105}"/>
              </a:ext>
            </a:extLst>
          </p:cNvPr>
          <p:cNvSpPr>
            <a:spLocks noGrp="1"/>
          </p:cNvSpPr>
          <p:nvPr>
            <p:ph type="title"/>
          </p:nvPr>
        </p:nvSpPr>
        <p:spPr/>
        <p:txBody>
          <a:bodyPr/>
          <a:lstStyle/>
          <a:p>
            <a:endParaRPr lang="en-SG"/>
          </a:p>
        </p:txBody>
      </p:sp>
    </p:spTree>
    <p:extLst>
      <p:ext uri="{BB962C8B-B14F-4D97-AF65-F5344CB8AC3E}">
        <p14:creationId xmlns:p14="http://schemas.microsoft.com/office/powerpoint/2010/main" val="3596566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568A47-9B57-4D43-ADC2-4DB5FD2B74B4}"/>
              </a:ext>
            </a:extLst>
          </p:cNvPr>
          <p:cNvSpPr/>
          <p:nvPr/>
        </p:nvSpPr>
        <p:spPr>
          <a:xfrm>
            <a:off x="405880" y="3752041"/>
            <a:ext cx="8280920" cy="2367920"/>
          </a:xfrm>
          <a:prstGeom prst="roundRect">
            <a:avLst/>
          </a:prstGeom>
          <a:noFill/>
          <a:ln w="57150">
            <a:solidFill>
              <a:srgbClr val="006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Content Placeholder 1">
            <a:extLst>
              <a:ext uri="{FF2B5EF4-FFF2-40B4-BE49-F238E27FC236}">
                <a16:creationId xmlns:a16="http://schemas.microsoft.com/office/drawing/2014/main" id="{84CCDAC8-61B6-437D-9F97-082F0BAD6830}"/>
              </a:ext>
            </a:extLst>
          </p:cNvPr>
          <p:cNvSpPr>
            <a:spLocks noGrp="1"/>
          </p:cNvSpPr>
          <p:nvPr>
            <p:ph sz="quarter" idx="1"/>
          </p:nvPr>
        </p:nvSpPr>
        <p:spPr>
          <a:xfrm>
            <a:off x="457200" y="1219200"/>
            <a:ext cx="8229600" cy="4874096"/>
          </a:xfrm>
        </p:spPr>
        <p:txBody>
          <a:bodyPr/>
          <a:lstStyle/>
          <a:p>
            <a:pPr marL="0" indent="0">
              <a:buNone/>
            </a:pPr>
            <a:r>
              <a:rPr lang="en-IN" dirty="0"/>
              <a:t>The probability distributions for statistics are called </a:t>
            </a:r>
            <a:r>
              <a:rPr lang="en-IN" b="1" dirty="0"/>
              <a:t>sampling distributions </a:t>
            </a:r>
            <a:r>
              <a:rPr lang="en-IN" dirty="0"/>
              <a:t>because, in repeated sampling, they tell us:</a:t>
            </a:r>
          </a:p>
          <a:p>
            <a:pPr lvl="1"/>
            <a:r>
              <a:rPr lang="en-IN" dirty="0">
                <a:solidFill>
                  <a:schemeClr val="tx1"/>
                </a:solidFill>
              </a:rPr>
              <a:t>What values of the statistic can occur.</a:t>
            </a:r>
          </a:p>
          <a:p>
            <a:pPr lvl="1"/>
            <a:r>
              <a:rPr lang="en-IN" dirty="0">
                <a:solidFill>
                  <a:schemeClr val="tx1"/>
                </a:solidFill>
              </a:rPr>
              <a:t>How often each value occurs.</a:t>
            </a:r>
          </a:p>
          <a:p>
            <a:pPr marL="0" indent="0">
              <a:buNone/>
            </a:pPr>
            <a:endParaRPr lang="en-SG" dirty="0"/>
          </a:p>
          <a:p>
            <a:pPr marL="0" indent="0">
              <a:buNone/>
            </a:pPr>
            <a:r>
              <a:rPr lang="en-SG" dirty="0"/>
              <a:t>Definition:</a:t>
            </a:r>
          </a:p>
          <a:p>
            <a:pPr marL="0" indent="0">
              <a:buNone/>
            </a:pPr>
            <a:r>
              <a:rPr lang="en-IN" dirty="0"/>
              <a:t>The </a:t>
            </a:r>
            <a:r>
              <a:rPr lang="en-IN" b="1" dirty="0"/>
              <a:t>sampling distribution of a statistic </a:t>
            </a:r>
            <a:r>
              <a:rPr lang="en-IN" dirty="0"/>
              <a:t>is the probability distribution for the possible values of the statistic that results when random samples of size </a:t>
            </a:r>
            <a:r>
              <a:rPr lang="en-IN" i="1" dirty="0"/>
              <a:t>n </a:t>
            </a:r>
            <a:r>
              <a:rPr lang="en-IN" dirty="0"/>
              <a:t>are repeatedly drawn from the population.</a:t>
            </a:r>
          </a:p>
          <a:p>
            <a:endParaRPr lang="en-SG" dirty="0"/>
          </a:p>
        </p:txBody>
      </p:sp>
      <p:sp>
        <p:nvSpPr>
          <p:cNvPr id="3" name="Title 2">
            <a:extLst>
              <a:ext uri="{FF2B5EF4-FFF2-40B4-BE49-F238E27FC236}">
                <a16:creationId xmlns:a16="http://schemas.microsoft.com/office/drawing/2014/main" id="{9CF917D2-7414-4284-B41C-456DDADDBD73}"/>
              </a:ext>
            </a:extLst>
          </p:cNvPr>
          <p:cNvSpPr>
            <a:spLocks noGrp="1"/>
          </p:cNvSpPr>
          <p:nvPr>
            <p:ph type="title"/>
          </p:nvPr>
        </p:nvSpPr>
        <p:spPr/>
        <p:txBody>
          <a:bodyPr/>
          <a:lstStyle/>
          <a:p>
            <a:r>
              <a:rPr lang="en-US" sz="2800" dirty="0">
                <a:solidFill>
                  <a:srgbClr val="0065C0"/>
                </a:solidFill>
              </a:rPr>
              <a:t>Statistics and Sampling Distributions (2 of 4)</a:t>
            </a:r>
            <a:endParaRPr lang="en-SG" sz="2800" dirty="0">
              <a:solidFill>
                <a:srgbClr val="0065C0"/>
              </a:solidFill>
            </a:endParaRPr>
          </a:p>
        </p:txBody>
      </p:sp>
    </p:spTree>
    <p:extLst>
      <p:ext uri="{BB962C8B-B14F-4D97-AF65-F5344CB8AC3E}">
        <p14:creationId xmlns:p14="http://schemas.microsoft.com/office/powerpoint/2010/main" val="396715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A24E19-DC82-4D14-9153-6D5F5DB7DF01}"/>
              </a:ext>
            </a:extLst>
          </p:cNvPr>
          <p:cNvSpPr>
            <a:spLocks noGrp="1"/>
          </p:cNvSpPr>
          <p:nvPr>
            <p:ph sz="quarter" idx="1"/>
          </p:nvPr>
        </p:nvSpPr>
        <p:spPr/>
        <p:txBody>
          <a:bodyPr/>
          <a:lstStyle/>
          <a:p>
            <a:pPr marL="0" indent="0">
              <a:buNone/>
            </a:pPr>
            <a:r>
              <a:rPr lang="en-IN" b="1" dirty="0">
                <a:solidFill>
                  <a:srgbClr val="932790"/>
                </a:solidFill>
              </a:rPr>
              <a:t>Properties of the Sampling Distribution of the Sample Proportion,</a:t>
            </a:r>
            <a:r>
              <a:rPr lang="en-IN" b="1" dirty="0"/>
              <a:t> </a:t>
            </a:r>
          </a:p>
          <a:p>
            <a:pPr marL="274320" lvl="1" indent="0">
              <a:buNone/>
            </a:pPr>
            <a:r>
              <a:rPr lang="en-IN" dirty="0"/>
              <a:t>If a random sample of </a:t>
            </a:r>
            <a:r>
              <a:rPr lang="en-IN" i="1" dirty="0"/>
              <a:t>n </a:t>
            </a:r>
            <a:r>
              <a:rPr lang="en-IN" dirty="0"/>
              <a:t>observations is selected from a binomial population with parameter </a:t>
            </a:r>
            <a:r>
              <a:rPr lang="en-IN" i="1" dirty="0"/>
              <a:t>p</a:t>
            </a:r>
            <a:r>
              <a:rPr lang="en-IN" dirty="0"/>
              <a:t>, then the sampling distribution of the sample proportion</a:t>
            </a:r>
          </a:p>
          <a:p>
            <a:pPr lvl="1"/>
            <a:endParaRPr lang="en-IN" b="1" dirty="0"/>
          </a:p>
          <a:p>
            <a:pPr marL="274320" lvl="1" indent="0">
              <a:buNone/>
            </a:pPr>
            <a:endParaRPr lang="en-IN" b="1" dirty="0"/>
          </a:p>
          <a:p>
            <a:pPr marL="274320" lvl="1" indent="0">
              <a:buNone/>
            </a:pPr>
            <a:r>
              <a:rPr lang="en-IN" b="1" dirty="0"/>
              <a:t> </a:t>
            </a:r>
            <a:r>
              <a:rPr lang="en-IN" dirty="0"/>
              <a:t>will have a mean </a:t>
            </a:r>
            <a:r>
              <a:rPr lang="en-IN" i="1" dirty="0"/>
              <a:t>p</a:t>
            </a:r>
          </a:p>
          <a:p>
            <a:pPr lvl="1"/>
            <a:endParaRPr lang="en-IN" i="1" dirty="0"/>
          </a:p>
          <a:p>
            <a:pPr marL="274320" lvl="1" indent="0">
              <a:buNone/>
            </a:pPr>
            <a:r>
              <a:rPr lang="en-IN" dirty="0"/>
              <a:t> and a standard deviation</a:t>
            </a:r>
            <a:r>
              <a:rPr lang="en-IN" i="1" dirty="0"/>
              <a:t> </a:t>
            </a:r>
            <a:endParaRPr lang="en-IN" dirty="0"/>
          </a:p>
          <a:p>
            <a:pPr lvl="1"/>
            <a:endParaRPr lang="en-IN" b="1" dirty="0"/>
          </a:p>
          <a:p>
            <a:pPr lvl="1"/>
            <a:endParaRPr lang="en-SG" dirty="0"/>
          </a:p>
        </p:txBody>
      </p:sp>
      <p:sp>
        <p:nvSpPr>
          <p:cNvPr id="3" name="Title 2">
            <a:extLst>
              <a:ext uri="{FF2B5EF4-FFF2-40B4-BE49-F238E27FC236}">
                <a16:creationId xmlns:a16="http://schemas.microsoft.com/office/drawing/2014/main" id="{E298472F-B051-478E-9B65-3777332A3A9A}"/>
              </a:ext>
            </a:extLst>
          </p:cNvPr>
          <p:cNvSpPr>
            <a:spLocks noGrp="1"/>
          </p:cNvSpPr>
          <p:nvPr>
            <p:ph type="title"/>
          </p:nvPr>
        </p:nvSpPr>
        <p:spPr/>
        <p:txBody>
          <a:bodyPr/>
          <a:lstStyle/>
          <a:p>
            <a:r>
              <a:rPr lang="en-IN" sz="2400" dirty="0">
                <a:solidFill>
                  <a:srgbClr val="0065C0"/>
                </a:solidFill>
              </a:rPr>
              <a:t>The Sampling Distribution of the Sample Proportion </a:t>
            </a:r>
            <a:r>
              <a:rPr lang="en-US" sz="2400" dirty="0">
                <a:solidFill>
                  <a:srgbClr val="0065C0"/>
                </a:solidFill>
              </a:rPr>
              <a:t>(1 of 4)</a:t>
            </a:r>
            <a:endParaRPr lang="en-SG" sz="2400" dirty="0">
              <a:solidFill>
                <a:srgbClr val="0065C0"/>
              </a:solidFill>
            </a:endParaRPr>
          </a:p>
        </p:txBody>
      </p:sp>
      <p:pic>
        <p:nvPicPr>
          <p:cNvPr id="4" name="Picture Placeholder 14">
            <a:extLst>
              <a:ext uri="{FF2B5EF4-FFF2-40B4-BE49-F238E27FC236}">
                <a16:creationId xmlns:a16="http://schemas.microsoft.com/office/drawing/2014/main" id="{24C68FDF-AF06-49A4-825A-78ECF89EA457}"/>
              </a:ext>
            </a:extLst>
          </p:cNvPr>
          <p:cNvPicPr>
            <a:picLocks noChangeAspect="1"/>
          </p:cNvPicPr>
          <p:nvPr/>
        </p:nvPicPr>
        <p:blipFill>
          <a:blip r:embed="rId2"/>
          <a:stretch>
            <a:fillRect/>
          </a:stretch>
        </p:blipFill>
        <p:spPr>
          <a:xfrm>
            <a:off x="2699792" y="3287836"/>
            <a:ext cx="842963" cy="714375"/>
          </a:xfrm>
          <a:prstGeom prst="rect">
            <a:avLst/>
          </a:prstGeom>
        </p:spPr>
      </p:pic>
      <p:pic>
        <p:nvPicPr>
          <p:cNvPr id="5" name="Picture Placeholder 18">
            <a:extLst>
              <a:ext uri="{FF2B5EF4-FFF2-40B4-BE49-F238E27FC236}">
                <a16:creationId xmlns:a16="http://schemas.microsoft.com/office/drawing/2014/main" id="{0AF8B68B-815E-4683-B2EE-DF0B4C0B6781}"/>
              </a:ext>
            </a:extLst>
          </p:cNvPr>
          <p:cNvPicPr>
            <a:picLocks noChangeAspect="1"/>
          </p:cNvPicPr>
          <p:nvPr/>
        </p:nvPicPr>
        <p:blipFill>
          <a:blip r:embed="rId3"/>
          <a:stretch>
            <a:fillRect/>
          </a:stretch>
        </p:blipFill>
        <p:spPr>
          <a:xfrm>
            <a:off x="1979712" y="5256459"/>
            <a:ext cx="3857625" cy="814388"/>
          </a:xfrm>
          <a:prstGeom prst="rect">
            <a:avLst/>
          </a:prstGeom>
        </p:spPr>
      </p:pic>
      <p:pic>
        <p:nvPicPr>
          <p:cNvPr id="6" name="Picture Placeholder 10">
            <a:extLst>
              <a:ext uri="{FF2B5EF4-FFF2-40B4-BE49-F238E27FC236}">
                <a16:creationId xmlns:a16="http://schemas.microsoft.com/office/drawing/2014/main" id="{C3EF8102-0025-4E00-AE10-C1733A1B38B9}"/>
              </a:ext>
            </a:extLst>
          </p:cNvPr>
          <p:cNvPicPr>
            <a:picLocks noChangeAspect="1"/>
          </p:cNvPicPr>
          <p:nvPr/>
        </p:nvPicPr>
        <p:blipFill>
          <a:blip r:embed="rId4"/>
          <a:stretch>
            <a:fillRect/>
          </a:stretch>
        </p:blipFill>
        <p:spPr>
          <a:xfrm>
            <a:off x="3673602" y="1674887"/>
            <a:ext cx="314369" cy="400106"/>
          </a:xfrm>
          <a:prstGeom prst="rect">
            <a:avLst/>
          </a:prstGeom>
        </p:spPr>
      </p:pic>
      <p:sp>
        <p:nvSpPr>
          <p:cNvPr id="7" name="Rectangle: Rounded Corners 6">
            <a:extLst>
              <a:ext uri="{FF2B5EF4-FFF2-40B4-BE49-F238E27FC236}">
                <a16:creationId xmlns:a16="http://schemas.microsoft.com/office/drawing/2014/main" id="{00F41784-ED9C-487D-98BB-5D1B9757C179}"/>
              </a:ext>
            </a:extLst>
          </p:cNvPr>
          <p:cNvSpPr/>
          <p:nvPr/>
        </p:nvSpPr>
        <p:spPr>
          <a:xfrm>
            <a:off x="251520" y="980728"/>
            <a:ext cx="8568952" cy="5176232"/>
          </a:xfrm>
          <a:prstGeom prst="roundRect">
            <a:avLst/>
          </a:prstGeom>
          <a:noFill/>
          <a:ln w="34925">
            <a:solidFill>
              <a:srgbClr val="0057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90006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A579C34-2033-4CB4-AAC3-8B6F9A332B22}"/>
                  </a:ext>
                </a:extLst>
              </p:cNvPr>
              <p:cNvSpPr>
                <a:spLocks noGrp="1"/>
              </p:cNvSpPr>
              <p:nvPr>
                <p:ph sz="quarter" idx="1"/>
              </p:nvPr>
            </p:nvSpPr>
            <p:spPr/>
            <p:txBody>
              <a:bodyPr/>
              <a:lstStyle/>
              <a:p>
                <a:pPr marL="0" indent="0">
                  <a:spcBef>
                    <a:spcPts val="0"/>
                  </a:spcBef>
                  <a:buNone/>
                </a:pPr>
                <a:r>
                  <a:rPr lang="en-IN" dirty="0"/>
                  <a:t>When the sample size </a:t>
                </a:r>
                <a:r>
                  <a:rPr lang="en-IN" i="1" dirty="0"/>
                  <a:t>n </a:t>
                </a:r>
                <a:r>
                  <a:rPr lang="en-IN" dirty="0"/>
                  <a:t>is large, the sampling distribution of </a:t>
                </a:r>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𝑝</m:t>
                        </m:r>
                      </m:e>
                    </m:acc>
                  </m:oMath>
                </a14:m>
                <a:r>
                  <a:rPr lang="en-IN" b="1" dirty="0"/>
                  <a:t> </a:t>
                </a:r>
                <a:r>
                  <a:rPr lang="en-IN" dirty="0"/>
                  <a:t>can be approximated by a normal distribution with a mean </a:t>
                </a:r>
                <a:r>
                  <a:rPr lang="en-IN" i="1" dirty="0"/>
                  <a:t>p</a:t>
                </a:r>
                <a:r>
                  <a:rPr lang="en-IN" dirty="0"/>
                  <a:t> and a standard derivation </a:t>
                </a:r>
                <a14:m>
                  <m:oMath xmlns:m="http://schemas.openxmlformats.org/officeDocument/2006/math">
                    <m:rad>
                      <m:radPr>
                        <m:degHide m:val="on"/>
                        <m:ctrlPr>
                          <a:rPr lang="en-IN" i="1" smtClean="0">
                            <a:latin typeface="Cambria Math" panose="02040503050406030204" pitchFamily="18" charset="0"/>
                          </a:rPr>
                        </m:ctrlPr>
                      </m:radPr>
                      <m:deg/>
                      <m:e>
                        <m:f>
                          <m:fPr>
                            <m:ctrlPr>
                              <a:rPr lang="en-IN"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oMath>
                </a14:m>
                <a:r>
                  <a:rPr lang="en-IN" dirty="0"/>
                  <a:t>.  The approximation will be adequate </a:t>
                </a:r>
                <a:r>
                  <a:rPr lang="en-IN" dirty="0">
                    <a:solidFill>
                      <a:srgbClr val="FF0000"/>
                    </a:solidFill>
                  </a:rPr>
                  <a:t>if </a:t>
                </a:r>
                <a:r>
                  <a:rPr lang="en-IN" i="1" dirty="0">
                    <a:solidFill>
                      <a:srgbClr val="FF0000"/>
                    </a:solidFill>
                  </a:rPr>
                  <a:t>np </a:t>
                </a:r>
                <a:r>
                  <a:rPr lang="en-IN" dirty="0">
                    <a:solidFill>
                      <a:srgbClr val="FF0000"/>
                    </a:solidFill>
                  </a:rPr>
                  <a:t>&gt; 5 and </a:t>
                </a:r>
                <a:r>
                  <a:rPr lang="en-IN" i="1" dirty="0">
                    <a:solidFill>
                      <a:srgbClr val="FF0000"/>
                    </a:solidFill>
                  </a:rPr>
                  <a:t>nq </a:t>
                </a:r>
                <a:r>
                  <a:rPr lang="en-IN" dirty="0">
                    <a:solidFill>
                      <a:srgbClr val="FF0000"/>
                    </a:solidFill>
                  </a:rPr>
                  <a:t>&gt; 5.</a:t>
                </a:r>
              </a:p>
              <a:p>
                <a:pPr marL="0" indent="0">
                  <a:spcBef>
                    <a:spcPts val="0"/>
                  </a:spcBef>
                  <a:buNone/>
                </a:pPr>
                <a:endParaRPr lang="en-IN" dirty="0"/>
              </a:p>
              <a:p>
                <a:pPr marL="0" indent="0">
                  <a:spcBef>
                    <a:spcPts val="0"/>
                  </a:spcBef>
                  <a:buNone/>
                </a:pPr>
                <a:endParaRPr lang="en-IN" dirty="0"/>
              </a:p>
              <a:p>
                <a:pPr marL="0" indent="0">
                  <a:spcBef>
                    <a:spcPts val="0"/>
                  </a:spcBef>
                  <a:buNone/>
                </a:pPr>
                <a:r>
                  <a:rPr lang="en-IN" dirty="0"/>
                  <a:t>Since x follows a binomial distribution,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r>
                  <a:rPr lang="en-IN" dirty="0"/>
                  <a:t> where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𝑖</m:t>
                        </m:r>
                      </m:sub>
                    </m:sSub>
                  </m:oMath>
                </a14:m>
                <a:r>
                  <a:rPr lang="en-IN" dirty="0"/>
                  <a:t> is a Bernoulli trail output. Thus, using central limiting theorem, the 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IN" dirty="0"/>
                  <a:t> can be approximated by a normal distribution. </a:t>
                </a:r>
              </a:p>
              <a:p>
                <a:pPr marL="0" indent="0">
                  <a:spcBef>
                    <a:spcPts val="0"/>
                  </a:spcBef>
                  <a:buNone/>
                </a:pPr>
                <a:endParaRPr lang="en-IN" dirty="0"/>
              </a:p>
              <a:p>
                <a:endParaRPr lang="en-IN" b="1" dirty="0"/>
              </a:p>
              <a:p>
                <a:endParaRPr lang="en-SG" dirty="0"/>
              </a:p>
            </p:txBody>
          </p:sp>
        </mc:Choice>
        <mc:Fallback xmlns="">
          <p:sp>
            <p:nvSpPr>
              <p:cNvPr id="2" name="Content Placeholder 1">
                <a:extLst>
                  <a:ext uri="{FF2B5EF4-FFF2-40B4-BE49-F238E27FC236}">
                    <a16:creationId xmlns:a16="http://schemas.microsoft.com/office/drawing/2014/main" id="{7A579C34-2033-4CB4-AAC3-8B6F9A332B22}"/>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r="-2222"/>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043FCBFF-4509-4C3B-A6B2-088FE30FB9E1}"/>
              </a:ext>
            </a:extLst>
          </p:cNvPr>
          <p:cNvSpPr>
            <a:spLocks noGrp="1"/>
          </p:cNvSpPr>
          <p:nvPr>
            <p:ph type="title"/>
          </p:nvPr>
        </p:nvSpPr>
        <p:spPr/>
        <p:txBody>
          <a:bodyPr/>
          <a:lstStyle/>
          <a:p>
            <a:r>
              <a:rPr lang="en-IN" sz="2400" dirty="0">
                <a:solidFill>
                  <a:srgbClr val="0065C0"/>
                </a:solidFill>
              </a:rPr>
              <a:t>The Sampling Distribution of the Sample Proportion </a:t>
            </a:r>
            <a:r>
              <a:rPr lang="en-US" sz="2400" dirty="0">
                <a:solidFill>
                  <a:srgbClr val="0065C0"/>
                </a:solidFill>
              </a:rPr>
              <a:t>(2 of 4)</a:t>
            </a:r>
            <a:endParaRPr lang="en-SG" sz="2400" dirty="0">
              <a:solidFill>
                <a:srgbClr val="0065C0"/>
              </a:solidFill>
            </a:endParaRPr>
          </a:p>
        </p:txBody>
      </p:sp>
      <p:sp>
        <p:nvSpPr>
          <p:cNvPr id="4" name="Rectangle: Rounded Corners 3">
            <a:extLst>
              <a:ext uri="{FF2B5EF4-FFF2-40B4-BE49-F238E27FC236}">
                <a16:creationId xmlns:a16="http://schemas.microsoft.com/office/drawing/2014/main" id="{934B1CDD-A3F5-491B-A080-295589AFF79A}"/>
              </a:ext>
            </a:extLst>
          </p:cNvPr>
          <p:cNvSpPr/>
          <p:nvPr/>
        </p:nvSpPr>
        <p:spPr>
          <a:xfrm>
            <a:off x="287016" y="1205276"/>
            <a:ext cx="8533456" cy="2223724"/>
          </a:xfrm>
          <a:prstGeom prst="roundRect">
            <a:avLst/>
          </a:prstGeom>
          <a:noFill/>
          <a:ln w="38100">
            <a:solidFill>
              <a:srgbClr val="006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19329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E7F0EF6-8293-4425-9290-1604C3E92E83}"/>
                  </a:ext>
                </a:extLst>
              </p:cNvPr>
              <p:cNvSpPr>
                <a:spLocks noGrp="1"/>
              </p:cNvSpPr>
              <p:nvPr>
                <p:ph sz="quarter" idx="1"/>
              </p:nvPr>
            </p:nvSpPr>
            <p:spPr/>
            <p:txBody>
              <a:bodyPr/>
              <a:lstStyle/>
              <a:p>
                <a:pPr marL="0" indent="0">
                  <a:buNone/>
                </a:pPr>
                <a:r>
                  <a:rPr lang="en-IN" dirty="0"/>
                  <a:t>In a survey, 500 parents were asked about the importance of sports for boys and girls. Of the parents interviewed, 60% agreed that boys and girls should have equal opportunities to participate in sports. </a:t>
                </a:r>
              </a:p>
              <a:p>
                <a:pPr marL="0" indent="0">
                  <a:buNone/>
                </a:pPr>
                <a:endParaRPr lang="en-SG" dirty="0"/>
              </a:p>
              <a:p>
                <a:pPr marL="0" indent="0">
                  <a:buNone/>
                </a:pPr>
                <a:r>
                  <a:rPr lang="en-IN" dirty="0"/>
                  <a:t>Describe the sampling distribution of the sample proportion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𝑝</m:t>
                        </m:r>
                      </m:e>
                    </m:acc>
                  </m:oMath>
                </a14:m>
                <a:r>
                  <a:rPr lang="en-IN" dirty="0"/>
                  <a:t> of parents who agree that boys and girls should have equal opportunities.</a:t>
                </a:r>
                <a:endParaRPr lang="en-US" dirty="0"/>
              </a:p>
              <a:p>
                <a:pPr marL="0" indent="0">
                  <a:buNone/>
                </a:pPr>
                <a:endParaRPr lang="en-US"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2E7F0EF6-8293-4425-9290-1604C3E92E83}"/>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r="-2444"/>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E9149611-F54E-4911-AC61-A6C40292D134}"/>
              </a:ext>
            </a:extLst>
          </p:cNvPr>
          <p:cNvSpPr>
            <a:spLocks noGrp="1"/>
          </p:cNvSpPr>
          <p:nvPr>
            <p:ph type="title"/>
          </p:nvPr>
        </p:nvSpPr>
        <p:spPr>
          <a:xfrm>
            <a:off x="-108520" y="14854"/>
            <a:ext cx="9144000" cy="478795"/>
          </a:xfrm>
        </p:spPr>
        <p:txBody>
          <a:bodyPr/>
          <a:lstStyle/>
          <a:p>
            <a:r>
              <a:rPr lang="en-US" dirty="0">
                <a:solidFill>
                  <a:srgbClr val="0065C0"/>
                </a:solidFill>
              </a:rPr>
              <a:t>Example 7.10</a:t>
            </a:r>
            <a:endParaRPr lang="en-SG" dirty="0">
              <a:solidFill>
                <a:srgbClr val="0065C0"/>
              </a:solidFill>
            </a:endParaRPr>
          </a:p>
        </p:txBody>
      </p:sp>
    </p:spTree>
    <p:extLst>
      <p:ext uri="{BB962C8B-B14F-4D97-AF65-F5344CB8AC3E}">
        <p14:creationId xmlns:p14="http://schemas.microsoft.com/office/powerpoint/2010/main" val="3710685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AF4C93-CF3E-4D15-883E-4A449F43FBEA}"/>
              </a:ext>
            </a:extLst>
          </p:cNvPr>
          <p:cNvSpPr>
            <a:spLocks noGrp="1"/>
          </p:cNvSpPr>
          <p:nvPr>
            <p:ph sz="quarter" idx="1"/>
          </p:nvPr>
        </p:nvSpPr>
        <p:spPr/>
        <p:txBody>
          <a:bodyPr/>
          <a:lstStyle/>
          <a:p>
            <a:pPr marL="0" indent="0">
              <a:buNone/>
            </a:pPr>
            <a:r>
              <a:rPr lang="en-IN" dirty="0"/>
              <a:t>You can assume that the 500 parents represent a random sample of the parents of all boys and girls in the United States and that the true proportion in the population is equal to some unknown value that you can call </a:t>
            </a:r>
            <a:r>
              <a:rPr lang="en-IN" i="1" dirty="0"/>
              <a:t>p</a:t>
            </a:r>
            <a:r>
              <a:rPr lang="en-IN" dirty="0"/>
              <a:t>.</a:t>
            </a:r>
            <a:endParaRPr lang="en-US" dirty="0"/>
          </a:p>
          <a:p>
            <a:pPr marL="0" indent="0">
              <a:buNone/>
            </a:pPr>
            <a:endParaRPr lang="en-SG" dirty="0"/>
          </a:p>
        </p:txBody>
      </p:sp>
      <p:sp>
        <p:nvSpPr>
          <p:cNvPr id="3" name="Title 2">
            <a:extLst>
              <a:ext uri="{FF2B5EF4-FFF2-40B4-BE49-F238E27FC236}">
                <a16:creationId xmlns:a16="http://schemas.microsoft.com/office/drawing/2014/main" id="{699686AA-653B-4CBC-8E74-7B43ED6ED911}"/>
              </a:ext>
            </a:extLst>
          </p:cNvPr>
          <p:cNvSpPr>
            <a:spLocks noGrp="1"/>
          </p:cNvSpPr>
          <p:nvPr>
            <p:ph type="title"/>
          </p:nvPr>
        </p:nvSpPr>
        <p:spPr/>
        <p:txBody>
          <a:bodyPr/>
          <a:lstStyle/>
          <a:p>
            <a:r>
              <a:rPr lang="en-US" dirty="0">
                <a:solidFill>
                  <a:srgbClr val="0065C0"/>
                </a:solidFill>
              </a:rPr>
              <a:t>Example 7.10 – Solution (1 of 4)</a:t>
            </a:r>
            <a:endParaRPr lang="en-SG" dirty="0">
              <a:solidFill>
                <a:srgbClr val="0065C0"/>
              </a:solidFill>
            </a:endParaRPr>
          </a:p>
        </p:txBody>
      </p:sp>
    </p:spTree>
    <p:extLst>
      <p:ext uri="{BB962C8B-B14F-4D97-AF65-F5344CB8AC3E}">
        <p14:creationId xmlns:p14="http://schemas.microsoft.com/office/powerpoint/2010/main" val="3223871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2B30748-9805-45E7-B108-F3E374B6CADE}"/>
                  </a:ext>
                </a:extLst>
              </p:cNvPr>
              <p:cNvSpPr>
                <a:spLocks noGrp="1"/>
              </p:cNvSpPr>
              <p:nvPr>
                <p:ph sz="quarter" idx="1"/>
              </p:nvPr>
            </p:nvSpPr>
            <p:spPr/>
            <p:txBody>
              <a:bodyPr/>
              <a:lstStyle/>
              <a:p>
                <a:pPr marL="0" indent="0">
                  <a:buNone/>
                </a:pPr>
                <a:r>
                  <a:rPr lang="en-IN" dirty="0"/>
                  <a:t>The sampling distribution of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𝑝</m:t>
                        </m:r>
                      </m:e>
                    </m:acc>
                  </m:oMath>
                </a14:m>
                <a:r>
                  <a:rPr lang="en-IN" dirty="0"/>
                  <a:t> can be approximated by a normal distribution, with mean equal to </a:t>
                </a:r>
                <a:r>
                  <a:rPr lang="en-IN" i="1" dirty="0"/>
                  <a:t>p</a:t>
                </a:r>
                <a:r>
                  <a:rPr lang="en-IN" dirty="0"/>
                  <a:t> and standard error</a:t>
                </a:r>
                <a:endParaRPr lang="en-SG" dirty="0"/>
              </a:p>
            </p:txBody>
          </p:sp>
        </mc:Choice>
        <mc:Fallback xmlns="">
          <p:sp>
            <p:nvSpPr>
              <p:cNvPr id="2" name="Content Placeholder 1">
                <a:extLst>
                  <a:ext uri="{FF2B5EF4-FFF2-40B4-BE49-F238E27FC236}">
                    <a16:creationId xmlns:a16="http://schemas.microsoft.com/office/drawing/2014/main" id="{92B30748-9805-45E7-B108-F3E374B6CADE}"/>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8D7D16DF-2438-4D0B-B51C-B6FE59B87170}"/>
              </a:ext>
            </a:extLst>
          </p:cNvPr>
          <p:cNvSpPr>
            <a:spLocks noGrp="1"/>
          </p:cNvSpPr>
          <p:nvPr>
            <p:ph type="title"/>
          </p:nvPr>
        </p:nvSpPr>
        <p:spPr/>
        <p:txBody>
          <a:bodyPr/>
          <a:lstStyle/>
          <a:p>
            <a:r>
              <a:rPr lang="en-US" dirty="0">
                <a:solidFill>
                  <a:srgbClr val="0065C0"/>
                </a:solidFill>
              </a:rPr>
              <a:t>Example 7.10 – Solution (2 of 4)</a:t>
            </a:r>
            <a:endParaRPr lang="en-SG" dirty="0">
              <a:solidFill>
                <a:srgbClr val="0065C0"/>
              </a:solidFill>
            </a:endParaRPr>
          </a:p>
        </p:txBody>
      </p:sp>
      <p:pic>
        <p:nvPicPr>
          <p:cNvPr id="4" name="Picture Placeholder 20">
            <a:extLst>
              <a:ext uri="{FF2B5EF4-FFF2-40B4-BE49-F238E27FC236}">
                <a16:creationId xmlns:a16="http://schemas.microsoft.com/office/drawing/2014/main" id="{51A64E32-EED3-44F4-923C-CB97844A473D}"/>
              </a:ext>
            </a:extLst>
          </p:cNvPr>
          <p:cNvPicPr>
            <a:picLocks noChangeAspect="1"/>
          </p:cNvPicPr>
          <p:nvPr/>
        </p:nvPicPr>
        <p:blipFill>
          <a:blip r:embed="rId3"/>
          <a:stretch>
            <a:fillRect/>
          </a:stretch>
        </p:blipFill>
        <p:spPr>
          <a:xfrm>
            <a:off x="2411760" y="3429000"/>
            <a:ext cx="3914775" cy="1962150"/>
          </a:xfrm>
          <a:prstGeom prst="rect">
            <a:avLst/>
          </a:prstGeom>
        </p:spPr>
      </p:pic>
      <p:pic>
        <p:nvPicPr>
          <p:cNvPr id="5" name="Picture Placeholder 16">
            <a:extLst>
              <a:ext uri="{FF2B5EF4-FFF2-40B4-BE49-F238E27FC236}">
                <a16:creationId xmlns:a16="http://schemas.microsoft.com/office/drawing/2014/main" id="{54F50679-C9A9-4BE0-8D5E-C72A663214AB}"/>
              </a:ext>
            </a:extLst>
          </p:cNvPr>
          <p:cNvPicPr>
            <a:picLocks noChangeAspect="1"/>
          </p:cNvPicPr>
          <p:nvPr/>
        </p:nvPicPr>
        <p:blipFill>
          <a:blip r:embed="rId4"/>
          <a:stretch>
            <a:fillRect/>
          </a:stretch>
        </p:blipFill>
        <p:spPr>
          <a:xfrm>
            <a:off x="3275856" y="2309417"/>
            <a:ext cx="1885950" cy="828675"/>
          </a:xfrm>
          <a:prstGeom prst="rect">
            <a:avLst/>
          </a:prstGeom>
        </p:spPr>
      </p:pic>
      <p:sp>
        <p:nvSpPr>
          <p:cNvPr id="6" name="Text Placeholder 2">
            <a:extLst>
              <a:ext uri="{FF2B5EF4-FFF2-40B4-BE49-F238E27FC236}">
                <a16:creationId xmlns:a16="http://schemas.microsoft.com/office/drawing/2014/main" id="{DECEB11A-4045-427E-9A07-0BFFD50FC3D7}"/>
              </a:ext>
            </a:extLst>
          </p:cNvPr>
          <p:cNvSpPr txBox="1">
            <a:spLocks/>
          </p:cNvSpPr>
          <p:nvPr/>
        </p:nvSpPr>
        <p:spPr>
          <a:xfrm>
            <a:off x="3866037" y="5694239"/>
            <a:ext cx="1006219" cy="258402"/>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Figure 7.15</a:t>
            </a:r>
          </a:p>
        </p:txBody>
      </p:sp>
    </p:spTree>
    <p:extLst>
      <p:ext uri="{BB962C8B-B14F-4D97-AF65-F5344CB8AC3E}">
        <p14:creationId xmlns:p14="http://schemas.microsoft.com/office/powerpoint/2010/main" val="1998248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770FEB2-B087-4657-9012-D6BDA5DE529E}"/>
                  </a:ext>
                </a:extLst>
              </p:cNvPr>
              <p:cNvSpPr>
                <a:spLocks noGrp="1"/>
              </p:cNvSpPr>
              <p:nvPr>
                <p:ph sz="quarter" idx="1"/>
              </p:nvPr>
            </p:nvSpPr>
            <p:spPr/>
            <p:txBody>
              <a:bodyPr/>
              <a:lstStyle/>
              <a:p>
                <a:pPr marL="0" indent="0">
                  <a:buNone/>
                </a:pPr>
                <a:r>
                  <a:rPr lang="en-IN" dirty="0"/>
                  <a:t>You can see from Figure 7.15 that the sampling distribution of </a:t>
                </a:r>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is </a:t>
                </a:r>
                <a:r>
                  <a:rPr lang="en-IN" dirty="0" err="1"/>
                  <a:t>centered</a:t>
                </a:r>
                <a:r>
                  <a:rPr lang="en-IN" dirty="0"/>
                  <a:t> over its mean </a:t>
                </a:r>
                <a:r>
                  <a:rPr lang="en-IN" i="1" dirty="0"/>
                  <a:t>p</a:t>
                </a:r>
                <a:r>
                  <a:rPr lang="en-IN" dirty="0"/>
                  <a:t>. </a:t>
                </a:r>
              </a:p>
              <a:p>
                <a:pPr marL="0" indent="0">
                  <a:buNone/>
                </a:pPr>
                <a:endParaRPr lang="en-IN" dirty="0"/>
              </a:p>
              <a:p>
                <a:pPr marL="0" indent="0">
                  <a:buNone/>
                </a:pPr>
                <a:r>
                  <a:rPr lang="en-IN" dirty="0"/>
                  <a:t>Even though you do not know the exact value of </a:t>
                </a:r>
                <a:r>
                  <a:rPr lang="en-IN" i="1" dirty="0"/>
                  <a:t>p </a:t>
                </a:r>
                <a:r>
                  <a:rPr lang="en-IN" dirty="0"/>
                  <a:t>(the sample proportion </a:t>
                </a:r>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=0.6 </a:t>
                </a:r>
                <a:r>
                  <a:rPr lang="en-IN" dirty="0"/>
                  <a:t>may be larger or smaller than </a:t>
                </a:r>
                <a:r>
                  <a:rPr lang="en-IN" i="1" dirty="0"/>
                  <a:t>p</a:t>
                </a:r>
                <a:r>
                  <a:rPr lang="en-IN" dirty="0"/>
                  <a:t>), an approximate value for the standard deviation of the sampling distribution can be found using the sample proportion </a:t>
                </a:r>
                <a14:m>
                  <m:oMath xmlns:m="http://schemas.openxmlformats.org/officeDocument/2006/math">
                    <m:acc>
                      <m:accPr>
                        <m:chr m:val="̂"/>
                        <m:ctrlPr>
                          <a:rPr lang="en-IN" i="1">
                            <a:latin typeface="Cambria Math" panose="02040503050406030204" pitchFamily="18" charset="0"/>
                          </a:rPr>
                        </m:ctrlPr>
                      </m:accPr>
                      <m:e>
                        <m:r>
                          <a:rPr lang="en-US" i="1">
                            <a:latin typeface="Cambria Math" panose="02040503050406030204" pitchFamily="18" charset="0"/>
                          </a:rPr>
                          <m:t>𝑝</m:t>
                        </m:r>
                      </m:e>
                    </m:acc>
                  </m:oMath>
                </a14:m>
                <a:r>
                  <a:rPr lang="en-US" dirty="0"/>
                  <a:t> =0.6 </a:t>
                </a:r>
                <a:r>
                  <a:rPr lang="en-IN" dirty="0"/>
                  <a:t>to approximate the unknown value of </a:t>
                </a:r>
                <a:r>
                  <a:rPr lang="en-IN" i="1" dirty="0"/>
                  <a:t>p</a:t>
                </a:r>
                <a:r>
                  <a:rPr lang="en-IN" dirty="0"/>
                  <a:t>.</a:t>
                </a:r>
                <a:endParaRPr lang="en-US" dirty="0"/>
              </a:p>
              <a:p>
                <a:pPr marL="0" indent="0">
                  <a:buNone/>
                </a:pPr>
                <a:endParaRPr lang="en-IN" dirty="0"/>
              </a:p>
              <a:p>
                <a:pPr marL="0" indent="0">
                  <a:buNone/>
                </a:pPr>
                <a:endParaRPr lang="en-US"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3770FEB2-B087-4657-9012-D6BDA5DE529E}"/>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r="-593"/>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2A4213D6-95E6-458F-A03E-4CFFB29C0B8E}"/>
              </a:ext>
            </a:extLst>
          </p:cNvPr>
          <p:cNvSpPr>
            <a:spLocks noGrp="1"/>
          </p:cNvSpPr>
          <p:nvPr>
            <p:ph type="title"/>
          </p:nvPr>
        </p:nvSpPr>
        <p:spPr/>
        <p:txBody>
          <a:bodyPr/>
          <a:lstStyle/>
          <a:p>
            <a:r>
              <a:rPr lang="en-US" dirty="0">
                <a:solidFill>
                  <a:srgbClr val="0065C0"/>
                </a:solidFill>
              </a:rPr>
              <a:t>Example 7.10 – Solution (3 of 4</a:t>
            </a:r>
            <a:r>
              <a:rPr lang="en-US" dirty="0"/>
              <a:t>)</a:t>
            </a:r>
            <a:endParaRPr lang="en-SG" dirty="0"/>
          </a:p>
        </p:txBody>
      </p:sp>
    </p:spTree>
    <p:extLst>
      <p:ext uri="{BB962C8B-B14F-4D97-AF65-F5344CB8AC3E}">
        <p14:creationId xmlns:p14="http://schemas.microsoft.com/office/powerpoint/2010/main" val="65432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6F98608-EB74-427D-9BD3-E6660BC0781E}"/>
                  </a:ext>
                </a:extLst>
              </p:cNvPr>
              <p:cNvSpPr>
                <a:spLocks noGrp="1"/>
              </p:cNvSpPr>
              <p:nvPr>
                <p:ph sz="quarter" idx="1"/>
              </p:nvPr>
            </p:nvSpPr>
            <p:spPr/>
            <p:txBody>
              <a:bodyPr/>
              <a:lstStyle/>
              <a:p>
                <a:pPr marL="0" indent="0">
                  <a:buNone/>
                </a:pPr>
                <a:r>
                  <a:rPr lang="en-IN" dirty="0"/>
                  <a:t>Thus,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Therefore, approximately 95% of the time </a:t>
                </a:r>
                <a14:m>
                  <m:oMath xmlns:m="http://schemas.openxmlformats.org/officeDocument/2006/math">
                    <m:acc>
                      <m:accPr>
                        <m:chr m:val="̂"/>
                        <m:ctrlPr>
                          <a:rPr lang="en-IN" i="1" smtClean="0">
                            <a:latin typeface="Cambria Math" panose="02040503050406030204" pitchFamily="18" charset="0"/>
                          </a:rPr>
                        </m:ctrlPr>
                      </m:accPr>
                      <m:e>
                        <m:r>
                          <a:rPr lang="en-US" i="1">
                            <a:latin typeface="Cambria Math" panose="02040503050406030204" pitchFamily="18" charset="0"/>
                          </a:rPr>
                          <m:t>𝑝</m:t>
                        </m:r>
                      </m:e>
                    </m:acc>
                  </m:oMath>
                </a14:m>
                <a:r>
                  <a:rPr lang="en-IN" dirty="0"/>
                  <a:t> will fall within 2SE ≈ .044 of the (unknown) value of </a:t>
                </a:r>
                <a:r>
                  <a:rPr lang="en-IN" i="1" dirty="0"/>
                  <a:t>p</a:t>
                </a:r>
                <a:r>
                  <a:rPr lang="en-IN" dirty="0"/>
                  <a:t>.</a:t>
                </a:r>
                <a:endParaRPr lang="en-SG" dirty="0"/>
              </a:p>
            </p:txBody>
          </p:sp>
        </mc:Choice>
        <mc:Fallback xmlns="">
          <p:sp>
            <p:nvSpPr>
              <p:cNvPr id="2" name="Content Placeholder 1">
                <a:extLst>
                  <a:ext uri="{FF2B5EF4-FFF2-40B4-BE49-F238E27FC236}">
                    <a16:creationId xmlns:a16="http://schemas.microsoft.com/office/drawing/2014/main" id="{26F98608-EB74-427D-9BD3-E6660BC0781E}"/>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C1441903-BB2D-45FF-8526-933C8E96D2F1}"/>
              </a:ext>
            </a:extLst>
          </p:cNvPr>
          <p:cNvSpPr>
            <a:spLocks noGrp="1"/>
          </p:cNvSpPr>
          <p:nvPr>
            <p:ph type="title"/>
          </p:nvPr>
        </p:nvSpPr>
        <p:spPr/>
        <p:txBody>
          <a:bodyPr/>
          <a:lstStyle/>
          <a:p>
            <a:r>
              <a:rPr lang="en-US" dirty="0">
                <a:solidFill>
                  <a:srgbClr val="0065C0"/>
                </a:solidFill>
              </a:rPr>
              <a:t>Example 7.10 – Solution (4 of 4)</a:t>
            </a:r>
            <a:endParaRPr lang="en-SG" dirty="0">
              <a:solidFill>
                <a:srgbClr val="0065C0"/>
              </a:solidFill>
            </a:endParaRPr>
          </a:p>
        </p:txBody>
      </p:sp>
      <p:pic>
        <p:nvPicPr>
          <p:cNvPr id="4" name="Picture Placeholder 9">
            <a:extLst>
              <a:ext uri="{FF2B5EF4-FFF2-40B4-BE49-F238E27FC236}">
                <a16:creationId xmlns:a16="http://schemas.microsoft.com/office/drawing/2014/main" id="{C3D08EC6-EB7B-4B82-9ECE-17BD82340F8D}"/>
              </a:ext>
            </a:extLst>
          </p:cNvPr>
          <p:cNvPicPr>
            <a:picLocks noChangeAspect="1"/>
          </p:cNvPicPr>
          <p:nvPr/>
        </p:nvPicPr>
        <p:blipFill>
          <a:blip r:embed="rId3"/>
          <a:stretch>
            <a:fillRect/>
          </a:stretch>
        </p:blipFill>
        <p:spPr>
          <a:xfrm>
            <a:off x="2297578" y="1762125"/>
            <a:ext cx="2747010" cy="1666875"/>
          </a:xfrm>
          <a:prstGeom prst="rect">
            <a:avLst/>
          </a:prstGeom>
        </p:spPr>
      </p:pic>
    </p:spTree>
    <p:extLst>
      <p:ext uri="{BB962C8B-B14F-4D97-AF65-F5344CB8AC3E}">
        <p14:creationId xmlns:p14="http://schemas.microsoft.com/office/powerpoint/2010/main" val="4200240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D75A4A-8319-4168-83EB-9512E1FCE288}"/>
                  </a:ext>
                </a:extLst>
              </p:cNvPr>
              <p:cNvSpPr>
                <a:spLocks noGrp="1"/>
              </p:cNvSpPr>
              <p:nvPr>
                <p:ph sz="quarter" idx="1"/>
              </p:nvPr>
            </p:nvSpPr>
            <p:spPr>
              <a:xfrm>
                <a:off x="323528" y="908720"/>
                <a:ext cx="8229600" cy="5184576"/>
              </a:xfrm>
            </p:spPr>
            <p:txBody>
              <a:bodyPr>
                <a:normAutofit/>
              </a:bodyPr>
              <a:lstStyle/>
              <a:p>
                <a:pPr marL="0" indent="0">
                  <a:buNone/>
                </a:pPr>
                <a:r>
                  <a:rPr lang="en-IN" sz="2400" b="1" dirty="0"/>
                  <a:t>How to Calculate Probabilities for the Sample Proportion </a:t>
                </a:r>
                <a14:m>
                  <m:oMath xmlns:m="http://schemas.openxmlformats.org/officeDocument/2006/math">
                    <m:acc>
                      <m:accPr>
                        <m:chr m:val="̂"/>
                        <m:ctrlPr>
                          <a:rPr lang="en-IN" sz="2400" i="1" smtClean="0">
                            <a:latin typeface="Cambria Math" panose="02040503050406030204" pitchFamily="18" charset="0"/>
                          </a:rPr>
                        </m:ctrlPr>
                      </m:accPr>
                      <m:e>
                        <m:r>
                          <a:rPr lang="en-US" sz="2400" i="1">
                            <a:latin typeface="Cambria Math" panose="02040503050406030204" pitchFamily="18" charset="0"/>
                          </a:rPr>
                          <m:t>𝑝</m:t>
                        </m:r>
                      </m:e>
                    </m:acc>
                  </m:oMath>
                </a14:m>
                <a:r>
                  <a:rPr lang="en-IN" sz="2400" dirty="0"/>
                  <a:t> </a:t>
                </a:r>
              </a:p>
              <a:p>
                <a:pPr marL="0" indent="0">
                  <a:buNone/>
                </a:pPr>
                <a:endParaRPr lang="en-IN" sz="2400" b="1" dirty="0">
                  <a:solidFill>
                    <a:srgbClr val="662D91"/>
                  </a:solidFill>
                </a:endParaRPr>
              </a:p>
              <a:p>
                <a:pPr marL="0" indent="0">
                  <a:buNone/>
                </a:pPr>
                <a:r>
                  <a:rPr lang="en-IN" sz="2400" dirty="0">
                    <a:latin typeface="+mj-lt"/>
                  </a:rPr>
                  <a:t>1</a:t>
                </a:r>
                <a:r>
                  <a:rPr lang="en-IN" sz="2400" dirty="0"/>
                  <a:t>. Find the values of </a:t>
                </a:r>
                <a:r>
                  <a:rPr lang="en-IN" sz="2400" i="1" dirty="0"/>
                  <a:t>n </a:t>
                </a:r>
                <a:r>
                  <a:rPr lang="en-IN" sz="2400" dirty="0"/>
                  <a:t>and </a:t>
                </a:r>
                <a:r>
                  <a:rPr lang="en-IN" sz="2400" i="1" dirty="0"/>
                  <a:t>p</a:t>
                </a:r>
                <a:r>
                  <a:rPr lang="en-IN" sz="2400" dirty="0"/>
                  <a:t>.</a:t>
                </a:r>
              </a:p>
              <a:p>
                <a:pPr marL="0" indent="0">
                  <a:buNone/>
                </a:pPr>
                <a:r>
                  <a:rPr lang="en-IN" sz="2400" dirty="0"/>
                  <a:t>2. Check whether the normal approximation to the binomial distribution is appropriate (</a:t>
                </a:r>
                <a:r>
                  <a:rPr lang="en-IN" sz="2400" i="1" dirty="0"/>
                  <a:t>np </a:t>
                </a:r>
                <a:r>
                  <a:rPr lang="en-IN" sz="2400" dirty="0"/>
                  <a:t>&gt; 5 and </a:t>
                </a:r>
                <a:r>
                  <a:rPr lang="en-IN" sz="2400" i="1" dirty="0"/>
                  <a:t>nq </a:t>
                </a:r>
                <a:r>
                  <a:rPr lang="en-IN" sz="2400" dirty="0"/>
                  <a:t>&gt; 5).</a:t>
                </a:r>
              </a:p>
              <a:p>
                <a:pPr marL="0" indent="0">
                  <a:buNone/>
                </a:pPr>
                <a:r>
                  <a:rPr lang="en-IN" sz="2400" dirty="0"/>
                  <a:t>3. Write down the event of interest in terms of </a:t>
                </a:r>
                <a14:m>
                  <m:oMath xmlns:m="http://schemas.openxmlformats.org/officeDocument/2006/math">
                    <m:acc>
                      <m:accPr>
                        <m:chr m:val="̂"/>
                        <m:ctrlPr>
                          <a:rPr lang="en-IN" sz="2400" i="1" smtClean="0">
                            <a:latin typeface="Cambria Math" panose="02040503050406030204" pitchFamily="18" charset="0"/>
                          </a:rPr>
                        </m:ctrlPr>
                      </m:accPr>
                      <m:e>
                        <m:r>
                          <a:rPr lang="en-US" sz="2400" i="1">
                            <a:latin typeface="Cambria Math" panose="02040503050406030204" pitchFamily="18" charset="0"/>
                          </a:rPr>
                          <m:t>𝑝</m:t>
                        </m:r>
                      </m:e>
                    </m:acc>
                  </m:oMath>
                </a14:m>
                <a:r>
                  <a:rPr lang="en-IN" sz="2400" dirty="0"/>
                  <a:t>, and locate the appropriate area on the normal curve.</a:t>
                </a:r>
              </a:p>
              <a:p>
                <a:pPr marL="0" indent="0">
                  <a:buNone/>
                </a:pPr>
                <a:r>
                  <a:rPr lang="en-IN" sz="2400" dirty="0"/>
                  <a:t>4. Convert the necessary values of </a:t>
                </a:r>
                <a14:m>
                  <m:oMath xmlns:m="http://schemas.openxmlformats.org/officeDocument/2006/math">
                    <m:acc>
                      <m:accPr>
                        <m:chr m:val="̂"/>
                        <m:ctrlPr>
                          <a:rPr lang="en-IN" sz="2400" i="1" smtClean="0">
                            <a:latin typeface="Cambria Math" panose="02040503050406030204" pitchFamily="18" charset="0"/>
                          </a:rPr>
                        </m:ctrlPr>
                      </m:accPr>
                      <m:e>
                        <m:r>
                          <a:rPr lang="en-US" sz="2400" i="1">
                            <a:latin typeface="Cambria Math" panose="02040503050406030204" pitchFamily="18" charset="0"/>
                          </a:rPr>
                          <m:t>𝑝</m:t>
                        </m:r>
                      </m:e>
                    </m:acc>
                  </m:oMath>
                </a14:m>
                <a:r>
                  <a:rPr lang="en-IN" sz="2400" b="1" dirty="0">
                    <a:solidFill>
                      <a:srgbClr val="662D91"/>
                    </a:solidFill>
                  </a:rPr>
                  <a:t> </a:t>
                </a:r>
                <a:r>
                  <a:rPr lang="en-IN" sz="2400" dirty="0"/>
                  <a:t>to </a:t>
                </a:r>
                <a:r>
                  <a:rPr lang="en-IN" sz="2400" i="1" dirty="0"/>
                  <a:t>z</a:t>
                </a:r>
                <a:r>
                  <a:rPr lang="en-IN" sz="2400" dirty="0"/>
                  <a:t>-values using</a:t>
                </a:r>
              </a:p>
              <a:p>
                <a:pPr marL="0" indent="0">
                  <a:buNone/>
                </a:pPr>
                <a:endParaRPr lang="en-IN" sz="2400" b="1" dirty="0"/>
              </a:p>
              <a:p>
                <a:pPr marL="0" indent="0">
                  <a:buNone/>
                </a:pPr>
                <a:r>
                  <a:rPr lang="en-IN" sz="2400" dirty="0"/>
                  <a:t>5. Use the normal distribution table to calculate the probability.</a:t>
                </a:r>
                <a:endParaRPr lang="en-IN" sz="2400" b="1" dirty="0"/>
              </a:p>
              <a:p>
                <a:pPr marL="0" indent="0">
                  <a:buNone/>
                </a:pPr>
                <a:endParaRPr lang="en-IN" sz="2400" b="1" dirty="0"/>
              </a:p>
              <a:p>
                <a:pPr marL="0" indent="0">
                  <a:buNone/>
                </a:pPr>
                <a:endParaRPr lang="en-IN" b="1" dirty="0">
                  <a:solidFill>
                    <a:srgbClr val="662D91"/>
                  </a:solidFill>
                </a:endParaRPr>
              </a:p>
              <a:p>
                <a:pPr marL="0" indent="0">
                  <a:buNone/>
                </a:pPr>
                <a:endParaRPr lang="en-SG" dirty="0"/>
              </a:p>
            </p:txBody>
          </p:sp>
        </mc:Choice>
        <mc:Fallback xmlns="">
          <p:sp>
            <p:nvSpPr>
              <p:cNvPr id="2" name="Content Placeholder 1">
                <a:extLst>
                  <a:ext uri="{FF2B5EF4-FFF2-40B4-BE49-F238E27FC236}">
                    <a16:creationId xmlns:a16="http://schemas.microsoft.com/office/drawing/2014/main" id="{10D75A4A-8319-4168-83EB-9512E1FCE288}"/>
                  </a:ext>
                </a:extLst>
              </p:cNvPr>
              <p:cNvSpPr>
                <a:spLocks noGrp="1" noRot="1" noChangeAspect="1" noMove="1" noResize="1" noEditPoints="1" noAdjustHandles="1" noChangeArrowheads="1" noChangeShapeType="1" noTextEdit="1"/>
              </p:cNvSpPr>
              <p:nvPr>
                <p:ph sz="quarter" idx="1"/>
              </p:nvPr>
            </p:nvSpPr>
            <p:spPr>
              <a:xfrm>
                <a:off x="323528" y="908720"/>
                <a:ext cx="8229600" cy="5184576"/>
              </a:xfrm>
              <a:blipFill>
                <a:blip r:embed="rId2"/>
                <a:stretch>
                  <a:fillRect l="-1111" t="-940" r="-74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9351810F-C9D4-44F7-A7C2-2D003E3398C2}"/>
              </a:ext>
            </a:extLst>
          </p:cNvPr>
          <p:cNvSpPr>
            <a:spLocks noGrp="1"/>
          </p:cNvSpPr>
          <p:nvPr>
            <p:ph type="title"/>
          </p:nvPr>
        </p:nvSpPr>
        <p:spPr/>
        <p:txBody>
          <a:bodyPr/>
          <a:lstStyle/>
          <a:p>
            <a:r>
              <a:rPr lang="en-IN" sz="2400" dirty="0">
                <a:solidFill>
                  <a:srgbClr val="0065C0"/>
                </a:solidFill>
              </a:rPr>
              <a:t>The Sampling Distribution of the Sample Proportion </a:t>
            </a:r>
            <a:r>
              <a:rPr lang="en-US" sz="2400" dirty="0">
                <a:solidFill>
                  <a:srgbClr val="0065C0"/>
                </a:solidFill>
              </a:rPr>
              <a:t>(3 of 4)</a:t>
            </a:r>
            <a:endParaRPr lang="en-SG" sz="2400" dirty="0">
              <a:solidFill>
                <a:srgbClr val="0065C0"/>
              </a:solidFill>
            </a:endParaRPr>
          </a:p>
        </p:txBody>
      </p:sp>
      <p:sp>
        <p:nvSpPr>
          <p:cNvPr id="5" name="Rectangle: Rounded Corners 4">
            <a:extLst>
              <a:ext uri="{FF2B5EF4-FFF2-40B4-BE49-F238E27FC236}">
                <a16:creationId xmlns:a16="http://schemas.microsoft.com/office/drawing/2014/main" id="{460EF0B8-5F95-4A79-ADB4-BCB8F7B56C3E}"/>
              </a:ext>
            </a:extLst>
          </p:cNvPr>
          <p:cNvSpPr/>
          <p:nvPr/>
        </p:nvSpPr>
        <p:spPr>
          <a:xfrm>
            <a:off x="143508" y="692696"/>
            <a:ext cx="8856984" cy="5472608"/>
          </a:xfrm>
          <a:prstGeom prst="roundRect">
            <a:avLst/>
          </a:prstGeom>
          <a:noFill/>
          <a:ln w="38100">
            <a:solidFill>
              <a:srgbClr val="006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Picture Placeholder 9">
            <a:extLst>
              <a:ext uri="{FF2B5EF4-FFF2-40B4-BE49-F238E27FC236}">
                <a16:creationId xmlns:a16="http://schemas.microsoft.com/office/drawing/2014/main" id="{DE798390-918C-470E-90BE-A2D926B508BC}"/>
              </a:ext>
            </a:extLst>
          </p:cNvPr>
          <p:cNvPicPr>
            <a:picLocks noChangeAspect="1"/>
          </p:cNvPicPr>
          <p:nvPr/>
        </p:nvPicPr>
        <p:blipFill>
          <a:blip r:embed="rId3"/>
          <a:stretch>
            <a:fillRect/>
          </a:stretch>
        </p:blipFill>
        <p:spPr>
          <a:xfrm>
            <a:off x="7092280" y="4149080"/>
            <a:ext cx="1080120" cy="1027686"/>
          </a:xfrm>
          <a:prstGeom prst="rect">
            <a:avLst/>
          </a:prstGeom>
        </p:spPr>
      </p:pic>
    </p:spTree>
    <p:extLst>
      <p:ext uri="{BB962C8B-B14F-4D97-AF65-F5344CB8AC3E}">
        <p14:creationId xmlns:p14="http://schemas.microsoft.com/office/powerpoint/2010/main" val="1821670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5F5F04-EA01-40CB-A44A-A23EF8531405}"/>
              </a:ext>
            </a:extLst>
          </p:cNvPr>
          <p:cNvSpPr>
            <a:spLocks noGrp="1"/>
          </p:cNvSpPr>
          <p:nvPr>
            <p:ph type="title"/>
          </p:nvPr>
        </p:nvSpPr>
        <p:spPr/>
        <p:txBody>
          <a:bodyPr/>
          <a:lstStyle/>
          <a:p>
            <a:r>
              <a:rPr lang="en-IN" sz="2400" dirty="0">
                <a:solidFill>
                  <a:srgbClr val="0065C0"/>
                </a:solidFill>
              </a:rPr>
              <a:t>The Sampling Distribution of the Sample Proportion </a:t>
            </a:r>
            <a:r>
              <a:rPr lang="en-US" sz="2400" dirty="0">
                <a:solidFill>
                  <a:srgbClr val="0065C0"/>
                </a:solidFill>
              </a:rPr>
              <a:t>(4 of 4)</a:t>
            </a:r>
            <a:endParaRPr lang="en-SG" sz="2400" dirty="0"/>
          </a:p>
        </p:txBody>
      </p:sp>
      <p:pic>
        <p:nvPicPr>
          <p:cNvPr id="4" name="Picture Placeholder 20">
            <a:extLst>
              <a:ext uri="{FF2B5EF4-FFF2-40B4-BE49-F238E27FC236}">
                <a16:creationId xmlns:a16="http://schemas.microsoft.com/office/drawing/2014/main" id="{21BCD514-37FC-465D-BA0D-765111AB71A0}"/>
              </a:ext>
            </a:extLst>
          </p:cNvPr>
          <p:cNvPicPr>
            <a:picLocks noChangeAspect="1"/>
          </p:cNvPicPr>
          <p:nvPr/>
        </p:nvPicPr>
        <p:blipFill>
          <a:blip r:embed="rId2"/>
          <a:stretch>
            <a:fillRect/>
          </a:stretch>
        </p:blipFill>
        <p:spPr>
          <a:xfrm>
            <a:off x="0" y="2808077"/>
            <a:ext cx="3447995" cy="1728192"/>
          </a:xfrm>
          <a:prstGeom prst="rect">
            <a:avLst/>
          </a:prstGeom>
        </p:spPr>
      </p:pic>
      <p:pic>
        <p:nvPicPr>
          <p:cNvPr id="5" name="Picture Placeholder 16">
            <a:extLst>
              <a:ext uri="{FF2B5EF4-FFF2-40B4-BE49-F238E27FC236}">
                <a16:creationId xmlns:a16="http://schemas.microsoft.com/office/drawing/2014/main" id="{A9F6EC71-20EA-445E-97BB-6B83CD47F95F}"/>
              </a:ext>
            </a:extLst>
          </p:cNvPr>
          <p:cNvPicPr>
            <a:picLocks noChangeAspect="1"/>
          </p:cNvPicPr>
          <p:nvPr/>
        </p:nvPicPr>
        <p:blipFill>
          <a:blip r:embed="rId3"/>
          <a:stretch>
            <a:fillRect/>
          </a:stretch>
        </p:blipFill>
        <p:spPr>
          <a:xfrm>
            <a:off x="126843" y="1808237"/>
            <a:ext cx="1885950" cy="828675"/>
          </a:xfrm>
          <a:prstGeom prst="rect">
            <a:avLst/>
          </a:prstGeom>
        </p:spPr>
      </p:pic>
      <p:pic>
        <p:nvPicPr>
          <p:cNvPr id="6" name="Picture Placeholder 9">
            <a:extLst>
              <a:ext uri="{FF2B5EF4-FFF2-40B4-BE49-F238E27FC236}">
                <a16:creationId xmlns:a16="http://schemas.microsoft.com/office/drawing/2014/main" id="{84779F3F-BE9A-49EE-BD13-544FEDB4829D}"/>
              </a:ext>
            </a:extLst>
          </p:cNvPr>
          <p:cNvPicPr>
            <a:picLocks noChangeAspect="1"/>
          </p:cNvPicPr>
          <p:nvPr/>
        </p:nvPicPr>
        <p:blipFill>
          <a:blip r:embed="rId4"/>
          <a:stretch>
            <a:fillRect/>
          </a:stretch>
        </p:blipFill>
        <p:spPr>
          <a:xfrm>
            <a:off x="3636715" y="1700808"/>
            <a:ext cx="1286593" cy="1224136"/>
          </a:xfrm>
          <a:prstGeom prst="rect">
            <a:avLst/>
          </a:prstGeom>
        </p:spPr>
      </p:pic>
      <p:sp>
        <p:nvSpPr>
          <p:cNvPr id="7" name="Arrow: Right 6">
            <a:extLst>
              <a:ext uri="{FF2B5EF4-FFF2-40B4-BE49-F238E27FC236}">
                <a16:creationId xmlns:a16="http://schemas.microsoft.com/office/drawing/2014/main" id="{14A2F3A9-938D-4AF4-9437-7C281F3D5333}"/>
              </a:ext>
            </a:extLst>
          </p:cNvPr>
          <p:cNvSpPr/>
          <p:nvPr/>
        </p:nvSpPr>
        <p:spPr>
          <a:xfrm>
            <a:off x="4071902" y="3284984"/>
            <a:ext cx="792088" cy="576064"/>
          </a:xfrm>
          <a:prstGeom prst="rightArrow">
            <a:avLst/>
          </a:prstGeom>
          <a:solidFill>
            <a:srgbClr val="0065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26" name="Picture 2" descr="Normal Distribution (Statistics) - The Ultimate Guide">
            <a:extLst>
              <a:ext uri="{FF2B5EF4-FFF2-40B4-BE49-F238E27FC236}">
                <a16:creationId xmlns:a16="http://schemas.microsoft.com/office/drawing/2014/main" id="{F35AEBF7-B66B-4589-BC56-370EE71AB0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8503" y="2636912"/>
            <a:ext cx="3083756" cy="20705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4E99359-44B4-44D9-ABD3-A0542FE96CD3}"/>
              </a:ext>
            </a:extLst>
          </p:cNvPr>
          <p:cNvSpPr txBox="1"/>
          <p:nvPr/>
        </p:nvSpPr>
        <p:spPr>
          <a:xfrm>
            <a:off x="6372200" y="1700808"/>
            <a:ext cx="2376264" cy="646331"/>
          </a:xfrm>
          <a:prstGeom prst="rect">
            <a:avLst/>
          </a:prstGeom>
          <a:noFill/>
        </p:spPr>
        <p:txBody>
          <a:bodyPr wrap="square" rtlCol="0">
            <a:spAutoFit/>
          </a:bodyPr>
          <a:lstStyle/>
          <a:p>
            <a:r>
              <a:rPr lang="en-US" dirty="0"/>
              <a:t>Standard normal distribution </a:t>
            </a:r>
            <a:endParaRPr lang="en-SG" dirty="0"/>
          </a:p>
        </p:txBody>
      </p:sp>
      <p:sp>
        <p:nvSpPr>
          <p:cNvPr id="9" name="TextBox 8">
            <a:extLst>
              <a:ext uri="{FF2B5EF4-FFF2-40B4-BE49-F238E27FC236}">
                <a16:creationId xmlns:a16="http://schemas.microsoft.com/office/drawing/2014/main" id="{20A6058A-6293-40C0-BA48-2697A588E2C1}"/>
              </a:ext>
            </a:extLst>
          </p:cNvPr>
          <p:cNvSpPr txBox="1"/>
          <p:nvPr/>
        </p:nvSpPr>
        <p:spPr>
          <a:xfrm>
            <a:off x="323528" y="4875808"/>
            <a:ext cx="2088232" cy="369332"/>
          </a:xfrm>
          <a:prstGeom prst="rect">
            <a:avLst/>
          </a:prstGeom>
          <a:noFill/>
        </p:spPr>
        <p:txBody>
          <a:bodyPr wrap="square" rtlCol="0">
            <a:spAutoFit/>
          </a:bodyPr>
          <a:lstStyle/>
          <a:p>
            <a:r>
              <a:rPr lang="en-IN" sz="1800" i="1" dirty="0"/>
              <a:t>np </a:t>
            </a:r>
            <a:r>
              <a:rPr lang="en-IN" sz="1800" dirty="0"/>
              <a:t>&gt; 5 and </a:t>
            </a:r>
            <a:r>
              <a:rPr lang="en-IN" sz="1800" i="1" dirty="0"/>
              <a:t>nq </a:t>
            </a:r>
            <a:r>
              <a:rPr lang="en-IN" sz="1800" dirty="0"/>
              <a:t>&gt; 5</a:t>
            </a:r>
            <a:endParaRPr lang="en-SG" dirty="0"/>
          </a:p>
        </p:txBody>
      </p:sp>
    </p:spTree>
    <p:extLst>
      <p:ext uri="{BB962C8B-B14F-4D97-AF65-F5344CB8AC3E}">
        <p14:creationId xmlns:p14="http://schemas.microsoft.com/office/powerpoint/2010/main" val="266812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B10AAE2-D2DF-41A6-AA8B-A7698F288D40}"/>
                  </a:ext>
                </a:extLst>
              </p:cNvPr>
              <p:cNvSpPr>
                <a:spLocks noGrp="1"/>
              </p:cNvSpPr>
              <p:nvPr>
                <p:ph sz="quarter" idx="1"/>
              </p:nvPr>
            </p:nvSpPr>
            <p:spPr/>
            <p:txBody>
              <a:bodyPr/>
              <a:lstStyle/>
              <a:p>
                <a:pPr marL="0" indent="0">
                  <a:buNone/>
                </a:pPr>
                <a:r>
                  <a:rPr lang="en-IN" dirty="0"/>
                  <a:t>Figure shows the sampling distribution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a:t>
                </a:r>
                <a:r>
                  <a:rPr lang="en-IN" dirty="0"/>
                  <a:t>when </a:t>
                </a:r>
                <a:r>
                  <a:rPr lang="en-IN" i="1" dirty="0"/>
                  <a:t>p </a:t>
                </a:r>
                <a:r>
                  <a:rPr lang="en-IN" dirty="0"/>
                  <a:t>= 0.55, with the observed value</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US" dirty="0"/>
                  <a:t> =0.60 from 500 samples </a:t>
                </a:r>
                <a:r>
                  <a:rPr lang="en-IN" dirty="0"/>
                  <a:t>located on the horizontal axis.</a:t>
                </a:r>
                <a:endParaRPr lang="en-SG" dirty="0"/>
              </a:p>
            </p:txBody>
          </p:sp>
        </mc:Choice>
        <mc:Fallback xmlns="">
          <p:sp>
            <p:nvSpPr>
              <p:cNvPr id="2" name="Content Placeholder 1">
                <a:extLst>
                  <a:ext uri="{FF2B5EF4-FFF2-40B4-BE49-F238E27FC236}">
                    <a16:creationId xmlns:a16="http://schemas.microsoft.com/office/drawing/2014/main" id="{DB10AAE2-D2DF-41A6-AA8B-A7698F288D40}"/>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r="-444"/>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93FFAB96-20B8-4CE1-87D7-D4931F25D8E8}"/>
              </a:ext>
            </a:extLst>
          </p:cNvPr>
          <p:cNvSpPr>
            <a:spLocks noGrp="1"/>
          </p:cNvSpPr>
          <p:nvPr>
            <p:ph type="title"/>
          </p:nvPr>
        </p:nvSpPr>
        <p:spPr/>
        <p:txBody>
          <a:bodyPr/>
          <a:lstStyle/>
          <a:p>
            <a:r>
              <a:rPr lang="en-US" dirty="0">
                <a:solidFill>
                  <a:srgbClr val="0065C0"/>
                </a:solidFill>
              </a:rPr>
              <a:t>Example 7.11 – Solution (1 of 4)</a:t>
            </a:r>
            <a:endParaRPr lang="en-SG" dirty="0">
              <a:solidFill>
                <a:srgbClr val="0065C0"/>
              </a:solidFill>
            </a:endParaRPr>
          </a:p>
        </p:txBody>
      </p:sp>
      <p:pic>
        <p:nvPicPr>
          <p:cNvPr id="4" name="Picture Placeholder 21">
            <a:extLst>
              <a:ext uri="{FF2B5EF4-FFF2-40B4-BE49-F238E27FC236}">
                <a16:creationId xmlns:a16="http://schemas.microsoft.com/office/drawing/2014/main" id="{980F6AEB-6747-4151-B814-587ED67679E8}"/>
              </a:ext>
            </a:extLst>
          </p:cNvPr>
          <p:cNvPicPr>
            <a:picLocks noChangeAspect="1"/>
          </p:cNvPicPr>
          <p:nvPr/>
        </p:nvPicPr>
        <p:blipFill>
          <a:blip r:embed="rId3"/>
          <a:stretch>
            <a:fillRect/>
          </a:stretch>
        </p:blipFill>
        <p:spPr>
          <a:xfrm>
            <a:off x="2181225" y="2870881"/>
            <a:ext cx="4781550" cy="2371725"/>
          </a:xfrm>
          <a:prstGeom prst="rect">
            <a:avLst/>
          </a:prstGeom>
        </p:spPr>
      </p:pic>
      <p:sp>
        <p:nvSpPr>
          <p:cNvPr id="5" name="Text Placeholder 2">
            <a:extLst>
              <a:ext uri="{FF2B5EF4-FFF2-40B4-BE49-F238E27FC236}">
                <a16:creationId xmlns:a16="http://schemas.microsoft.com/office/drawing/2014/main" id="{4DC27CC2-EEAB-4C5D-B771-C60F4E18AEE0}"/>
              </a:ext>
            </a:extLst>
          </p:cNvPr>
          <p:cNvSpPr txBox="1">
            <a:spLocks/>
          </p:cNvSpPr>
          <p:nvPr/>
        </p:nvSpPr>
        <p:spPr>
          <a:xfrm>
            <a:off x="4201885" y="5322666"/>
            <a:ext cx="1006219" cy="258402"/>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Figure 7.16</a:t>
            </a:r>
          </a:p>
        </p:txBody>
      </p:sp>
    </p:spTree>
    <p:extLst>
      <p:ext uri="{BB962C8B-B14F-4D97-AF65-F5344CB8AC3E}">
        <p14:creationId xmlns:p14="http://schemas.microsoft.com/office/powerpoint/2010/main" val="82004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9CDB2-F29A-4AF5-8D45-C67F78D598AF}"/>
              </a:ext>
            </a:extLst>
          </p:cNvPr>
          <p:cNvSpPr>
            <a:spLocks noGrp="1"/>
          </p:cNvSpPr>
          <p:nvPr>
            <p:ph sz="quarter" idx="1"/>
          </p:nvPr>
        </p:nvSpPr>
        <p:spPr>
          <a:xfrm>
            <a:off x="457200" y="1219200"/>
            <a:ext cx="5915000" cy="4937760"/>
          </a:xfrm>
        </p:spPr>
        <p:txBody>
          <a:bodyPr>
            <a:normAutofit/>
          </a:bodyPr>
          <a:lstStyle/>
          <a:p>
            <a:pPr marL="0" indent="0">
              <a:buNone/>
            </a:pPr>
            <a:r>
              <a:rPr lang="en-US" sz="2200" dirty="0"/>
              <a:t>Three ways to find </a:t>
            </a:r>
            <a:r>
              <a:rPr lang="en-IN" sz="2200" dirty="0"/>
              <a:t>the sampling distribution of a statistic:</a:t>
            </a:r>
          </a:p>
          <a:p>
            <a:pPr marL="0" indent="0">
              <a:buNone/>
            </a:pPr>
            <a:endParaRPr lang="en-IN" sz="2200" dirty="0"/>
          </a:p>
          <a:p>
            <a:pPr marL="0" indent="0">
              <a:buNone/>
            </a:pPr>
            <a:r>
              <a:rPr lang="en-IN" sz="2200" dirty="0"/>
              <a:t>1. Derive the distribution </a:t>
            </a:r>
            <a:r>
              <a:rPr lang="en-IN" sz="2200" i="1" dirty="0">
                <a:solidFill>
                  <a:srgbClr val="FF0000"/>
                </a:solidFill>
              </a:rPr>
              <a:t>mathematically </a:t>
            </a:r>
            <a:r>
              <a:rPr lang="en-IN" sz="2200" dirty="0"/>
              <a:t>using the </a:t>
            </a:r>
            <a:r>
              <a:rPr lang="en-IN" sz="2200" u="sng" dirty="0"/>
              <a:t>laws of probability.</a:t>
            </a:r>
          </a:p>
          <a:p>
            <a:pPr marL="514350" indent="-514350">
              <a:buAutoNum type="arabicPeriod"/>
            </a:pPr>
            <a:endParaRPr lang="en-IN" sz="2200" u="sng" dirty="0"/>
          </a:p>
          <a:p>
            <a:pPr marL="0" indent="0">
              <a:buNone/>
            </a:pPr>
            <a:r>
              <a:rPr lang="en-IN" sz="2200" dirty="0"/>
              <a:t>2. Use a </a:t>
            </a:r>
            <a:r>
              <a:rPr lang="en-IN" sz="2200" i="1" dirty="0">
                <a:solidFill>
                  <a:srgbClr val="FF0000"/>
                </a:solidFill>
              </a:rPr>
              <a:t>simulation</a:t>
            </a:r>
            <a:r>
              <a:rPr lang="en-IN" sz="2200" i="1" dirty="0"/>
              <a:t> </a:t>
            </a:r>
            <a:r>
              <a:rPr lang="en-IN" sz="2200" dirty="0"/>
              <a:t>to approximate the distribution. That is, draw a large number of samples of size </a:t>
            </a:r>
            <a:r>
              <a:rPr lang="en-IN" sz="2200" i="1" dirty="0"/>
              <a:t>n</a:t>
            </a:r>
            <a:r>
              <a:rPr lang="en-IN" sz="2200" dirty="0"/>
              <a:t>, calculating the value of the statistic for each sample, and tabulate the results in a </a:t>
            </a:r>
            <a:r>
              <a:rPr lang="en-IN" sz="2200" dirty="0">
                <a:solidFill>
                  <a:srgbClr val="FF0000"/>
                </a:solidFill>
              </a:rPr>
              <a:t>relative frequency histogram</a:t>
            </a:r>
            <a:r>
              <a:rPr lang="en-IN" sz="2200" dirty="0"/>
              <a:t>. When the number of samples is large, the histogram will be very close to the </a:t>
            </a:r>
            <a:r>
              <a:rPr lang="en-IN" sz="2200" dirty="0">
                <a:solidFill>
                  <a:srgbClr val="FF0000"/>
                </a:solidFill>
              </a:rPr>
              <a:t>theoretical sampling distribution</a:t>
            </a:r>
            <a:r>
              <a:rPr lang="en-IN" sz="2200" dirty="0"/>
              <a:t>.</a:t>
            </a:r>
          </a:p>
          <a:p>
            <a:pPr marL="0" indent="0">
              <a:buNone/>
            </a:pPr>
            <a:endParaRPr lang="en-SG" dirty="0"/>
          </a:p>
          <a:p>
            <a:pPr marL="0" indent="0">
              <a:buNone/>
            </a:pPr>
            <a:endParaRPr lang="en-IN" sz="2200" dirty="0"/>
          </a:p>
        </p:txBody>
      </p:sp>
      <p:sp>
        <p:nvSpPr>
          <p:cNvPr id="3" name="Title 2">
            <a:extLst>
              <a:ext uri="{FF2B5EF4-FFF2-40B4-BE49-F238E27FC236}">
                <a16:creationId xmlns:a16="http://schemas.microsoft.com/office/drawing/2014/main" id="{6CAA0A8B-C774-4E17-A17A-0350AFF18582}"/>
              </a:ext>
            </a:extLst>
          </p:cNvPr>
          <p:cNvSpPr>
            <a:spLocks noGrp="1"/>
          </p:cNvSpPr>
          <p:nvPr>
            <p:ph type="title"/>
          </p:nvPr>
        </p:nvSpPr>
        <p:spPr/>
        <p:txBody>
          <a:bodyPr/>
          <a:lstStyle/>
          <a:p>
            <a:r>
              <a:rPr lang="en-US" sz="2800" dirty="0">
                <a:solidFill>
                  <a:srgbClr val="0065C0"/>
                </a:solidFill>
              </a:rPr>
              <a:t>Statistics and Sampling Distributions (3 of 4)</a:t>
            </a:r>
            <a:endParaRPr lang="en-SG" sz="2800" dirty="0">
              <a:solidFill>
                <a:srgbClr val="0065C0"/>
              </a:solidFill>
            </a:endParaRPr>
          </a:p>
        </p:txBody>
      </p:sp>
      <p:pic>
        <p:nvPicPr>
          <p:cNvPr id="6" name="Picture Placeholder 15">
            <a:extLst>
              <a:ext uri="{FF2B5EF4-FFF2-40B4-BE49-F238E27FC236}">
                <a16:creationId xmlns:a16="http://schemas.microsoft.com/office/drawing/2014/main" id="{C7A60A3E-8D66-442A-AB41-8FB4EC5835EF}"/>
              </a:ext>
            </a:extLst>
          </p:cNvPr>
          <p:cNvPicPr>
            <a:picLocks noChangeAspect="1"/>
          </p:cNvPicPr>
          <p:nvPr/>
        </p:nvPicPr>
        <p:blipFill>
          <a:blip r:embed="rId2"/>
          <a:stretch>
            <a:fillRect/>
          </a:stretch>
        </p:blipFill>
        <p:spPr>
          <a:xfrm>
            <a:off x="6516216" y="1484784"/>
            <a:ext cx="2410741" cy="1552600"/>
          </a:xfrm>
          <a:prstGeom prst="rect">
            <a:avLst/>
          </a:prstGeom>
        </p:spPr>
      </p:pic>
      <p:pic>
        <p:nvPicPr>
          <p:cNvPr id="1028" name="Picture 4" descr="Sampling Distribution — sample mean | by Behrouz Bakhtiari | Towards Data  Science">
            <a:extLst>
              <a:ext uri="{FF2B5EF4-FFF2-40B4-BE49-F238E27FC236}">
                <a16:creationId xmlns:a16="http://schemas.microsoft.com/office/drawing/2014/main" id="{7F07F0C6-34E3-4BFF-96DA-5061F3406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4221088"/>
            <a:ext cx="2889126" cy="188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749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ED941-CE0C-4150-8C44-933F84CE15E0}"/>
                  </a:ext>
                </a:extLst>
              </p:cNvPr>
              <p:cNvSpPr>
                <a:spLocks noGrp="1"/>
              </p:cNvSpPr>
              <p:nvPr>
                <p:ph sz="quarter" idx="1"/>
              </p:nvPr>
            </p:nvSpPr>
            <p:spPr>
              <a:xfrm>
                <a:off x="457200" y="1196752"/>
                <a:ext cx="8229600" cy="4937760"/>
              </a:xfrm>
            </p:spPr>
            <p:txBody>
              <a:bodyPr/>
              <a:lstStyle/>
              <a:p>
                <a:pPr marL="0" indent="0">
                  <a:buNone/>
                </a:pPr>
                <a:r>
                  <a:rPr lang="en-IN" dirty="0"/>
                  <a:t>The probability of observing a sample proportion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𝑝</m:t>
                        </m:r>
                      </m:e>
                    </m:acc>
                  </m:oMath>
                </a14:m>
                <a:r>
                  <a:rPr lang="en-US" dirty="0"/>
                  <a:t> </a:t>
                </a:r>
                <a:r>
                  <a:rPr lang="en-IN" dirty="0"/>
                  <a:t>equal to or larger than 0.60 is approximated by the shaded area in the upper tail of this normal distribution with</a:t>
                </a:r>
              </a:p>
              <a:p>
                <a:pPr marL="0" indent="0">
                  <a:buNone/>
                </a:pPr>
                <a:endParaRPr lang="en-IN" dirty="0"/>
              </a:p>
              <a:p>
                <a:pPr marL="0" indent="0">
                  <a:buNone/>
                </a:pPr>
                <a:r>
                  <a:rPr lang="en-IN" dirty="0"/>
                  <a:t>p=0.55 and </a:t>
                </a:r>
                <a:endParaRPr lang="en-SG" dirty="0"/>
              </a:p>
            </p:txBody>
          </p:sp>
        </mc:Choice>
        <mc:Fallback xmlns="">
          <p:sp>
            <p:nvSpPr>
              <p:cNvPr id="2" name="Content Placeholder 1">
                <a:extLst>
                  <a:ext uri="{FF2B5EF4-FFF2-40B4-BE49-F238E27FC236}">
                    <a16:creationId xmlns:a16="http://schemas.microsoft.com/office/drawing/2014/main" id="{49EED941-CE0C-4150-8C44-933F84CE15E0}"/>
                  </a:ext>
                </a:extLst>
              </p:cNvPr>
              <p:cNvSpPr>
                <a:spLocks noGrp="1" noRot="1" noChangeAspect="1" noMove="1" noResize="1" noEditPoints="1" noAdjustHandles="1" noChangeArrowheads="1" noChangeShapeType="1" noTextEdit="1"/>
              </p:cNvSpPr>
              <p:nvPr>
                <p:ph sz="quarter" idx="1"/>
              </p:nvPr>
            </p:nvSpPr>
            <p:spPr>
              <a:xfrm>
                <a:off x="457200" y="1196752"/>
                <a:ext cx="8229600" cy="4937760"/>
              </a:xfrm>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5F712EEB-BE6B-4293-97CA-F9EA039F0F5F}"/>
              </a:ext>
            </a:extLst>
          </p:cNvPr>
          <p:cNvSpPr>
            <a:spLocks noGrp="1"/>
          </p:cNvSpPr>
          <p:nvPr>
            <p:ph type="title"/>
          </p:nvPr>
        </p:nvSpPr>
        <p:spPr/>
        <p:txBody>
          <a:bodyPr/>
          <a:lstStyle/>
          <a:p>
            <a:r>
              <a:rPr lang="en-US" dirty="0">
                <a:solidFill>
                  <a:srgbClr val="0065C0"/>
                </a:solidFill>
              </a:rPr>
              <a:t>Example 7.11 – Solution (2 of 4)</a:t>
            </a:r>
            <a:endParaRPr lang="en-SG" dirty="0">
              <a:solidFill>
                <a:srgbClr val="0065C0"/>
              </a:solidFill>
            </a:endParaRPr>
          </a:p>
        </p:txBody>
      </p:sp>
      <p:pic>
        <p:nvPicPr>
          <p:cNvPr id="4" name="Picture Placeholder 8">
            <a:extLst>
              <a:ext uri="{FF2B5EF4-FFF2-40B4-BE49-F238E27FC236}">
                <a16:creationId xmlns:a16="http://schemas.microsoft.com/office/drawing/2014/main" id="{49640E78-F7AB-4DA0-81EB-00993BDF4773}"/>
              </a:ext>
            </a:extLst>
          </p:cNvPr>
          <p:cNvPicPr>
            <a:picLocks noChangeAspect="1"/>
          </p:cNvPicPr>
          <p:nvPr/>
        </p:nvPicPr>
        <p:blipFill>
          <a:blip r:embed="rId3"/>
          <a:stretch>
            <a:fillRect/>
          </a:stretch>
        </p:blipFill>
        <p:spPr>
          <a:xfrm>
            <a:off x="2195736" y="2780928"/>
            <a:ext cx="3794578" cy="831528"/>
          </a:xfrm>
          <a:prstGeom prst="rect">
            <a:avLst/>
          </a:prstGeom>
        </p:spPr>
      </p:pic>
      <p:pic>
        <p:nvPicPr>
          <p:cNvPr id="5" name="Picture Placeholder 21">
            <a:extLst>
              <a:ext uri="{FF2B5EF4-FFF2-40B4-BE49-F238E27FC236}">
                <a16:creationId xmlns:a16="http://schemas.microsoft.com/office/drawing/2014/main" id="{47B8661B-E1B6-403F-9F0D-3CA20CF95551}"/>
              </a:ext>
            </a:extLst>
          </p:cNvPr>
          <p:cNvPicPr>
            <a:picLocks noChangeAspect="1"/>
          </p:cNvPicPr>
          <p:nvPr/>
        </p:nvPicPr>
        <p:blipFill>
          <a:blip r:embed="rId4"/>
          <a:stretch>
            <a:fillRect/>
          </a:stretch>
        </p:blipFill>
        <p:spPr>
          <a:xfrm>
            <a:off x="2304412" y="4136712"/>
            <a:ext cx="3794578" cy="1882171"/>
          </a:xfrm>
          <a:prstGeom prst="rect">
            <a:avLst/>
          </a:prstGeom>
        </p:spPr>
      </p:pic>
      <p:cxnSp>
        <p:nvCxnSpPr>
          <p:cNvPr id="7" name="Straight Arrow Connector 6">
            <a:extLst>
              <a:ext uri="{FF2B5EF4-FFF2-40B4-BE49-F238E27FC236}">
                <a16:creationId xmlns:a16="http://schemas.microsoft.com/office/drawing/2014/main" id="{343E8D3C-C10B-4AE8-92B0-6495298FB0ED}"/>
              </a:ext>
            </a:extLst>
          </p:cNvPr>
          <p:cNvCxnSpPr/>
          <p:nvPr/>
        </p:nvCxnSpPr>
        <p:spPr>
          <a:xfrm flipH="1">
            <a:off x="5004048" y="4005064"/>
            <a:ext cx="1944216" cy="1072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72C037-ADE1-4A4E-8B73-E2B7953370FB}"/>
                  </a:ext>
                </a:extLst>
              </p:cNvPr>
              <p:cNvSpPr txBox="1"/>
              <p:nvPr/>
            </p:nvSpPr>
            <p:spPr>
              <a:xfrm>
                <a:off x="6103035" y="3595932"/>
                <a:ext cx="200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(0.55, </m:t>
                      </m:r>
                      <m:sSup>
                        <m:sSupPr>
                          <m:ctrlPr>
                            <a:rPr lang="en-US" b="0" i="1" smtClean="0">
                              <a:latin typeface="Cambria Math" panose="02040503050406030204" pitchFamily="18" charset="0"/>
                            </a:rPr>
                          </m:ctrlPr>
                        </m:sSupPr>
                        <m:e>
                          <m:r>
                            <a:rPr lang="en-US" i="1">
                              <a:latin typeface="Cambria Math" panose="02040503050406030204" pitchFamily="18" charset="0"/>
                            </a:rPr>
                            <m:t>0.0222</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SG" dirty="0"/>
              </a:p>
            </p:txBody>
          </p:sp>
        </mc:Choice>
        <mc:Fallback xmlns="">
          <p:sp>
            <p:nvSpPr>
              <p:cNvPr id="8" name="TextBox 7">
                <a:extLst>
                  <a:ext uri="{FF2B5EF4-FFF2-40B4-BE49-F238E27FC236}">
                    <a16:creationId xmlns:a16="http://schemas.microsoft.com/office/drawing/2014/main" id="{F272C037-ADE1-4A4E-8B73-E2B7953370FB}"/>
                  </a:ext>
                </a:extLst>
              </p:cNvPr>
              <p:cNvSpPr txBox="1">
                <a:spLocks noRot="1" noChangeAspect="1" noMove="1" noResize="1" noEditPoints="1" noAdjustHandles="1" noChangeArrowheads="1" noChangeShapeType="1" noTextEdit="1"/>
              </p:cNvSpPr>
              <p:nvPr/>
            </p:nvSpPr>
            <p:spPr>
              <a:xfrm>
                <a:off x="6103035" y="3595932"/>
                <a:ext cx="2001402" cy="369332"/>
              </a:xfrm>
              <a:prstGeom prst="rect">
                <a:avLst/>
              </a:prstGeom>
              <a:blipFill>
                <a:blip r:embed="rId5"/>
                <a:stretch>
                  <a:fillRect b="-15000"/>
                </a:stretch>
              </a:blipFill>
            </p:spPr>
            <p:txBody>
              <a:bodyPr/>
              <a:lstStyle/>
              <a:p>
                <a:r>
                  <a:rPr lang="en-SG">
                    <a:noFill/>
                  </a:rPr>
                  <a:t> </a:t>
                </a:r>
              </a:p>
            </p:txBody>
          </p:sp>
        </mc:Fallback>
      </mc:AlternateContent>
    </p:spTree>
    <p:extLst>
      <p:ext uri="{BB962C8B-B14F-4D97-AF65-F5344CB8AC3E}">
        <p14:creationId xmlns:p14="http://schemas.microsoft.com/office/powerpoint/2010/main" val="4018357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78686B-48E8-47F5-8CF7-B25070093D60}"/>
                  </a:ext>
                </a:extLst>
              </p:cNvPr>
              <p:cNvSpPr>
                <a:spLocks noGrp="1"/>
              </p:cNvSpPr>
              <p:nvPr>
                <p:ph sz="quarter" idx="1"/>
              </p:nvPr>
            </p:nvSpPr>
            <p:spPr/>
            <p:txBody>
              <a:bodyPr/>
              <a:lstStyle/>
              <a:p>
                <a:pPr marL="0" indent="0">
                  <a:buNone/>
                </a:pPr>
                <a:r>
                  <a:rPr lang="en-IN" dirty="0"/>
                  <a:t>To find this shaded area, first calculate the </a:t>
                </a:r>
                <a:r>
                  <a:rPr lang="en-IN" i="1" dirty="0"/>
                  <a:t>z</a:t>
                </a:r>
                <a:r>
                  <a:rPr lang="en-IN" dirty="0"/>
                  <a:t>-value corresponding to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𝑝</m:t>
                        </m:r>
                      </m:e>
                    </m:acc>
                  </m:oMath>
                </a14:m>
                <a:r>
                  <a:rPr lang="en-US" dirty="0"/>
                  <a:t> =0.60:</a:t>
                </a:r>
              </a:p>
              <a:p>
                <a:pPr marL="0" indent="0">
                  <a:buNone/>
                </a:pPr>
                <a:endParaRPr lang="en-US" dirty="0"/>
              </a:p>
              <a:p>
                <a:pPr marL="0" indent="0">
                  <a:buNone/>
                </a:pPr>
                <a:endParaRPr lang="en-US" dirty="0"/>
              </a:p>
              <a:p>
                <a:pPr marL="0" indent="0">
                  <a:buNone/>
                </a:pPr>
                <a:endParaRPr lang="en-US" dirty="0"/>
              </a:p>
              <a:p>
                <a:pPr marL="0" indent="0">
                  <a:buNone/>
                </a:pPr>
                <a:r>
                  <a:rPr lang="en-IN" dirty="0"/>
                  <a:t>Using the normal distribution table, you find</a:t>
                </a:r>
                <a:endParaRPr lang="en-US" dirty="0"/>
              </a:p>
              <a:p>
                <a:pPr marL="0" indent="0">
                  <a:buNone/>
                </a:pPr>
                <a:r>
                  <a:rPr lang="en-US" dirty="0"/>
                  <a:t> </a:t>
                </a:r>
              </a:p>
              <a:p>
                <a:pPr marL="0" indent="0">
                  <a:buNone/>
                </a:pPr>
                <a:endParaRPr lang="en-SG" dirty="0"/>
              </a:p>
            </p:txBody>
          </p:sp>
        </mc:Choice>
        <mc:Fallback xmlns="">
          <p:sp>
            <p:nvSpPr>
              <p:cNvPr id="2" name="Content Placeholder 1">
                <a:extLst>
                  <a:ext uri="{FF2B5EF4-FFF2-40B4-BE49-F238E27FC236}">
                    <a16:creationId xmlns:a16="http://schemas.microsoft.com/office/drawing/2014/main" id="{0278686B-48E8-47F5-8CF7-B25070093D60}"/>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9A087DBF-1455-425B-9A7A-00D5808BD1D1}"/>
              </a:ext>
            </a:extLst>
          </p:cNvPr>
          <p:cNvSpPr>
            <a:spLocks noGrp="1"/>
          </p:cNvSpPr>
          <p:nvPr>
            <p:ph type="title"/>
          </p:nvPr>
        </p:nvSpPr>
        <p:spPr/>
        <p:txBody>
          <a:bodyPr/>
          <a:lstStyle/>
          <a:p>
            <a:r>
              <a:rPr lang="en-US" dirty="0">
                <a:solidFill>
                  <a:srgbClr val="0065C0"/>
                </a:solidFill>
              </a:rPr>
              <a:t>Example 7.11 – Solution (3 of 4)</a:t>
            </a:r>
            <a:endParaRPr lang="en-SG" dirty="0">
              <a:solidFill>
                <a:srgbClr val="0065C0"/>
              </a:solidFill>
            </a:endParaRPr>
          </a:p>
        </p:txBody>
      </p:sp>
      <p:pic>
        <p:nvPicPr>
          <p:cNvPr id="4" name="Picture Placeholder 13">
            <a:extLst>
              <a:ext uri="{FF2B5EF4-FFF2-40B4-BE49-F238E27FC236}">
                <a16:creationId xmlns:a16="http://schemas.microsoft.com/office/drawing/2014/main" id="{3D3EB452-F314-407F-B8E2-F5BCBED55420}"/>
              </a:ext>
            </a:extLst>
          </p:cNvPr>
          <p:cNvPicPr>
            <a:picLocks noChangeAspect="1"/>
          </p:cNvPicPr>
          <p:nvPr/>
        </p:nvPicPr>
        <p:blipFill>
          <a:blip r:embed="rId3"/>
          <a:stretch>
            <a:fillRect/>
          </a:stretch>
        </p:blipFill>
        <p:spPr>
          <a:xfrm>
            <a:off x="2339752" y="2348880"/>
            <a:ext cx="3727133" cy="829628"/>
          </a:xfrm>
          <a:prstGeom prst="rect">
            <a:avLst/>
          </a:prstGeom>
        </p:spPr>
      </p:pic>
      <p:pic>
        <p:nvPicPr>
          <p:cNvPr id="5" name="Picture Placeholder 15">
            <a:extLst>
              <a:ext uri="{FF2B5EF4-FFF2-40B4-BE49-F238E27FC236}">
                <a16:creationId xmlns:a16="http://schemas.microsoft.com/office/drawing/2014/main" id="{23250F02-814B-4F62-B26A-BFD55D06797D}"/>
              </a:ext>
            </a:extLst>
          </p:cNvPr>
          <p:cNvPicPr>
            <a:picLocks noChangeAspect="1"/>
          </p:cNvPicPr>
          <p:nvPr/>
        </p:nvPicPr>
        <p:blipFill>
          <a:blip r:embed="rId4"/>
          <a:stretch>
            <a:fillRect/>
          </a:stretch>
        </p:blipFill>
        <p:spPr>
          <a:xfrm>
            <a:off x="1475656" y="4444849"/>
            <a:ext cx="5086350" cy="445770"/>
          </a:xfrm>
          <a:prstGeom prst="rect">
            <a:avLst/>
          </a:prstGeom>
        </p:spPr>
      </p:pic>
    </p:spTree>
    <p:extLst>
      <p:ext uri="{BB962C8B-B14F-4D97-AF65-F5344CB8AC3E}">
        <p14:creationId xmlns:p14="http://schemas.microsoft.com/office/powerpoint/2010/main" val="2326301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AC6EB2C-37B8-4C45-BE58-4DA05B2F3E97}"/>
                  </a:ext>
                </a:extLst>
              </p:cNvPr>
              <p:cNvSpPr>
                <a:spLocks noGrp="1"/>
              </p:cNvSpPr>
              <p:nvPr>
                <p:ph sz="quarter" idx="1"/>
              </p:nvPr>
            </p:nvSpPr>
            <p:spPr/>
            <p:txBody>
              <a:bodyPr/>
              <a:lstStyle/>
              <a:p>
                <a:pPr marL="0" indent="0">
                  <a:buNone/>
                </a:pPr>
                <a:r>
                  <a:rPr lang="en-IN" dirty="0"/>
                  <a:t>That is, if you were to select a random sample of </a:t>
                </a:r>
                <a:r>
                  <a:rPr lang="en-IN" i="1" dirty="0"/>
                  <a:t>n </a:t>
                </a:r>
                <a:r>
                  <a:rPr lang="en-IN" dirty="0"/>
                  <a:t>= 500 observations from a population with proportion </a:t>
                </a:r>
                <a:r>
                  <a:rPr lang="en-IN" i="1" dirty="0"/>
                  <a:t>p </a:t>
                </a:r>
                <a:r>
                  <a:rPr lang="en-IN" dirty="0"/>
                  <a:t>equal to 0.55, the probability that the sample proportion </a:t>
                </a:r>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a:t>
                </a:r>
                <a:r>
                  <a:rPr lang="en-IN" dirty="0"/>
                  <a:t>would be as large as or larger than 0.60 is only 0.0122. </a:t>
                </a:r>
              </a:p>
              <a:p>
                <a:pPr marL="0" indent="0">
                  <a:buNone/>
                </a:pPr>
                <a:endParaRPr lang="en-IN" dirty="0"/>
              </a:p>
              <a:p>
                <a:pPr marL="0" indent="0">
                  <a:buNone/>
                </a:pPr>
                <a:r>
                  <a:rPr lang="en-IN" dirty="0"/>
                  <a:t>This probability is quite small! Either we have observed a very unlikely event, or perhaps the true value of </a:t>
                </a:r>
                <a:r>
                  <a:rPr lang="en-IN" i="1" dirty="0"/>
                  <a:t>p </a:t>
                </a:r>
                <a:r>
                  <a:rPr lang="en-IN" dirty="0"/>
                  <a:t>is not as claimed.</a:t>
                </a:r>
                <a:endParaRPr lang="en-US" dirty="0"/>
              </a:p>
              <a:p>
                <a:pPr marL="0" indent="0">
                  <a:buNone/>
                </a:pPr>
                <a:endParaRPr lang="en-US" dirty="0"/>
              </a:p>
              <a:p>
                <a:pPr marL="0" indent="0">
                  <a:buNone/>
                </a:pPr>
                <a:endParaRPr lang="en-SG" dirty="0"/>
              </a:p>
            </p:txBody>
          </p:sp>
        </mc:Choice>
        <mc:Fallback xmlns="">
          <p:sp>
            <p:nvSpPr>
              <p:cNvPr id="2" name="Content Placeholder 1">
                <a:extLst>
                  <a:ext uri="{FF2B5EF4-FFF2-40B4-BE49-F238E27FC236}">
                    <a16:creationId xmlns:a16="http://schemas.microsoft.com/office/drawing/2014/main" id="{EAC6EB2C-37B8-4C45-BE58-4DA05B2F3E97}"/>
                  </a:ext>
                </a:extLst>
              </p:cNvPr>
              <p:cNvSpPr>
                <a:spLocks noGrp="1" noRot="1" noChangeAspect="1" noMove="1" noResize="1" noEditPoints="1" noAdjustHandles="1" noChangeArrowheads="1" noChangeShapeType="1" noTextEdit="1"/>
              </p:cNvSpPr>
              <p:nvPr>
                <p:ph sz="quarter" idx="1"/>
              </p:nvPr>
            </p:nvSpPr>
            <p:spPr>
              <a:blipFill>
                <a:blip r:embed="rId2"/>
                <a:stretch>
                  <a:fillRect l="-1333" t="-1111" r="-1630"/>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FCDB7B22-B643-4A91-B5EF-41FB96AF997B}"/>
              </a:ext>
            </a:extLst>
          </p:cNvPr>
          <p:cNvSpPr>
            <a:spLocks noGrp="1"/>
          </p:cNvSpPr>
          <p:nvPr>
            <p:ph type="title"/>
          </p:nvPr>
        </p:nvSpPr>
        <p:spPr/>
        <p:txBody>
          <a:bodyPr/>
          <a:lstStyle/>
          <a:p>
            <a:r>
              <a:rPr lang="en-US" dirty="0">
                <a:solidFill>
                  <a:srgbClr val="0065C0"/>
                </a:solidFill>
              </a:rPr>
              <a:t>Example 7.11 – Solution (4 of 4)</a:t>
            </a:r>
            <a:endParaRPr lang="en-SG" dirty="0">
              <a:solidFill>
                <a:srgbClr val="0065C0"/>
              </a:solidFill>
            </a:endParaRPr>
          </a:p>
        </p:txBody>
      </p:sp>
    </p:spTree>
    <p:extLst>
      <p:ext uri="{BB962C8B-B14F-4D97-AF65-F5344CB8AC3E}">
        <p14:creationId xmlns:p14="http://schemas.microsoft.com/office/powerpoint/2010/main" val="352913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105359-9967-4CCA-8395-C97470E007FC}"/>
              </a:ext>
            </a:extLst>
          </p:cNvPr>
          <p:cNvSpPr>
            <a:spLocks noGrp="1"/>
          </p:cNvSpPr>
          <p:nvPr>
            <p:ph sz="quarter" idx="1"/>
          </p:nvPr>
        </p:nvSpPr>
        <p:spPr/>
        <p:txBody>
          <a:bodyPr/>
          <a:lstStyle/>
          <a:p>
            <a:pPr marL="0" indent="0">
              <a:buNone/>
            </a:pPr>
            <a:r>
              <a:rPr lang="en-IN" dirty="0"/>
              <a:t>3. Use </a:t>
            </a:r>
            <a:r>
              <a:rPr lang="en-IN" i="1" dirty="0"/>
              <a:t>statistical theorems </a:t>
            </a:r>
            <a:r>
              <a:rPr lang="en-IN" dirty="0"/>
              <a:t>to derive exact or approximate sampling distributions.</a:t>
            </a:r>
            <a:endParaRPr lang="en-SG" dirty="0"/>
          </a:p>
        </p:txBody>
      </p:sp>
      <p:sp>
        <p:nvSpPr>
          <p:cNvPr id="3" name="Title 2">
            <a:extLst>
              <a:ext uri="{FF2B5EF4-FFF2-40B4-BE49-F238E27FC236}">
                <a16:creationId xmlns:a16="http://schemas.microsoft.com/office/drawing/2014/main" id="{8B997469-E124-4F40-8975-5FDE724F0EC9}"/>
              </a:ext>
            </a:extLst>
          </p:cNvPr>
          <p:cNvSpPr>
            <a:spLocks noGrp="1"/>
          </p:cNvSpPr>
          <p:nvPr>
            <p:ph type="title"/>
          </p:nvPr>
        </p:nvSpPr>
        <p:spPr/>
        <p:txBody>
          <a:bodyPr/>
          <a:lstStyle/>
          <a:p>
            <a:r>
              <a:rPr lang="en-US" sz="2800" dirty="0">
                <a:solidFill>
                  <a:srgbClr val="0065C0"/>
                </a:solidFill>
              </a:rPr>
              <a:t>Statistics and Sampling Distributions (4 of 4)</a:t>
            </a:r>
            <a:endParaRPr lang="en-SG" sz="2800" dirty="0"/>
          </a:p>
        </p:txBody>
      </p:sp>
    </p:spTree>
    <p:extLst>
      <p:ext uri="{BB962C8B-B14F-4D97-AF65-F5344CB8AC3E}">
        <p14:creationId xmlns:p14="http://schemas.microsoft.com/office/powerpoint/2010/main" val="45440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8F9E6-47A1-4A59-BD7F-776346D1AEE7}"/>
              </a:ext>
            </a:extLst>
          </p:cNvPr>
          <p:cNvSpPr>
            <a:spLocks noGrp="1"/>
          </p:cNvSpPr>
          <p:nvPr>
            <p:ph sz="quarter" idx="1"/>
          </p:nvPr>
        </p:nvSpPr>
        <p:spPr/>
        <p:txBody>
          <a:bodyPr/>
          <a:lstStyle/>
          <a:p>
            <a:pPr marL="0" indent="0">
              <a:buNone/>
            </a:pPr>
            <a:r>
              <a:rPr lang="en-IN" dirty="0"/>
              <a:t>We are sampling from the </a:t>
            </a:r>
            <a:r>
              <a:rPr lang="en-IN" dirty="0">
                <a:solidFill>
                  <a:srgbClr val="FF0000"/>
                </a:solidFill>
              </a:rPr>
              <a:t>population</a:t>
            </a:r>
            <a:r>
              <a:rPr lang="en-IN" dirty="0"/>
              <a:t> shown in figure.</a:t>
            </a:r>
            <a:endParaRPr lang="en-SG" dirty="0"/>
          </a:p>
        </p:txBody>
      </p:sp>
      <p:sp>
        <p:nvSpPr>
          <p:cNvPr id="3" name="Title 2">
            <a:extLst>
              <a:ext uri="{FF2B5EF4-FFF2-40B4-BE49-F238E27FC236}">
                <a16:creationId xmlns:a16="http://schemas.microsoft.com/office/drawing/2014/main" id="{ABB97109-87F9-4CA7-8D03-28F1460E7E1C}"/>
              </a:ext>
            </a:extLst>
          </p:cNvPr>
          <p:cNvSpPr>
            <a:spLocks noGrp="1"/>
          </p:cNvSpPr>
          <p:nvPr>
            <p:ph type="title"/>
          </p:nvPr>
        </p:nvSpPr>
        <p:spPr/>
        <p:txBody>
          <a:bodyPr/>
          <a:lstStyle/>
          <a:p>
            <a:r>
              <a:rPr lang="en-US" dirty="0">
                <a:solidFill>
                  <a:srgbClr val="0065C0"/>
                </a:solidFill>
              </a:rPr>
              <a:t>Example 7.3 – Solution (1 of 6)</a:t>
            </a:r>
            <a:endParaRPr lang="en-SG" dirty="0">
              <a:solidFill>
                <a:srgbClr val="0065C0"/>
              </a:solidFill>
            </a:endParaRPr>
          </a:p>
        </p:txBody>
      </p:sp>
      <p:pic>
        <p:nvPicPr>
          <p:cNvPr id="4" name="Picture 2">
            <a:extLst>
              <a:ext uri="{FF2B5EF4-FFF2-40B4-BE49-F238E27FC236}">
                <a16:creationId xmlns:a16="http://schemas.microsoft.com/office/drawing/2014/main" id="{747BF04C-5783-4199-922C-13F559C9C3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79712" y="2204864"/>
            <a:ext cx="5004340" cy="2680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2">
            <a:extLst>
              <a:ext uri="{FF2B5EF4-FFF2-40B4-BE49-F238E27FC236}">
                <a16:creationId xmlns:a16="http://schemas.microsoft.com/office/drawing/2014/main" id="{55D6069B-1B7F-4E03-BD0A-49DE533E621E}"/>
              </a:ext>
            </a:extLst>
          </p:cNvPr>
          <p:cNvSpPr txBox="1">
            <a:spLocks/>
          </p:cNvSpPr>
          <p:nvPr/>
        </p:nvSpPr>
        <p:spPr>
          <a:xfrm>
            <a:off x="4067944" y="4893026"/>
            <a:ext cx="1317580" cy="2857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Figure 7.1</a:t>
            </a:r>
          </a:p>
        </p:txBody>
      </p:sp>
    </p:spTree>
    <p:extLst>
      <p:ext uri="{BB962C8B-B14F-4D97-AF65-F5344CB8AC3E}">
        <p14:creationId xmlns:p14="http://schemas.microsoft.com/office/powerpoint/2010/main" val="65935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771B14-624C-4DFD-B973-2056C35F4923}"/>
              </a:ext>
            </a:extLst>
          </p:cNvPr>
          <p:cNvSpPr>
            <a:spLocks noGrp="1"/>
          </p:cNvSpPr>
          <p:nvPr>
            <p:ph sz="quarter" idx="1"/>
          </p:nvPr>
        </p:nvSpPr>
        <p:spPr/>
        <p:txBody>
          <a:bodyPr/>
          <a:lstStyle/>
          <a:p>
            <a:pPr marL="0" indent="0">
              <a:buNone/>
            </a:pPr>
            <a:r>
              <a:rPr lang="en-IN" dirty="0"/>
              <a:t>It contains five distinct numbers and each is equally likely, with probability </a:t>
            </a:r>
            <a:r>
              <a:rPr lang="en-IN" i="1" dirty="0"/>
              <a:t>p</a:t>
            </a:r>
            <a:r>
              <a:rPr lang="en-IN" dirty="0"/>
              <a:t>(</a:t>
            </a:r>
            <a:r>
              <a:rPr lang="en-IN" i="1" dirty="0"/>
              <a:t>x</a:t>
            </a:r>
            <a:r>
              <a:rPr lang="en-IN" dirty="0"/>
              <a:t>) = 1</a:t>
            </a:r>
            <a:r>
              <a:rPr lang="en-IN" sz="1400" dirty="0"/>
              <a:t> </a:t>
            </a:r>
            <a:r>
              <a:rPr lang="en-IN" b="1" dirty="0"/>
              <a:t>∕</a:t>
            </a:r>
            <a:r>
              <a:rPr lang="en-IN" sz="1400" dirty="0"/>
              <a:t> </a:t>
            </a:r>
            <a:r>
              <a:rPr lang="en-IN" dirty="0"/>
              <a:t>5.  We can easily find the population mean and median as</a:t>
            </a:r>
            <a:endParaRPr lang="en-US" dirty="0"/>
          </a:p>
          <a:p>
            <a:endParaRPr lang="en-SG" dirty="0"/>
          </a:p>
        </p:txBody>
      </p:sp>
      <p:sp>
        <p:nvSpPr>
          <p:cNvPr id="3" name="Title 2">
            <a:extLst>
              <a:ext uri="{FF2B5EF4-FFF2-40B4-BE49-F238E27FC236}">
                <a16:creationId xmlns:a16="http://schemas.microsoft.com/office/drawing/2014/main" id="{3C41C865-6694-460A-B578-AC4B97D917DA}"/>
              </a:ext>
            </a:extLst>
          </p:cNvPr>
          <p:cNvSpPr>
            <a:spLocks noGrp="1"/>
          </p:cNvSpPr>
          <p:nvPr>
            <p:ph type="title"/>
          </p:nvPr>
        </p:nvSpPr>
        <p:spPr/>
        <p:txBody>
          <a:bodyPr/>
          <a:lstStyle/>
          <a:p>
            <a:r>
              <a:rPr lang="en-US" dirty="0">
                <a:solidFill>
                  <a:srgbClr val="0065C0"/>
                </a:solidFill>
              </a:rPr>
              <a:t>Example 7.3 – Solution (2 of 6</a:t>
            </a:r>
            <a:r>
              <a:rPr lang="en-US" dirty="0"/>
              <a:t>)</a:t>
            </a:r>
            <a:endParaRPr lang="en-SG" dirty="0"/>
          </a:p>
        </p:txBody>
      </p:sp>
      <p:pic>
        <p:nvPicPr>
          <p:cNvPr id="4" name="Picture 2">
            <a:extLst>
              <a:ext uri="{FF2B5EF4-FFF2-40B4-BE49-F238E27FC236}">
                <a16:creationId xmlns:a16="http://schemas.microsoft.com/office/drawing/2014/main" id="{498B13AD-A679-4DA3-9B50-BFD2966BB6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14550" y="2806245"/>
            <a:ext cx="49149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1436F671-F811-41E8-B294-B82790E2336F}"/>
                  </a:ext>
                </a:extLst>
              </p:cNvPr>
              <p:cNvSpPr txBox="1">
                <a:spLocks/>
              </p:cNvSpPr>
              <p:nvPr/>
            </p:nvSpPr>
            <p:spPr>
              <a:xfrm>
                <a:off x="457206" y="3810541"/>
                <a:ext cx="8335962" cy="913859"/>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IN" dirty="0"/>
                  <a:t>To find the sampling distribution, we need to know what values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t>
                </a:r>
                <a:r>
                  <a:rPr lang="en-IN" dirty="0"/>
                  <a:t>and </a:t>
                </a:r>
                <a:r>
                  <a:rPr lang="en-IN" i="1" dirty="0"/>
                  <a:t>m </a:t>
                </a:r>
                <a:r>
                  <a:rPr lang="en-IN" dirty="0"/>
                  <a:t>can occur when the sample is taken.</a:t>
                </a:r>
                <a:endParaRPr lang="en-US" dirty="0"/>
              </a:p>
            </p:txBody>
          </p:sp>
        </mc:Choice>
        <mc:Fallback xmlns="">
          <p:sp>
            <p:nvSpPr>
              <p:cNvPr id="5" name="Text Placeholder 2">
                <a:extLst>
                  <a:ext uri="{FF2B5EF4-FFF2-40B4-BE49-F238E27FC236}">
                    <a16:creationId xmlns:a16="http://schemas.microsoft.com/office/drawing/2014/main" id="{1436F671-F811-41E8-B294-B82790E2336F}"/>
                  </a:ext>
                </a:extLst>
              </p:cNvPr>
              <p:cNvSpPr txBox="1">
                <a:spLocks noRot="1" noChangeAspect="1" noMove="1" noResize="1" noEditPoints="1" noAdjustHandles="1" noChangeArrowheads="1" noChangeShapeType="1" noTextEdit="1"/>
              </p:cNvSpPr>
              <p:nvPr/>
            </p:nvSpPr>
            <p:spPr>
              <a:xfrm>
                <a:off x="457206" y="3810541"/>
                <a:ext cx="8335962" cy="913859"/>
              </a:xfrm>
              <a:prstGeom prst="rect">
                <a:avLst/>
              </a:prstGeom>
              <a:blipFill>
                <a:blip r:embed="rId3"/>
                <a:stretch>
                  <a:fillRect l="-1317" t="-6000" b="-14000"/>
                </a:stretch>
              </a:blipFill>
            </p:spPr>
            <p:txBody>
              <a:bodyPr/>
              <a:lstStyle/>
              <a:p>
                <a:r>
                  <a:rPr lang="en-SG">
                    <a:noFill/>
                  </a:rPr>
                  <a:t> </a:t>
                </a:r>
              </a:p>
            </p:txBody>
          </p:sp>
        </mc:Fallback>
      </mc:AlternateContent>
    </p:spTree>
    <p:extLst>
      <p:ext uri="{BB962C8B-B14F-4D97-AF65-F5344CB8AC3E}">
        <p14:creationId xmlns:p14="http://schemas.microsoft.com/office/powerpoint/2010/main" val="104811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C32F64B-893D-4B59-9E1E-0DB9BCF04EB6}"/>
                  </a:ext>
                </a:extLst>
              </p:cNvPr>
              <p:cNvSpPr>
                <a:spLocks noGrp="1"/>
              </p:cNvSpPr>
              <p:nvPr>
                <p:ph sz="quarter" idx="1"/>
              </p:nvPr>
            </p:nvSpPr>
            <p:spPr/>
            <p:txBody>
              <a:bodyPr/>
              <a:lstStyle/>
              <a:p>
                <a:pPr marL="0" indent="0">
                  <a:buNone/>
                </a:pPr>
                <a:r>
                  <a:rPr lang="en-IN" dirty="0"/>
                  <a:t>There are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C</m:t>
                        </m:r>
                      </m:e>
                      <m:sub>
                        <m:r>
                          <a:rPr lang="en-US" b="0" i="1" smtClean="0">
                            <a:latin typeface="Cambria Math" panose="02040503050406030204" pitchFamily="18" charset="0"/>
                          </a:rPr>
                          <m:t>3</m:t>
                        </m:r>
                      </m:sub>
                      <m:sup>
                        <m:r>
                          <a:rPr lang="en-US" b="0" i="1" smtClean="0">
                            <a:latin typeface="Cambria Math" panose="02040503050406030204" pitchFamily="18" charset="0"/>
                          </a:rPr>
                          <m:t>5</m:t>
                        </m:r>
                      </m:sup>
                    </m:sSubSup>
                    <m:r>
                      <a:rPr lang="en-US" b="0" i="1" smtClean="0">
                        <a:latin typeface="Cambria Math" panose="02040503050406030204" pitchFamily="18" charset="0"/>
                      </a:rPr>
                      <m:t>=10 </m:t>
                    </m:r>
                  </m:oMath>
                </a14:m>
                <a:r>
                  <a:rPr lang="en-IN" dirty="0"/>
                  <a:t>possible random samples and each is equally likely, with probability 1</a:t>
                </a:r>
                <a:r>
                  <a:rPr lang="en-IN" sz="1400" dirty="0"/>
                  <a:t> </a:t>
                </a:r>
                <a:r>
                  <a:rPr lang="en-IN" b="1" dirty="0"/>
                  <a:t>∕</a:t>
                </a:r>
                <a:r>
                  <a:rPr lang="en-IN" sz="1400" dirty="0"/>
                  <a:t> </a:t>
                </a:r>
                <a:r>
                  <a:rPr lang="en-IN" dirty="0"/>
                  <a:t>10.  These samples, along with the calculated values of </a:t>
                </a:r>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𝑥</m:t>
                        </m:r>
                      </m:e>
                    </m:acc>
                  </m:oMath>
                </a14:m>
                <a:r>
                  <a:rPr lang="en-IN" dirty="0"/>
                  <a:t> and </a:t>
                </a:r>
                <a:r>
                  <a:rPr lang="en-IN" i="1" dirty="0"/>
                  <a:t>m </a:t>
                </a:r>
                <a:r>
                  <a:rPr lang="en-IN" dirty="0"/>
                  <a:t>for each, are listed in table.</a:t>
                </a:r>
                <a:endParaRPr lang="en-SG" dirty="0"/>
              </a:p>
            </p:txBody>
          </p:sp>
        </mc:Choice>
        <mc:Fallback xmlns="">
          <p:sp>
            <p:nvSpPr>
              <p:cNvPr id="2" name="Content Placeholder 1">
                <a:extLst>
                  <a:ext uri="{FF2B5EF4-FFF2-40B4-BE49-F238E27FC236}">
                    <a16:creationId xmlns:a16="http://schemas.microsoft.com/office/drawing/2014/main" id="{2C32F64B-893D-4B59-9E1E-0DB9BCF04EB6}"/>
                  </a:ext>
                </a:extLst>
              </p:cNvPr>
              <p:cNvSpPr>
                <a:spLocks noGrp="1" noRot="1" noChangeAspect="1" noMove="1" noResize="1" noEditPoints="1" noAdjustHandles="1" noChangeArrowheads="1" noChangeShapeType="1" noTextEdit="1"/>
              </p:cNvSpPr>
              <p:nvPr>
                <p:ph sz="quarter" idx="1"/>
              </p:nvPr>
            </p:nvSpPr>
            <p:spPr>
              <a:blipFill>
                <a:blip r:embed="rId2"/>
                <a:stretch>
                  <a:fillRect l="-1333" t="-741"/>
                </a:stretch>
              </a:blipFill>
            </p:spPr>
            <p:txBody>
              <a:bodyPr/>
              <a:lstStyle/>
              <a:p>
                <a:r>
                  <a:rPr lang="en-SG">
                    <a:noFill/>
                  </a:rPr>
                  <a:t> </a:t>
                </a:r>
              </a:p>
            </p:txBody>
          </p:sp>
        </mc:Fallback>
      </mc:AlternateContent>
      <p:sp>
        <p:nvSpPr>
          <p:cNvPr id="3" name="Title 2">
            <a:extLst>
              <a:ext uri="{FF2B5EF4-FFF2-40B4-BE49-F238E27FC236}">
                <a16:creationId xmlns:a16="http://schemas.microsoft.com/office/drawing/2014/main" id="{8E352D4E-743E-4A82-97AE-2E210E85BEBF}"/>
              </a:ext>
            </a:extLst>
          </p:cNvPr>
          <p:cNvSpPr>
            <a:spLocks noGrp="1"/>
          </p:cNvSpPr>
          <p:nvPr>
            <p:ph type="title"/>
          </p:nvPr>
        </p:nvSpPr>
        <p:spPr/>
        <p:txBody>
          <a:bodyPr/>
          <a:lstStyle/>
          <a:p>
            <a:r>
              <a:rPr lang="en-US" dirty="0">
                <a:solidFill>
                  <a:srgbClr val="0065C0"/>
                </a:solidFill>
              </a:rPr>
              <a:t>Example 7.3 – Solution (3 of 6)</a:t>
            </a:r>
            <a:endParaRPr lang="en-SG" dirty="0">
              <a:solidFill>
                <a:srgbClr val="0065C0"/>
              </a:solidFill>
            </a:endParaRPr>
          </a:p>
        </p:txBody>
      </p:sp>
      <p:pic>
        <p:nvPicPr>
          <p:cNvPr id="4" name="Picture 3">
            <a:extLst>
              <a:ext uri="{FF2B5EF4-FFF2-40B4-BE49-F238E27FC236}">
                <a16:creationId xmlns:a16="http://schemas.microsoft.com/office/drawing/2014/main" id="{1307976E-5D9F-4F6A-BD67-2720C6295A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31840" y="2564904"/>
            <a:ext cx="3078956" cy="2700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6946C10-E11A-4042-B7B8-220542FBBB05}"/>
                  </a:ext>
                </a:extLst>
              </p:cNvPr>
              <p:cNvSpPr txBox="1"/>
              <p:nvPr/>
            </p:nvSpPr>
            <p:spPr>
              <a:xfrm>
                <a:off x="1368725" y="5341769"/>
                <a:ext cx="6860033" cy="369332"/>
              </a:xfrm>
              <a:prstGeom prst="rect">
                <a:avLst/>
              </a:prstGeom>
              <a:noFill/>
            </p:spPr>
            <p:txBody>
              <a:bodyPr wrap="square">
                <a:spAutoFit/>
              </a:bodyPr>
              <a:lstStyle/>
              <a:p>
                <a:r>
                  <a:rPr lang="en-IN" sz="1800" dirty="0"/>
                  <a:t>Values of </a:t>
                </a:r>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𝑥</m:t>
                        </m:r>
                      </m:e>
                    </m:acc>
                  </m:oMath>
                </a14:m>
                <a:r>
                  <a:rPr lang="en-IN" dirty="0"/>
                  <a:t> </a:t>
                </a:r>
                <a:r>
                  <a:rPr lang="en-IN" sz="1800" dirty="0"/>
                  <a:t>and </a:t>
                </a:r>
                <a:r>
                  <a:rPr lang="en-IN" sz="1800" i="1" dirty="0"/>
                  <a:t>m </a:t>
                </a:r>
                <a:r>
                  <a:rPr lang="en-IN" sz="1800" dirty="0"/>
                  <a:t>for Simple Random Sampling when </a:t>
                </a:r>
                <a:r>
                  <a:rPr lang="en-IN" sz="1800" i="1" dirty="0"/>
                  <a:t>n</a:t>
                </a:r>
                <a:r>
                  <a:rPr lang="en-IN" sz="1800" dirty="0"/>
                  <a:t> = 3 and </a:t>
                </a:r>
                <a:r>
                  <a:rPr lang="en-IN" sz="1800" i="1" dirty="0"/>
                  <a:t>N</a:t>
                </a:r>
                <a:r>
                  <a:rPr lang="en-IN" sz="1800" dirty="0"/>
                  <a:t> = 5</a:t>
                </a:r>
              </a:p>
            </p:txBody>
          </p:sp>
        </mc:Choice>
        <mc:Fallback xmlns="">
          <p:sp>
            <p:nvSpPr>
              <p:cNvPr id="6" name="TextBox 5">
                <a:extLst>
                  <a:ext uri="{FF2B5EF4-FFF2-40B4-BE49-F238E27FC236}">
                    <a16:creationId xmlns:a16="http://schemas.microsoft.com/office/drawing/2014/main" id="{F6946C10-E11A-4042-B7B8-220542FBBB05}"/>
                  </a:ext>
                </a:extLst>
              </p:cNvPr>
              <p:cNvSpPr txBox="1">
                <a:spLocks noRot="1" noChangeAspect="1" noMove="1" noResize="1" noEditPoints="1" noAdjustHandles="1" noChangeArrowheads="1" noChangeShapeType="1" noTextEdit="1"/>
              </p:cNvSpPr>
              <p:nvPr/>
            </p:nvSpPr>
            <p:spPr>
              <a:xfrm>
                <a:off x="1368725" y="5341769"/>
                <a:ext cx="6860033" cy="369332"/>
              </a:xfrm>
              <a:prstGeom prst="rect">
                <a:avLst/>
              </a:prstGeom>
              <a:blipFill>
                <a:blip r:embed="rId4"/>
                <a:stretch>
                  <a:fillRect l="-800" t="-8197" b="-24590"/>
                </a:stretch>
              </a:blipFill>
            </p:spPr>
            <p:txBody>
              <a:bodyPr/>
              <a:lstStyle/>
              <a:p>
                <a:r>
                  <a:rPr lang="en-SG">
                    <a:noFill/>
                  </a:rPr>
                  <a:t> </a:t>
                </a:r>
              </a:p>
            </p:txBody>
          </p:sp>
        </mc:Fallback>
      </mc:AlternateContent>
      <p:sp>
        <p:nvSpPr>
          <p:cNvPr id="7" name="Text Placeholder 2">
            <a:extLst>
              <a:ext uri="{FF2B5EF4-FFF2-40B4-BE49-F238E27FC236}">
                <a16:creationId xmlns:a16="http://schemas.microsoft.com/office/drawing/2014/main" id="{3F430E9F-FB45-483A-921F-A47B0615D41F}"/>
              </a:ext>
            </a:extLst>
          </p:cNvPr>
          <p:cNvSpPr txBox="1">
            <a:spLocks/>
          </p:cNvSpPr>
          <p:nvPr/>
        </p:nvSpPr>
        <p:spPr>
          <a:xfrm>
            <a:off x="3851920" y="5768087"/>
            <a:ext cx="1893644" cy="2857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IN" sz="1200" b="1" dirty="0"/>
              <a:t>Table 7.3</a:t>
            </a:r>
          </a:p>
        </p:txBody>
      </p:sp>
      <p:sp>
        <p:nvSpPr>
          <p:cNvPr id="8" name="Right Brace 7">
            <a:extLst>
              <a:ext uri="{FF2B5EF4-FFF2-40B4-BE49-F238E27FC236}">
                <a16:creationId xmlns:a16="http://schemas.microsoft.com/office/drawing/2014/main" id="{8B8071BA-4187-43CB-8FE3-D5E872F0BDFF}"/>
              </a:ext>
            </a:extLst>
          </p:cNvPr>
          <p:cNvSpPr/>
          <p:nvPr/>
        </p:nvSpPr>
        <p:spPr>
          <a:xfrm>
            <a:off x="6210796" y="2996952"/>
            <a:ext cx="161404" cy="21602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191BEB38-0FC4-4FFC-BC03-25D1FCA9E7A1}"/>
              </a:ext>
            </a:extLst>
          </p:cNvPr>
          <p:cNvSpPr txBox="1"/>
          <p:nvPr/>
        </p:nvSpPr>
        <p:spPr>
          <a:xfrm>
            <a:off x="6516216" y="3892406"/>
            <a:ext cx="1152128" cy="369332"/>
          </a:xfrm>
          <a:prstGeom prst="rect">
            <a:avLst/>
          </a:prstGeom>
          <a:noFill/>
        </p:spPr>
        <p:txBody>
          <a:bodyPr wrap="square" rtlCol="0">
            <a:spAutoFit/>
          </a:bodyPr>
          <a:lstStyle/>
          <a:p>
            <a:r>
              <a:rPr lang="en-IN" dirty="0"/>
              <a:t>statistics</a:t>
            </a:r>
            <a:endParaRPr lang="en-SG" dirty="0"/>
          </a:p>
        </p:txBody>
      </p:sp>
    </p:spTree>
    <p:extLst>
      <p:ext uri="{BB962C8B-B14F-4D97-AF65-F5344CB8AC3E}">
        <p14:creationId xmlns:p14="http://schemas.microsoft.com/office/powerpoint/2010/main" val="3524277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R@NTUC-RT3.1_templat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RR@NTUC-RT3.1_template" id="{D0850004-BE27-4451-BC2B-0971852C15FD}" vid="{F46BAEFB-6244-4B8A-940F-16FA648A8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RR@NTUC-RT3.1_template</Template>
  <TotalTime>12735</TotalTime>
  <Words>2833</Words>
  <Application>Microsoft Office PowerPoint</Application>
  <PresentationFormat>On-screen Show (4:3)</PresentationFormat>
  <Paragraphs>284</Paragraphs>
  <Slides>52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 Unicode MS</vt:lpstr>
      <vt:lpstr>Arial</vt:lpstr>
      <vt:lpstr>Bookman Old Style</vt:lpstr>
      <vt:lpstr>Calibri</vt:lpstr>
      <vt:lpstr>Cambria Math</vt:lpstr>
      <vt:lpstr>Gill Sans MT</vt:lpstr>
      <vt:lpstr>Wingdings</vt:lpstr>
      <vt:lpstr>Wingdings 3</vt:lpstr>
      <vt:lpstr>RR@NTUC-RT3.1_template</vt:lpstr>
      <vt:lpstr>PowerPoint Presentation</vt:lpstr>
      <vt:lpstr>PowerPoint Presentation</vt:lpstr>
      <vt:lpstr>Statistics and Sampling Distributions (1 of 4)</vt:lpstr>
      <vt:lpstr>Statistics and Sampling Distributions (2 of 4)</vt:lpstr>
      <vt:lpstr>Statistics and Sampling Distributions (3 of 4)</vt:lpstr>
      <vt:lpstr>Statistics and Sampling Distributions (4 of 4)</vt:lpstr>
      <vt:lpstr>Example 7.3 – Solution (1 of 6)</vt:lpstr>
      <vt:lpstr>Example 7.3 – Solution (2 of 6)</vt:lpstr>
      <vt:lpstr>Example 7.3 – Solution (3 of 6)</vt:lpstr>
      <vt:lpstr>Example 7.3 – Solution (4 of 6)</vt:lpstr>
      <vt:lpstr>Example 7.3 – Solution (5 of 6)</vt:lpstr>
      <vt:lpstr>Example 7.3 – Solution (6 of 6)</vt:lpstr>
      <vt:lpstr>PowerPoint Presentation</vt:lpstr>
      <vt:lpstr>The Central Limit Theorem and the Sample Mean (1 of 1)</vt:lpstr>
      <vt:lpstr>The Central Limit Theorem (1 of 12)</vt:lpstr>
      <vt:lpstr>The Central Limit Theorem (2 of 12)</vt:lpstr>
      <vt:lpstr>The Central Limit Theorem (3 of 12)</vt:lpstr>
      <vt:lpstr>The Central Limit Theorem (4 of 12)</vt:lpstr>
      <vt:lpstr>The Central Limit Theorem (5 of 12)</vt:lpstr>
      <vt:lpstr>The Central Limit Theorem (6 of 12)</vt:lpstr>
      <vt:lpstr>The Central Limit Theorem (7 of 12)</vt:lpstr>
      <vt:lpstr>The Central Limit Theorem (8 of 12)</vt:lpstr>
      <vt:lpstr>The Central Limit Theorem (10 of 12)</vt:lpstr>
      <vt:lpstr>The Central Limit Theorem (11 of 12)</vt:lpstr>
      <vt:lpstr>The Central Limit Theorem (12 of 12)</vt:lpstr>
      <vt:lpstr>PowerPoint Presentation</vt:lpstr>
      <vt:lpstr>Standard Error of the Sample Mean (1 of 3)</vt:lpstr>
      <vt:lpstr>Standard Error of the Sample Mean (2 of 3)</vt:lpstr>
      <vt:lpstr>Standard Error of the Sample Mean (3 of 3)</vt:lpstr>
      <vt:lpstr>Example 7.4 (1 of 2)</vt:lpstr>
      <vt:lpstr>Example 7.4 (2 of 2)</vt:lpstr>
      <vt:lpstr>Example 7.4 – Solution (1 of 7)</vt:lpstr>
      <vt:lpstr>Example 7.4 – Solution (2 of 7)</vt:lpstr>
      <vt:lpstr>Example 7.4 – Solution (3 of 7)</vt:lpstr>
      <vt:lpstr>Example 7.4 – Solution (4 of 7)</vt:lpstr>
      <vt:lpstr>Example 7.4 – Solution (5 of 7)</vt:lpstr>
      <vt:lpstr>Example 7.4 – Solution (6 of 7)</vt:lpstr>
      <vt:lpstr>Example 7.4 – Solution (7 of 7)</vt:lpstr>
      <vt:lpstr>PowerPoint Presentation</vt:lpstr>
      <vt:lpstr>The Sampling Distribution of the Sample Proportion (1 of 4)</vt:lpstr>
      <vt:lpstr>The Sampling Distribution of the Sample Proportion (2 of 4)</vt:lpstr>
      <vt:lpstr>Example 7.10</vt:lpstr>
      <vt:lpstr>Example 7.10 – Solution (1 of 4)</vt:lpstr>
      <vt:lpstr>Example 7.10 – Solution (2 of 4)</vt:lpstr>
      <vt:lpstr>Example 7.10 – Solution (3 of 4)</vt:lpstr>
      <vt:lpstr>Example 7.10 – Solution (4 of 4)</vt:lpstr>
      <vt:lpstr>The Sampling Distribution of the Sample Proportion (3 of 4)</vt:lpstr>
      <vt:lpstr>The Sampling Distribution of the Sample Proportion (4 of 4)</vt:lpstr>
      <vt:lpstr>Example 7.11 – Solution (1 of 4)</vt:lpstr>
      <vt:lpstr>Example 7.11 – Solution (2 of 4)</vt:lpstr>
      <vt:lpstr>Example 7.11 – Solution (3 of 4)</vt:lpstr>
      <vt:lpstr>Example 7.11 – Solution (4 of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Alan</dc:creator>
  <cp:lastModifiedBy>Kong Wai-Kin Adams (Assoc Prof)</cp:lastModifiedBy>
  <cp:revision>1342</cp:revision>
  <dcterms:created xsi:type="dcterms:W3CDTF">2014-08-28T05:20:21Z</dcterms:created>
  <dcterms:modified xsi:type="dcterms:W3CDTF">2023-12-28T10:12:58Z</dcterms:modified>
</cp:coreProperties>
</file>