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4605" r:id="rId3"/>
  </p:sldMasterIdLst>
  <p:notesMasterIdLst>
    <p:notesMasterId r:id="rId15"/>
  </p:notesMasterIdLst>
  <p:sldIdLst>
    <p:sldId id="657" r:id="rId4"/>
    <p:sldId id="658" r:id="rId5"/>
    <p:sldId id="660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</p:sldIdLst>
  <p:sldSz cx="9144000" cy="6858000" type="screen4x3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80" autoAdjust="0"/>
  </p:normalViewPr>
  <p:slideViewPr>
    <p:cSldViewPr showGuides="1">
      <p:cViewPr varScale="1">
        <p:scale>
          <a:sx n="111" d="100"/>
          <a:sy n="111" d="100"/>
        </p:scale>
        <p:origin x="1596" y="84"/>
      </p:cViewPr>
      <p:guideLst>
        <p:guide orient="horz" pos="67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Noel Newton Fernando (Dr)" userId="f932e6a7-513b-4f8f-b71e-1f37278898b3" providerId="ADAL" clId="{58F59E3C-DE0D-4A8E-BF6A-CD1978CF329F}"/>
    <pc:docChg chg="delSld modSld">
      <pc:chgData name="Owen Noel Newton Fernando (Dr)" userId="f932e6a7-513b-4f8f-b71e-1f37278898b3" providerId="ADAL" clId="{58F59E3C-DE0D-4A8E-BF6A-CD1978CF329F}" dt="2025-02-17T02:04:27.736" v="6" actId="47"/>
      <pc:docMkLst>
        <pc:docMk/>
      </pc:docMkLst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0" sldId="318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0" sldId="323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0" sldId="342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0" sldId="343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2878052581" sldId="357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2357410940" sldId="358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3630471393" sldId="382"/>
        </pc:sldMkLst>
      </pc:sldChg>
      <pc:sldChg chg="del">
        <pc:chgData name="Owen Noel Newton Fernando (Dr)" userId="f932e6a7-513b-4f8f-b71e-1f37278898b3" providerId="ADAL" clId="{58F59E3C-DE0D-4A8E-BF6A-CD1978CF329F}" dt="2025-02-17T02:04:12.713" v="3" actId="47"/>
        <pc:sldMkLst>
          <pc:docMk/>
          <pc:sldMk cId="3655116800" sldId="695"/>
        </pc:sldMkLst>
      </pc:sldChg>
      <pc:sldChg chg="del">
        <pc:chgData name="Owen Noel Newton Fernando (Dr)" userId="f932e6a7-513b-4f8f-b71e-1f37278898b3" providerId="ADAL" clId="{58F59E3C-DE0D-4A8E-BF6A-CD1978CF329F}" dt="2025-02-17T02:04:18.593" v="5" actId="47"/>
        <pc:sldMkLst>
          <pc:docMk/>
          <pc:sldMk cId="1107778657" sldId="700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1543244341" sldId="705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1236383733" sldId="706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213687985" sldId="707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1405467242" sldId="708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2971733021" sldId="710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2447212010" sldId="711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255907452" sldId="712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3923799781" sldId="713"/>
        </pc:sldMkLst>
      </pc:sldChg>
      <pc:sldChg chg="del">
        <pc:chgData name="Owen Noel Newton Fernando (Dr)" userId="f932e6a7-513b-4f8f-b71e-1f37278898b3" providerId="ADAL" clId="{58F59E3C-DE0D-4A8E-BF6A-CD1978CF329F}" dt="2025-02-17T02:03:37.052" v="0" actId="47"/>
        <pc:sldMkLst>
          <pc:docMk/>
          <pc:sldMk cId="3261343576" sldId="714"/>
        </pc:sldMkLst>
      </pc:sldChg>
      <pc:sldChg chg="modSp del mod">
        <pc:chgData name="Owen Noel Newton Fernando (Dr)" userId="f932e6a7-513b-4f8f-b71e-1f37278898b3" providerId="ADAL" clId="{58F59E3C-DE0D-4A8E-BF6A-CD1978CF329F}" dt="2025-02-17T02:03:49.492" v="2" actId="47"/>
        <pc:sldMkLst>
          <pc:docMk/>
          <pc:sldMk cId="2731306839" sldId="716"/>
        </pc:sldMkLst>
        <pc:spChg chg="mod">
          <ac:chgData name="Owen Noel Newton Fernando (Dr)" userId="f932e6a7-513b-4f8f-b71e-1f37278898b3" providerId="ADAL" clId="{58F59E3C-DE0D-4A8E-BF6A-CD1978CF329F}" dt="2025-02-17T02:03:41.316" v="1" actId="20577"/>
          <ac:spMkLst>
            <pc:docMk/>
            <pc:sldMk cId="2731306839" sldId="716"/>
            <ac:spMk id="2" creationId="{E29AF56A-8AB4-4DAB-85F7-9FC12A19561A}"/>
          </ac:spMkLst>
        </pc:spChg>
      </pc:sldChg>
      <pc:sldChg chg="del">
        <pc:chgData name="Owen Noel Newton Fernando (Dr)" userId="f932e6a7-513b-4f8f-b71e-1f37278898b3" providerId="ADAL" clId="{58F59E3C-DE0D-4A8E-BF6A-CD1978CF329F}" dt="2025-02-17T02:03:49.492" v="2" actId="47"/>
        <pc:sldMkLst>
          <pc:docMk/>
          <pc:sldMk cId="3541305069" sldId="717"/>
        </pc:sldMkLst>
      </pc:sldChg>
      <pc:sldChg chg="del">
        <pc:chgData name="Owen Noel Newton Fernando (Dr)" userId="f932e6a7-513b-4f8f-b71e-1f37278898b3" providerId="ADAL" clId="{58F59E3C-DE0D-4A8E-BF6A-CD1978CF329F}" dt="2025-02-17T02:03:49.492" v="2" actId="47"/>
        <pc:sldMkLst>
          <pc:docMk/>
          <pc:sldMk cId="2571990363" sldId="719"/>
        </pc:sldMkLst>
      </pc:sldChg>
      <pc:sldChg chg="del">
        <pc:chgData name="Owen Noel Newton Fernando (Dr)" userId="f932e6a7-513b-4f8f-b71e-1f37278898b3" providerId="ADAL" clId="{58F59E3C-DE0D-4A8E-BF6A-CD1978CF329F}" dt="2025-02-17T02:03:49.492" v="2" actId="47"/>
        <pc:sldMkLst>
          <pc:docMk/>
          <pc:sldMk cId="2454618317" sldId="721"/>
        </pc:sldMkLst>
      </pc:sldChg>
      <pc:sldChg chg="del">
        <pc:chgData name="Owen Noel Newton Fernando (Dr)" userId="f932e6a7-513b-4f8f-b71e-1f37278898b3" providerId="ADAL" clId="{58F59E3C-DE0D-4A8E-BF6A-CD1978CF329F}" dt="2025-02-17T02:03:49.492" v="2" actId="47"/>
        <pc:sldMkLst>
          <pc:docMk/>
          <pc:sldMk cId="1861899880" sldId="722"/>
        </pc:sldMkLst>
      </pc:sldChg>
      <pc:sldChg chg="del">
        <pc:chgData name="Owen Noel Newton Fernando (Dr)" userId="f932e6a7-513b-4f8f-b71e-1f37278898b3" providerId="ADAL" clId="{58F59E3C-DE0D-4A8E-BF6A-CD1978CF329F}" dt="2025-02-17T02:04:27.736" v="6" actId="47"/>
        <pc:sldMkLst>
          <pc:docMk/>
          <pc:sldMk cId="3870364235" sldId="732"/>
        </pc:sldMkLst>
      </pc:sldChg>
      <pc:sldChg chg="del">
        <pc:chgData name="Owen Noel Newton Fernando (Dr)" userId="f932e6a7-513b-4f8f-b71e-1f37278898b3" providerId="ADAL" clId="{58F59E3C-DE0D-4A8E-BF6A-CD1978CF329F}" dt="2025-02-17T02:04:15.250" v="4" actId="47"/>
        <pc:sldMkLst>
          <pc:docMk/>
          <pc:sldMk cId="2874734717" sldId="733"/>
        </pc:sldMkLst>
      </pc:sldChg>
      <pc:sldMasterChg chg="delSldLayout">
        <pc:chgData name="Owen Noel Newton Fernando (Dr)" userId="f932e6a7-513b-4f8f-b71e-1f37278898b3" providerId="ADAL" clId="{58F59E3C-DE0D-4A8E-BF6A-CD1978CF329F}" dt="2025-02-17T02:03:37.052" v="0" actId="47"/>
        <pc:sldMasterMkLst>
          <pc:docMk/>
          <pc:sldMasterMk cId="0" sldId="2147483674"/>
        </pc:sldMasterMkLst>
        <pc:sldLayoutChg chg="del">
          <pc:chgData name="Owen Noel Newton Fernando (Dr)" userId="f932e6a7-513b-4f8f-b71e-1f37278898b3" providerId="ADAL" clId="{58F59E3C-DE0D-4A8E-BF6A-CD1978CF329F}" dt="2025-02-17T02:03:37.052" v="0" actId="47"/>
          <pc:sldLayoutMkLst>
            <pc:docMk/>
            <pc:sldMasterMk cId="0" sldId="2147483674"/>
            <pc:sldLayoutMk cId="4163575190" sldId="21474846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F8253A-EF6E-4685-BA18-7709DA443C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9B41E-DEC6-4A7E-AD3A-4006B51142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9340F3C-4F6E-48A4-AEEF-899567BE58C4}" type="datetimeFigureOut">
              <a:rPr lang="en-US"/>
              <a:pPr>
                <a:defRPr/>
              </a:pPr>
              <a:t>2/17/2025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5B81444-64AA-4294-9C18-87BA27C36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E3E1AA-02CB-40EF-A9E2-BD3A26148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9C8DB-9213-4742-80F2-882A642CB2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2ECA-3960-4871-A2EC-EEAE23D12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321F81-FF7E-42D8-81F4-22D878425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A742-99EB-4477-84A0-2686E17B26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70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A742-99EB-4477-84A0-2686E17B26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7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BC4079AD-33AB-4956-9CA8-CD165E888C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A480F6-E1C9-460C-83A7-7758C099317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26C7DB80-3C5B-475B-A69C-D49B71F75F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462A75A-A948-4B87-9A81-3C164592B9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0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413641-1059-450A-A742-391B4D630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0E20E5C-AE68-4982-B086-937B940F84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82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E7B0E16-8959-4216-A09B-9B19D35795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E9298A8-CB69-47AC-B682-1C614F9E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0349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6E470C-6F22-47FA-B1E8-10AC413CF8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8934A67-4239-4027-B8D8-F3E39DCEA2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5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D5CF78CF-32B2-49BF-AD3A-F1AE96DBE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921297-DE3E-4ECA-A0FB-3BEA5CA91D8A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D6E43180-54F1-45A8-B5F0-D43E0E09C1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062FD8F3-0491-481D-90B9-D44EF85FC0A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6909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D8511FBD-F6F8-4951-8635-D7829C0C82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F96365-8E28-442D-A9DC-FCDB5A4F3D2B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D3BB2C5C-B0C5-40E7-B4E2-F27D3F4EF37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66EC7869-E8F9-4B52-96AA-0A3C81A17E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41325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1"/>
            <a:ext cx="7772400" cy="1503881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9FFF804-B704-429E-AA42-543A09AD9A80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CF2A4-E643-4A1F-8702-0C76FA960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845A96F-11FF-4EB3-BFC4-E6CECD605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217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ADD7B6AD-B9ED-4C48-BBA7-9F84CB1D22F9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FE65A-B79F-410B-A509-8C2B4CF4F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3920142-E640-47F8-8504-76285CEA7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42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545D5A-E6E6-4298-96CB-9489E4B3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B7BD31A-B0BB-418F-A309-80CE0A712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841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5FB2DF5-1F18-46DB-8048-548AC045381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F578-C676-44F0-981B-DE2F3B487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9879152-08D7-41CB-ADEA-C86D692222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612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4A2E49-6661-4BC9-856E-E2FAF2DAB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8FB73709-6922-4AE8-A117-D6CB3F97E7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8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B5104D09-8340-40C6-8B43-476D555CD571}"/>
              </a:ext>
            </a:extLst>
          </p:cNvPr>
          <p:cNvSpPr/>
          <p:nvPr userDrawn="1"/>
        </p:nvSpPr>
        <p:spPr>
          <a:xfrm>
            <a:off x="91281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225C-7415-4EB9-8B6D-CF742683E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48052843-C4BF-4F66-A2AB-306E145215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100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6904D1F-0BA9-4BA6-BFD8-FBC21BD7D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F783140D-79FA-4268-99F7-DB69DBBE73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495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88824DC-FD49-4D58-9061-83B41DE64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5591BFD-CD56-461E-9A33-A2365A1B39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15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003536E-72D6-4FF8-B9E2-8D25778D1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6D64A6E-CA88-49FC-9848-5C35C62BE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192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476D1A-8226-4A06-9532-9AFA49250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28BC637A-1F0E-4CE3-ACCB-DD3E809BA4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559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EF52832-C785-4EA9-9609-4E3858390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EBFE87B4-13AE-4096-AA86-21FE5958BD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5946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ABE29A-5DC0-4072-9F8C-D41FEC41A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9860F60-B5B4-4AC1-9FEC-760435CD3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265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5C51AB6D-A454-4797-A091-9CEEEF0C36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F3F589E-6550-4DBE-8850-CB742FD524A2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9C27D74C-C4EE-42F9-B351-FA92CE46C0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3" y="239713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F352CCC2-E3DA-4261-A75B-96470F6528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5" y="5973763"/>
            <a:ext cx="7931150" cy="522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40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40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3876307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>
            <a:extLst>
              <a:ext uri="{FF2B5EF4-FFF2-40B4-BE49-F238E27FC236}">
                <a16:creationId xmlns:a16="http://schemas.microsoft.com/office/drawing/2014/main" id="{A10336C5-E450-4C6F-AEFC-4AB8157447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4F2928-16CC-489A-A6F9-337DEF68E43C}"/>
              </a:ext>
            </a:extLst>
          </p:cNvPr>
          <p:cNvSpPr/>
          <p:nvPr userDrawn="1"/>
        </p:nvSpPr>
        <p:spPr>
          <a:xfrm>
            <a:off x="0" y="2052638"/>
            <a:ext cx="9144000" cy="27432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624CA13-E1E7-4F2C-A1BA-0FBF93601A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5600" y="5973764"/>
            <a:ext cx="7931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05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eaLnBrk="1" hangingPunct="1">
              <a:defRPr/>
            </a:pPr>
            <a:r>
              <a:rPr lang="en-US" altLang="en-US" sz="1050">
                <a:solidFill>
                  <a:srgbClr val="FFFFFF"/>
                </a:solidFill>
                <a:latin typeface="Verdana" panose="020B0604030504040204" pitchFamily="34" charset="0"/>
              </a:rPr>
              <a:t>School of Computer Science and Engineering</a:t>
            </a:r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F9CFEAEC-17ED-4094-9E92-84D2C4B709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1" y="441327"/>
            <a:ext cx="2714625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6083"/>
            <a:ext cx="7772400" cy="1503881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216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489DD473-0150-46D1-938E-66FC415B5F6E}"/>
              </a:ext>
            </a:extLst>
          </p:cNvPr>
          <p:cNvSpPr/>
          <p:nvPr userDrawn="1"/>
        </p:nvSpPr>
        <p:spPr>
          <a:xfrm>
            <a:off x="912814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6" y="2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8996-77D1-4972-8554-6979308BA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EE8EAA7-5AFB-4496-8877-5173BE4BA8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7556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C1C145E0-4E97-4B92-B1F1-F24457B3B9EF}"/>
              </a:ext>
            </a:extLst>
          </p:cNvPr>
          <p:cNvSpPr/>
          <p:nvPr userDrawn="1"/>
        </p:nvSpPr>
        <p:spPr>
          <a:xfrm>
            <a:off x="893764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6" y="2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A66D-0109-42A1-8291-FF0399458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3B9A5C89-A61A-490E-98CF-2725E56D79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64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1">
            <a:extLst>
              <a:ext uri="{FF2B5EF4-FFF2-40B4-BE49-F238E27FC236}">
                <a16:creationId xmlns:a16="http://schemas.microsoft.com/office/drawing/2014/main" id="{06DB4BA5-26D2-42F5-A476-1764A842B037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-17417" y="0"/>
            <a:ext cx="9161417" cy="5691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43859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87E2-FEAC-4033-A20E-42898A52D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2DD734D-5453-4B47-8A4E-CA7660118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00349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5E3D6F-6A6F-471E-BEFD-AEEA2F4BC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342D18E7-A58C-405E-91CA-CC48C8925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211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26818DA8-55EA-4C38-A9FD-B312AAE399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4" y="1457325"/>
            <a:ext cx="184731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3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1" y="1439694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0EC0C-FAF2-47F9-9EC3-BB3B24F018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70F401C7-1599-4A9D-873F-61874F77C4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4162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1CBCB7-62CC-4844-912F-87318AA04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7FF320B6-962B-4156-B394-33B610711B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8951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BE4E98F-A938-414E-86EF-1E9235C5F7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5A94BEFB-BA3B-4E11-9C22-3462D611AE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2834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C35DC5D-9A58-4216-8FB1-3FE34707F5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6046A318-64E8-4714-B735-E90411278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213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9758D4-4FA0-4A4D-8A9D-DD00B312A3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93DA572-9BA6-4818-87DA-9B4F8D483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988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30A6CC-7B3D-40C7-96A0-73AD822BA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DEF3018B-EE2B-41EA-A5F4-125E03EC39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885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920556"/>
            <a:ext cx="7886700" cy="495773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985065-C6A3-4108-AA20-F290F8FA8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11EB5438-A5F9-4EC5-950F-2F0504B7EE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6572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578247-C7AF-4D0D-8EA9-48319FCE4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9" y="6627815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fld id="{A1D4BBEC-D60B-48AC-9E56-858819BB64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5261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3">
            <a:extLst>
              <a:ext uri="{FF2B5EF4-FFF2-40B4-BE49-F238E27FC236}">
                <a16:creationId xmlns:a16="http://schemas.microsoft.com/office/drawing/2014/main" id="{884AD076-2E3F-4088-A594-0345C0A853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solidFill>
            <a:schemeClr val="tx1">
              <a:alpha val="3803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AD4668C-AA99-4C78-A270-D9B7816E642F}"/>
              </a:ext>
            </a:extLst>
          </p:cNvPr>
          <p:cNvSpPr/>
          <p:nvPr userDrawn="1"/>
        </p:nvSpPr>
        <p:spPr>
          <a:xfrm>
            <a:off x="-58738" y="2432050"/>
            <a:ext cx="9245601" cy="1993900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013">
              <a:solidFill>
                <a:prstClr val="white"/>
              </a:solidFill>
              <a:latin typeface="Verdana" pitchFamily="34" charset="0"/>
            </a:endParaRPr>
          </a:p>
        </p:txBody>
      </p:sp>
      <p:pic>
        <p:nvPicPr>
          <p:cNvPr id="4" name="Picture 2" descr="https://lh3.googleusercontent.com/-SopXTghmfjQ/VrwtwwavOXI/AAAAAAAABYw/eA1lMnzRaiU/s512/2016-02-10.png">
            <a:extLst>
              <a:ext uri="{FF2B5EF4-FFF2-40B4-BE49-F238E27FC236}">
                <a16:creationId xmlns:a16="http://schemas.microsoft.com/office/drawing/2014/main" id="{B9297088-B8F5-44B4-B3BA-2309DF42A6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4" y="239715"/>
            <a:ext cx="309403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1950679A-CD71-40AD-AFAB-3F38D60448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6426" y="5973764"/>
            <a:ext cx="793115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50" b="1">
                <a:solidFill>
                  <a:srgbClr val="FFFFFF"/>
                </a:solidFill>
                <a:latin typeface="Verdana" panose="020B0604030504040204" pitchFamily="34" charset="0"/>
              </a:rPr>
              <a:t>College of Engineering</a:t>
            </a:r>
          </a:p>
          <a:p>
            <a:pPr algn="ctr" eaLnBrk="1" hangingPunct="1">
              <a:defRPr/>
            </a:pPr>
            <a:r>
              <a:rPr lang="en-US" altLang="en-US" sz="1050">
                <a:solidFill>
                  <a:srgbClr val="FFFFFF"/>
                </a:solidFill>
                <a:latin typeface="Verdana" panose="020B0604030504040204" pitchFamily="34" charset="0"/>
              </a:rPr>
              <a:t>School of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537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FE292F-6FE0-4D0D-BE38-F85DF5107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337FC79D-8EAF-487F-BC22-8E048A1C4F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2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2307D5B-A38F-4D61-9287-86E96D65BD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11313" y="1457325"/>
            <a:ext cx="185737" cy="3683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408" y="1439691"/>
            <a:ext cx="3391200" cy="443859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990" y="1439693"/>
            <a:ext cx="3389512" cy="4438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0EC2-F915-44AF-8C7F-5E8AC5A72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F308F18-9CE1-416A-936F-D57306058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511982-943C-45C8-BAEC-B6B9C98E65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DDE752B-7AAD-4C61-BFB3-ADCFE35D2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35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352CDFE-ABCD-46D9-95E6-5A8BC75A03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095F8436-BE4C-43F8-8A9E-D01319C039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9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DBD1440-72C5-4C13-AC25-F52765913D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93D62330-D1D5-4BD5-B8E1-D095101BCC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68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0FD5E38-DDB3-4959-A41B-72218C99FA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786688" y="6627813"/>
            <a:ext cx="1357312" cy="23018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B0B579E-04FB-46A5-B3B0-4B8F97FEDA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67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>
            <a:extLst>
              <a:ext uri="{FF2B5EF4-FFF2-40B4-BE49-F238E27FC236}">
                <a16:creationId xmlns:a16="http://schemas.microsoft.com/office/drawing/2014/main" id="{661540A6-CABF-4C37-9BB1-78844FED61E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DFBCC-0A33-46B4-8C75-CFEAF3E3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65DF3-3948-4CB5-9EAA-CFAB78C50A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5892679-EB1E-4433-91E8-E16D9019124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1982D0B6-6F41-4762-8CCC-CA4C249EF2EB}" type="slidenum">
              <a:rPr lang="en-US" altLang="en-US" sz="90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35890CB1-DA84-4FE0-88BF-A8861719479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EBA29FD8-CB85-4086-8CCE-466C1393B5D8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75B56F5A-F912-4B10-8682-894B6F9228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8" r:id="rId1"/>
    <p:sldLayoutId id="2147484579" r:id="rId2"/>
    <p:sldLayoutId id="2147484580" r:id="rId3"/>
    <p:sldLayoutId id="2147484581" r:id="rId4"/>
    <p:sldLayoutId id="2147484582" r:id="rId5"/>
    <p:sldLayoutId id="2147484583" r:id="rId6"/>
    <p:sldLayoutId id="2147484584" r:id="rId7"/>
    <p:sldLayoutId id="2147484585" r:id="rId8"/>
    <p:sldLayoutId id="2147484586" r:id="rId9"/>
    <p:sldLayoutId id="2147484587" r:id="rId10"/>
    <p:sldLayoutId id="2147484588" r:id="rId11"/>
    <p:sldLayoutId id="2147484589" r:id="rId12"/>
    <p:sldLayoutId id="2147484590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3A7A08B2-E19C-4AE4-8451-E9EC1067EB9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25820-809C-4817-81DA-C0CE18BE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3" y="0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CBA34-7CDA-4C52-8DC4-2B9589443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230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90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5AEEB6B-62B4-4AE7-8061-3371188AA18E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38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E585011F-78C4-44C7-B8BA-DA8A7E381162}" type="slidenum">
              <a:rPr lang="en-US" altLang="en-US" sz="90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AA360385-8D19-4DD3-8EC6-3CC0B4C112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2D5F281D-FDFE-4E1D-801F-D69CF0A8625C}"/>
              </a:ext>
            </a:extLst>
          </p:cNvPr>
          <p:cNvSpPr/>
          <p:nvPr userDrawn="1"/>
        </p:nvSpPr>
        <p:spPr>
          <a:xfrm>
            <a:off x="893763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AC56F07C-F067-4D68-BE43-AFB175FD57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  <p:sldLayoutId id="2147484602" r:id="rId12"/>
    <p:sldLayoutId id="2147484603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1">
            <a:extLst>
              <a:ext uri="{FF2B5EF4-FFF2-40B4-BE49-F238E27FC236}">
                <a16:creationId xmlns:a16="http://schemas.microsoft.com/office/drawing/2014/main" id="{0E9AEF1C-3A16-4317-AF58-38C9893C8C5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/>
          <a:stretch>
            <a:fillRect/>
          </a:stretch>
        </p:blipFill>
        <p:spPr bwMode="auto">
          <a:xfrm>
            <a:off x="-17463" y="0"/>
            <a:ext cx="91598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E53D1-6AC1-4BBC-9D92-F2C548B4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62" y="2"/>
            <a:ext cx="9161463" cy="569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F2ADFA-D62A-48B4-92C4-F5F21E3167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3825" y="6629400"/>
            <a:ext cx="3848100" cy="196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75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650B535-DBDD-46D1-BC72-981A5D1246CC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7269163" y="6611940"/>
            <a:ext cx="1752600" cy="2635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ABEA651-3DD2-4963-937D-1F6BC38633E2}" type="slidenum">
              <a:rPr lang="en-US" altLang="en-US" sz="675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/>
              <a:t>‹#›</a:t>
            </a:fld>
            <a:endParaRPr lang="en-US" altLang="en-US" sz="675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EA279CF2-3AC7-405F-8F24-A785B5A37B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>
              <a:solidFill>
                <a:prstClr val="black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BF209DB9-A646-49D3-943C-E974B27F11A6}"/>
              </a:ext>
            </a:extLst>
          </p:cNvPr>
          <p:cNvSpPr/>
          <p:nvPr userDrawn="1"/>
        </p:nvSpPr>
        <p:spPr>
          <a:xfrm>
            <a:off x="893764" y="1241425"/>
            <a:ext cx="7356475" cy="4872038"/>
          </a:xfrm>
          <a:prstGeom prst="roundRect">
            <a:avLst>
              <a:gd name="adj" fmla="val 6480"/>
            </a:avLst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  <a:ln w="19050">
            <a:solidFill>
              <a:schemeClr val="bg1"/>
            </a:solidFill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FBAF7716-0293-4513-9195-0B52633E8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28713" y="1439863"/>
            <a:ext cx="6926262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55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607" r:id="rId2"/>
    <p:sldLayoutId id="2147484608" r:id="rId3"/>
    <p:sldLayoutId id="2147484609" r:id="rId4"/>
    <p:sldLayoutId id="2147484610" r:id="rId5"/>
    <p:sldLayoutId id="2147484611" r:id="rId6"/>
    <p:sldLayoutId id="2147484612" r:id="rId7"/>
    <p:sldLayoutId id="2147484613" r:id="rId8"/>
    <p:sldLayoutId id="2147484614" r:id="rId9"/>
    <p:sldLayoutId id="2147484615" r:id="rId10"/>
    <p:sldLayoutId id="2147484616" r:id="rId11"/>
    <p:sldLayoutId id="2147484617" r:id="rId12"/>
    <p:sldLayoutId id="2147484618" r:id="rId13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 kern="1200" cap="all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42900" algn="ctr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6pPr>
      <a:lvl7pPr marL="685800" algn="ctr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7pPr>
      <a:lvl8pPr marL="1028700" algn="ctr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8pPr>
      <a:lvl9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1500" b="1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9pPr>
    </p:titleStyle>
    <p:bodyStyle>
      <a:lvl1pPr marL="171450" indent="-171450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1350" dirty="0"/>
              <a:t>Infix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47800"/>
            <a:ext cx="6927020" cy="425527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While writing an arithmetic expression using </a:t>
            </a:r>
            <a:r>
              <a:rPr lang="en-US" altLang="en-US" sz="1500" b="1" dirty="0">
                <a:solidFill>
                  <a:srgbClr val="FF0000"/>
                </a:solidFill>
              </a:rPr>
              <a:t>Infix </a:t>
            </a:r>
            <a:r>
              <a:rPr lang="en-US" altLang="en-US" sz="1500" dirty="0"/>
              <a:t>notation, the operator is placed between the operands.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500" dirty="0"/>
              <a:t>For example, </a:t>
            </a:r>
            <a:r>
              <a:rPr lang="en-US" altLang="en-US" sz="1500" i="1" dirty="0">
                <a:solidFill>
                  <a:srgbClr val="FF0000"/>
                </a:solidFill>
              </a:rPr>
              <a:t>A+B</a:t>
            </a:r>
            <a:r>
              <a:rPr lang="en-US" altLang="en-US" sz="1500" i="1" dirty="0"/>
              <a:t>;</a:t>
            </a:r>
            <a:r>
              <a:rPr lang="en-US" altLang="en-US" sz="1500" dirty="0"/>
              <a:t> here, plus operator is placed between the two operands A and B.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500" b="1" dirty="0">
                <a:solidFill>
                  <a:srgbClr val="FF0000"/>
                </a:solidFill>
              </a:rPr>
              <a:t>A * ( B + C ) / D</a:t>
            </a:r>
            <a:r>
              <a:rPr lang="en-US" altLang="zh-CN" sz="1500" dirty="0"/>
              <a:t> means: "First add B and C together, then multiply the result by A, then divide by D to give the final answer." </a:t>
            </a:r>
            <a:endParaRPr lang="en-US" altLang="en-US" sz="15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Information is needed about </a:t>
            </a:r>
            <a:r>
              <a:rPr lang="en-US" altLang="en-US" sz="1500" dirty="0">
                <a:solidFill>
                  <a:srgbClr val="0070C0"/>
                </a:solidFill>
              </a:rPr>
              <a:t>operator precedence</a:t>
            </a:r>
            <a:r>
              <a:rPr lang="en-US" altLang="en-US" sz="1500" dirty="0"/>
              <a:t>, </a:t>
            </a:r>
            <a:r>
              <a:rPr lang="en-US" altLang="en-US" sz="1500" dirty="0">
                <a:solidFill>
                  <a:srgbClr val="0070C0"/>
                </a:solidFill>
              </a:rPr>
              <a:t>associativity rules</a:t>
            </a:r>
            <a:r>
              <a:rPr lang="en-US" altLang="en-US" sz="1500" dirty="0"/>
              <a:t>, and </a:t>
            </a:r>
            <a:r>
              <a:rPr lang="en-US" altLang="en-US" sz="1500" dirty="0">
                <a:solidFill>
                  <a:srgbClr val="0070C0"/>
                </a:solidFill>
              </a:rPr>
              <a:t>brackets</a:t>
            </a:r>
            <a:r>
              <a:rPr lang="en-US" altLang="en-US" sz="1500" dirty="0"/>
              <a:t> which overrides these rules.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Although it is easy to write expressions using infix notation, </a:t>
            </a:r>
            <a:r>
              <a:rPr lang="en-US" altLang="en-US" sz="1500" dirty="0">
                <a:solidFill>
                  <a:srgbClr val="FF0000"/>
                </a:solidFill>
              </a:rPr>
              <a:t>computers find it difficult</a:t>
            </a:r>
            <a:r>
              <a:rPr lang="en-US" altLang="en-US" sz="1500" dirty="0"/>
              <a:t> to parse as they need a lot of information to evaluate the expression.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350" dirty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3A387B0-2F0F-6F00-3EF9-5B8D73ED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21962"/>
              </p:ext>
            </p:extLst>
          </p:nvPr>
        </p:nvGraphicFramePr>
        <p:xfrm>
          <a:off x="7372350" y="569167"/>
          <a:ext cx="177165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9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0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FC2F-743B-4AD2-BC14-A4232C3E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–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5242-9754-4FB1-93C6-A43E4C2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43009"/>
            <a:ext cx="8610600" cy="47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Convert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expression, </a:t>
            </a:r>
            <a:r>
              <a:rPr lang="en-SG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xabc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∗ d% + e &gt;&gt;=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to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2A90C1-E4DD-4248-B52B-A9E3888764BE}"/>
              </a:ext>
            </a:extLst>
          </p:cNvPr>
          <p:cNvGraphicFramePr>
            <a:graphicFrameLocks noGrp="1"/>
          </p:cNvGraphicFramePr>
          <p:nvPr/>
        </p:nvGraphicFramePr>
        <p:xfrm>
          <a:off x="6560126" y="4800600"/>
          <a:ext cx="236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725130D-7D24-4A7E-9366-6D5807BB9F10}"/>
              </a:ext>
            </a:extLst>
          </p:cNvPr>
          <p:cNvGrpSpPr/>
          <p:nvPr/>
        </p:nvGrpSpPr>
        <p:grpSpPr>
          <a:xfrm>
            <a:off x="1531155" y="2438400"/>
            <a:ext cx="2964645" cy="1302741"/>
            <a:chOff x="1143000" y="2667000"/>
            <a:chExt cx="1295400" cy="3124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FAC8F0-54BD-4905-8321-847E457F6F4B}"/>
                </a:ext>
              </a:extLst>
            </p:cNvPr>
            <p:cNvCxnSpPr/>
            <p:nvPr/>
          </p:nvCxnSpPr>
          <p:spPr>
            <a:xfrm>
              <a:off x="11430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CB7FCF-13BA-473C-8BA1-8661957AEA6B}"/>
                </a:ext>
              </a:extLst>
            </p:cNvPr>
            <p:cNvCxnSpPr/>
            <p:nvPr/>
          </p:nvCxnSpPr>
          <p:spPr>
            <a:xfrm>
              <a:off x="24384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A975F3-49EF-494D-81DA-D6D09C2D4572}"/>
                </a:ext>
              </a:extLst>
            </p:cNvPr>
            <p:cNvCxnSpPr/>
            <p:nvPr/>
          </p:nvCxnSpPr>
          <p:spPr>
            <a:xfrm flipH="1">
              <a:off x="1143000" y="5791200"/>
              <a:ext cx="1295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DC98DE0-E2E3-4CD3-9223-3D209AC699B1}"/>
              </a:ext>
            </a:extLst>
          </p:cNvPr>
          <p:cNvSpPr/>
          <p:nvPr/>
        </p:nvSpPr>
        <p:spPr>
          <a:xfrm>
            <a:off x="1447793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76D75-D95D-4FA1-8FBA-B7CA9FD7F20E}"/>
              </a:ext>
            </a:extLst>
          </p:cNvPr>
          <p:cNvSpPr/>
          <p:nvPr/>
        </p:nvSpPr>
        <p:spPr>
          <a:xfrm>
            <a:off x="2015830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D6418-1D9B-4C3C-980A-1310B8E3DD08}"/>
              </a:ext>
            </a:extLst>
          </p:cNvPr>
          <p:cNvSpPr/>
          <p:nvPr/>
        </p:nvSpPr>
        <p:spPr>
          <a:xfrm>
            <a:off x="2583867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B5021-66A9-4B9F-A116-77F228068FF7}"/>
              </a:ext>
            </a:extLst>
          </p:cNvPr>
          <p:cNvSpPr/>
          <p:nvPr/>
        </p:nvSpPr>
        <p:spPr>
          <a:xfrm>
            <a:off x="3151904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B3D01D-3BCF-4B31-BCD4-035C217E0D67}"/>
              </a:ext>
            </a:extLst>
          </p:cNvPr>
          <p:cNvSpPr/>
          <p:nvPr/>
        </p:nvSpPr>
        <p:spPr>
          <a:xfrm>
            <a:off x="3719941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37781-833B-4C90-8700-2184DA107511}"/>
              </a:ext>
            </a:extLst>
          </p:cNvPr>
          <p:cNvSpPr/>
          <p:nvPr/>
        </p:nvSpPr>
        <p:spPr>
          <a:xfrm>
            <a:off x="4287978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%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25DA5-C7F8-4C23-88B3-0FC46261C86F}"/>
              </a:ext>
            </a:extLst>
          </p:cNvPr>
          <p:cNvSpPr/>
          <p:nvPr/>
        </p:nvSpPr>
        <p:spPr>
          <a:xfrm>
            <a:off x="4856015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15038-83C9-4241-83FD-6BC1E1C3AE9B}"/>
              </a:ext>
            </a:extLst>
          </p:cNvPr>
          <p:cNvSpPr/>
          <p:nvPr/>
        </p:nvSpPr>
        <p:spPr>
          <a:xfrm>
            <a:off x="5424052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DB6681-CEDB-4C00-B592-1445F81BA1BA}"/>
              </a:ext>
            </a:extLst>
          </p:cNvPr>
          <p:cNvSpPr/>
          <p:nvPr/>
        </p:nvSpPr>
        <p:spPr>
          <a:xfrm>
            <a:off x="5992089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5CE1B0-0A12-4119-AE7D-11C2CD0CC28E}"/>
              </a:ext>
            </a:extLst>
          </p:cNvPr>
          <p:cNvSpPr/>
          <p:nvPr/>
        </p:nvSpPr>
        <p:spPr>
          <a:xfrm>
            <a:off x="6560126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41E64-6EFE-4808-8148-9131794B6899}"/>
              </a:ext>
            </a:extLst>
          </p:cNvPr>
          <p:cNvSpPr/>
          <p:nvPr/>
        </p:nvSpPr>
        <p:spPr>
          <a:xfrm>
            <a:off x="7128163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7A96D0-D9A4-4177-939E-328C473FF986}"/>
              </a:ext>
            </a:extLst>
          </p:cNvPr>
          <p:cNvSpPr/>
          <p:nvPr/>
        </p:nvSpPr>
        <p:spPr>
          <a:xfrm>
            <a:off x="1463164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022A6B-8E43-485D-A43A-84197770C309}"/>
              </a:ext>
            </a:extLst>
          </p:cNvPr>
          <p:cNvSpPr/>
          <p:nvPr/>
        </p:nvSpPr>
        <p:spPr>
          <a:xfrm>
            <a:off x="2019295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9F6DF6-DB83-46B0-B114-B82E573D1DAC}"/>
              </a:ext>
            </a:extLst>
          </p:cNvPr>
          <p:cNvSpPr/>
          <p:nvPr/>
        </p:nvSpPr>
        <p:spPr>
          <a:xfrm>
            <a:off x="2587332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AAEF37-281E-4036-A47C-60A76031FE09}"/>
              </a:ext>
            </a:extLst>
          </p:cNvPr>
          <p:cNvSpPr/>
          <p:nvPr/>
        </p:nvSpPr>
        <p:spPr>
          <a:xfrm>
            <a:off x="3155369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962FB3-64BD-4205-9969-0F78540896AD}"/>
              </a:ext>
            </a:extLst>
          </p:cNvPr>
          <p:cNvSpPr/>
          <p:nvPr/>
        </p:nvSpPr>
        <p:spPr>
          <a:xfrm>
            <a:off x="3723406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14213-5EA8-4A3F-B2B7-4B45CC47A5E7}"/>
              </a:ext>
            </a:extLst>
          </p:cNvPr>
          <p:cNvSpPr/>
          <p:nvPr/>
        </p:nvSpPr>
        <p:spPr>
          <a:xfrm>
            <a:off x="4291443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A2F41E-6C88-4497-917C-9153E0503067}"/>
              </a:ext>
            </a:extLst>
          </p:cNvPr>
          <p:cNvSpPr/>
          <p:nvPr/>
        </p:nvSpPr>
        <p:spPr>
          <a:xfrm>
            <a:off x="4859480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%</a:t>
            </a:r>
            <a:endParaRPr lang="en-SG" sz="20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49E415-6124-4593-A8AD-3512A38A8C5C}"/>
              </a:ext>
            </a:extLst>
          </p:cNvPr>
          <p:cNvSpPr/>
          <p:nvPr/>
        </p:nvSpPr>
        <p:spPr>
          <a:xfrm>
            <a:off x="5427517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8A6D6C-A914-4B62-B78C-69DFA3DA25CD}"/>
              </a:ext>
            </a:extLst>
          </p:cNvPr>
          <p:cNvSpPr/>
          <p:nvPr/>
        </p:nvSpPr>
        <p:spPr>
          <a:xfrm>
            <a:off x="5995554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324C9F-6C2E-4696-AA8C-8F0BDEB004FE}"/>
              </a:ext>
            </a:extLst>
          </p:cNvPr>
          <p:cNvSpPr/>
          <p:nvPr/>
        </p:nvSpPr>
        <p:spPr>
          <a:xfrm>
            <a:off x="6563591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&gt;&gt;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2BFE45-E4DA-4FFF-A2DC-CAAE98EAB7D2}"/>
              </a:ext>
            </a:extLst>
          </p:cNvPr>
          <p:cNvSpPr/>
          <p:nvPr/>
        </p:nvSpPr>
        <p:spPr>
          <a:xfrm>
            <a:off x="7131628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F18149E-FD25-41A0-88AE-136CA28FCEF7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* b c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660B32C-D26A-4299-9294-50C96C97CB74}"/>
              </a:ext>
            </a:extLst>
          </p:cNvPr>
          <p:cNvSpPr/>
          <p:nvPr/>
        </p:nvSpPr>
        <p:spPr>
          <a:xfrm>
            <a:off x="1680427" y="3325227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EF6644-E0F1-42E2-A7C3-1F499D091450}"/>
              </a:ext>
            </a:extLst>
          </p:cNvPr>
          <p:cNvSpPr/>
          <p:nvPr/>
        </p:nvSpPr>
        <p:spPr>
          <a:xfrm>
            <a:off x="1680427" y="3061713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5DE03C-C029-4709-A1EF-67B4D203100C}"/>
              </a:ext>
            </a:extLst>
          </p:cNvPr>
          <p:cNvSpPr/>
          <p:nvPr/>
        </p:nvSpPr>
        <p:spPr>
          <a:xfrm>
            <a:off x="1680426" y="2794389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B6B20C-40B3-449F-8929-BE7BA6FEA252}"/>
              </a:ext>
            </a:extLst>
          </p:cNvPr>
          <p:cNvSpPr/>
          <p:nvPr/>
        </p:nvSpPr>
        <p:spPr>
          <a:xfrm>
            <a:off x="1680425" y="2530875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0B690F1-7BCB-4FE0-B6AC-0500E167E3E8}"/>
              </a:ext>
            </a:extLst>
          </p:cNvPr>
          <p:cNvSpPr/>
          <p:nvPr/>
        </p:nvSpPr>
        <p:spPr>
          <a:xfrm>
            <a:off x="1680425" y="2798199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* b 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29D3D6-45B8-4CD5-86B5-013889B2A761}"/>
              </a:ext>
            </a:extLst>
          </p:cNvPr>
          <p:cNvSpPr/>
          <p:nvPr/>
        </p:nvSpPr>
        <p:spPr>
          <a:xfrm>
            <a:off x="1680425" y="2534685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06DA6F-AEF2-4574-877F-53B006B16542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% * b c 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718AA9-BB84-4F50-8111-2A6E8EEB9627}"/>
              </a:ext>
            </a:extLst>
          </p:cNvPr>
          <p:cNvSpPr/>
          <p:nvPr/>
        </p:nvSpPr>
        <p:spPr>
          <a:xfrm>
            <a:off x="1680424" y="2799546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% * b c 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D8692BB-6394-4818-8A00-6B293784B752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+ a % * b c 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C2E86EC-842F-4927-9FF8-6A241E926BB5}"/>
              </a:ext>
            </a:extLst>
          </p:cNvPr>
          <p:cNvSpPr/>
          <p:nvPr/>
        </p:nvSpPr>
        <p:spPr>
          <a:xfrm>
            <a:off x="1680424" y="3063045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+ a % * b c 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5257A85-A178-4754-AE2D-5C222A00D4B5}"/>
              </a:ext>
            </a:extLst>
          </p:cNvPr>
          <p:cNvSpPr/>
          <p:nvPr/>
        </p:nvSpPr>
        <p:spPr>
          <a:xfrm>
            <a:off x="1680424" y="2797526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EA54BFE-B480-4182-A48C-CE0CE70EC40D}"/>
              </a:ext>
            </a:extLst>
          </p:cNvPr>
          <p:cNvSpPr/>
          <p:nvPr/>
        </p:nvSpPr>
        <p:spPr>
          <a:xfrm>
            <a:off x="4800600" y="2858742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&gt;&gt; + a % * b c d 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0B3B7E2-B6FA-4D3B-9F85-307FE4EB43FE}"/>
              </a:ext>
            </a:extLst>
          </p:cNvPr>
          <p:cNvSpPr/>
          <p:nvPr/>
        </p:nvSpPr>
        <p:spPr>
          <a:xfrm>
            <a:off x="1680424" y="3062765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&gt;&gt; + a % * b c d e</a:t>
            </a:r>
            <a:endParaRPr lang="en-SG" sz="1400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5EFB9F-F3E5-4EA6-970D-5AADD80EF4F3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= x &gt;&gt; + a % * b c d 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4C2C1D-AC52-4F78-B6DC-333A9A5881E4}"/>
              </a:ext>
            </a:extLst>
          </p:cNvPr>
          <p:cNvSpPr/>
          <p:nvPr/>
        </p:nvSpPr>
        <p:spPr>
          <a:xfrm>
            <a:off x="1680421" y="3327021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= x &gt;&gt; + a % * b c d e</a:t>
            </a:r>
            <a:endParaRPr lang="en-SG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9E085C-2065-44FC-9D35-81E7ECE9ABE7}"/>
              </a:ext>
            </a:extLst>
          </p:cNvPr>
          <p:cNvSpPr txBox="1"/>
          <p:nvPr/>
        </p:nvSpPr>
        <p:spPr>
          <a:xfrm>
            <a:off x="858978" y="4505259"/>
            <a:ext cx="4398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Do: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Read the Postfix expression from </a:t>
            </a:r>
            <a:r>
              <a:rPr lang="en-US" sz="10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to right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the symbol is an operand, then push it onto the Stack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the symbol is an operator, then pop two operands from the Stack 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Create a string by concatenating the two operands and the operator before them.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(string = </a:t>
            </a:r>
            <a:r>
              <a:rPr lang="en-US" sz="10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+ operand2 + operand1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push the resultant string back to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Until: </a:t>
            </a:r>
          </a:p>
          <a:p>
            <a:pPr lvl="1">
              <a:lnSpc>
                <a:spcPct val="10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End of prefix expression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64141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3" grpId="0" animBg="1"/>
      <p:bldP spid="53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47" grpId="0" animBg="1"/>
      <p:bldP spid="47" grpId="1" animBg="1"/>
      <p:bldP spid="62" grpId="0" animBg="1"/>
      <p:bldP spid="6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2F1-5BAE-489A-8198-3F3F4049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Advantages of using 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DB9A-AE63-4591-B8D5-D106DE1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580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SG" sz="1900" dirty="0">
                <a:latin typeface="Arial" panose="020B0604020202020204" pitchFamily="34" charset="0"/>
                <a:cs typeface="Arial" panose="020B0604020202020204" pitchFamily="34" charset="0"/>
              </a:rPr>
              <a:t>Whilst postfix notation might look confusing to begin with, it has several important advantages:</a:t>
            </a:r>
          </a:p>
          <a:p>
            <a:pPr marL="0" indent="0">
              <a:lnSpc>
                <a:spcPct val="100000"/>
              </a:lnSpc>
              <a:buNone/>
            </a:pPr>
            <a:endParaRPr lang="en-SG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SG" sz="1900" dirty="0">
                <a:latin typeface="Arial" panose="020B0604020202020204" pitchFamily="34" charset="0"/>
                <a:cs typeface="Arial" panose="020B0604020202020204" pitchFamily="34" charset="0"/>
              </a:rPr>
              <a:t>   it is unambiguous</a:t>
            </a:r>
          </a:p>
          <a:p>
            <a:pPr>
              <a:lnSpc>
                <a:spcPct val="100000"/>
              </a:lnSpc>
            </a:pPr>
            <a:r>
              <a:rPr lang="en-SG" sz="1900" dirty="0">
                <a:latin typeface="Arial" panose="020B0604020202020204" pitchFamily="34" charset="0"/>
                <a:cs typeface="Arial" panose="020B0604020202020204" pitchFamily="34" charset="0"/>
              </a:rPr>
              <a:t>   it is more concise</a:t>
            </a:r>
          </a:p>
          <a:p>
            <a:pPr>
              <a:lnSpc>
                <a:spcPct val="100000"/>
              </a:lnSpc>
            </a:pPr>
            <a:r>
              <a:rPr lang="en-SG" sz="1900" dirty="0">
                <a:latin typeface="Arial" panose="020B0604020202020204" pitchFamily="34" charset="0"/>
                <a:cs typeface="Arial" panose="020B0604020202020204" pitchFamily="34" charset="0"/>
              </a:rPr>
              <a:t>   it fits naturally with a stack-based system</a:t>
            </a:r>
          </a:p>
          <a:p>
            <a:pPr lvl="1">
              <a:lnSpc>
                <a:spcPct val="100000"/>
              </a:lnSpc>
            </a:pP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0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Postfix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1500" dirty="0">
                <a:solidFill>
                  <a:srgbClr val="FF0000"/>
                </a:solidFill>
              </a:rPr>
              <a:t>Postfix notation</a:t>
            </a:r>
            <a:r>
              <a:rPr lang="en-US" altLang="en-US" sz="1500" dirty="0"/>
              <a:t> which is better known as </a:t>
            </a:r>
            <a:r>
              <a:rPr lang="en-US" altLang="en-US" sz="1500" dirty="0">
                <a:solidFill>
                  <a:srgbClr val="FF0000"/>
                </a:solidFill>
              </a:rPr>
              <a:t>Reverse Polish Notation or RPN.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In </a:t>
            </a:r>
            <a:r>
              <a:rPr lang="en-US" altLang="en-US" sz="1500" dirty="0">
                <a:solidFill>
                  <a:srgbClr val="FF0000"/>
                </a:solidFill>
              </a:rPr>
              <a:t>Postfix</a:t>
            </a:r>
            <a:r>
              <a:rPr lang="en-US" altLang="en-US" sz="1500" dirty="0"/>
              <a:t> notation, the operator is placed after the operands. For example, if an expression is written as </a:t>
            </a:r>
            <a:r>
              <a:rPr lang="en-US" altLang="en-US" sz="1500" i="1" dirty="0">
                <a:solidFill>
                  <a:srgbClr val="FF0000"/>
                </a:solidFill>
              </a:rPr>
              <a:t>A+B</a:t>
            </a:r>
            <a:r>
              <a:rPr lang="en-US" altLang="en-US" sz="1500" dirty="0"/>
              <a:t> in </a:t>
            </a:r>
            <a:r>
              <a:rPr lang="en-US" altLang="en-US" sz="1500" b="1" dirty="0">
                <a:solidFill>
                  <a:srgbClr val="FF0000"/>
                </a:solidFill>
              </a:rPr>
              <a:t>Infix</a:t>
            </a:r>
            <a:r>
              <a:rPr lang="en-US" altLang="en-US" sz="1500" dirty="0"/>
              <a:t> notation, the same expression can be written as </a:t>
            </a:r>
            <a:r>
              <a:rPr lang="en-US" altLang="en-US" sz="1500" i="1" dirty="0">
                <a:solidFill>
                  <a:srgbClr val="FF0000"/>
                </a:solidFill>
              </a:rPr>
              <a:t>AB+</a:t>
            </a:r>
            <a:r>
              <a:rPr lang="en-US" altLang="en-US" sz="1500" dirty="0"/>
              <a:t> in </a:t>
            </a:r>
            <a:r>
              <a:rPr lang="en-US" altLang="en-US" sz="1500" b="1" dirty="0">
                <a:solidFill>
                  <a:srgbClr val="FF0000"/>
                </a:solidFill>
              </a:rPr>
              <a:t>Postfix</a:t>
            </a:r>
            <a:r>
              <a:rPr lang="en-US" altLang="en-US" sz="1500" dirty="0"/>
              <a:t> notation. </a:t>
            </a:r>
            <a:endParaRPr lang="en-SG" altLang="en-US" sz="1500" dirty="0"/>
          </a:p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A </a:t>
            </a:r>
            <a:r>
              <a:rPr lang="en-US" altLang="en-US" sz="1500" dirty="0">
                <a:solidFill>
                  <a:srgbClr val="FF0000"/>
                </a:solidFill>
              </a:rPr>
              <a:t>postfix operation </a:t>
            </a:r>
            <a:r>
              <a:rPr lang="en-US" altLang="en-US" sz="1500" dirty="0"/>
              <a:t>does not follow the rules of </a:t>
            </a:r>
            <a:r>
              <a:rPr lang="en-US" altLang="en-US" sz="1500" b="1" dirty="0">
                <a:solidFill>
                  <a:srgbClr val="FF0000"/>
                </a:solidFill>
              </a:rPr>
              <a:t>operator precedence</a:t>
            </a:r>
            <a:r>
              <a:rPr lang="en-US" altLang="en-US" sz="1500" dirty="0"/>
              <a:t>. The operator which occurs first in the expression is operated first on the operands.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For example, given a postfix notation </a:t>
            </a:r>
            <a:r>
              <a:rPr lang="en-US" altLang="en-US" sz="1500" b="1" dirty="0">
                <a:solidFill>
                  <a:srgbClr val="FF0000"/>
                </a:solidFill>
              </a:rPr>
              <a:t>AB+C*</a:t>
            </a:r>
            <a:r>
              <a:rPr lang="en-US" altLang="en-US" sz="1500" dirty="0"/>
              <a:t>. While evaluation, addition will be performed prior to multiplication.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1500" dirty="0"/>
              <a:t>The </a:t>
            </a:r>
            <a:r>
              <a:rPr lang="en-US" altLang="en-US" sz="1500" dirty="0">
                <a:solidFill>
                  <a:srgbClr val="0070C0"/>
                </a:solidFill>
              </a:rPr>
              <a:t>order of evaluation </a:t>
            </a:r>
            <a:r>
              <a:rPr lang="en-US" altLang="en-US" sz="1500" dirty="0"/>
              <a:t>of a </a:t>
            </a:r>
            <a:r>
              <a:rPr lang="en-US" altLang="en-US" sz="1500" dirty="0">
                <a:solidFill>
                  <a:srgbClr val="0070C0"/>
                </a:solidFill>
              </a:rPr>
              <a:t>postfix expression </a:t>
            </a:r>
            <a:r>
              <a:rPr lang="en-US" altLang="en-US" sz="1500" dirty="0"/>
              <a:t>is always from </a:t>
            </a:r>
            <a:r>
              <a:rPr lang="en-US" altLang="en-US" sz="1500" dirty="0">
                <a:solidFill>
                  <a:srgbClr val="FF0000"/>
                </a:solidFill>
              </a:rPr>
              <a:t>left to right</a:t>
            </a:r>
            <a:r>
              <a:rPr lang="en-US" altLang="en-US" sz="1500" dirty="0"/>
              <a:t>. </a:t>
            </a:r>
          </a:p>
          <a:p>
            <a:pPr eaLnBrk="1" hangingPunct="1">
              <a:lnSpc>
                <a:spcPct val="150000"/>
              </a:lnSpc>
            </a:pPr>
            <a:endParaRPr lang="en-US" altLang="en-US" sz="1500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378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F551-DE37-229F-D44E-3EFA70E7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Prefix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F1FB-D3AA-FF5C-E2D7-C463E403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1500" dirty="0"/>
              <a:t>In a </a:t>
            </a:r>
            <a:r>
              <a:rPr lang="en-US" altLang="en-US" sz="1500" b="1" dirty="0">
                <a:solidFill>
                  <a:srgbClr val="FF0000"/>
                </a:solidFill>
              </a:rPr>
              <a:t>Prefix notation</a:t>
            </a:r>
            <a:r>
              <a:rPr lang="en-US" altLang="en-US" sz="1500" dirty="0"/>
              <a:t>, the operator is placed before the operands.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1500" dirty="0"/>
              <a:t>For example, if </a:t>
            </a:r>
            <a:r>
              <a:rPr lang="en-US" altLang="en-US" sz="1500" dirty="0">
                <a:solidFill>
                  <a:srgbClr val="FF0000"/>
                </a:solidFill>
              </a:rPr>
              <a:t>A+B</a:t>
            </a:r>
            <a:r>
              <a:rPr lang="en-US" altLang="en-US" sz="1500" dirty="0"/>
              <a:t> is an expression in </a:t>
            </a:r>
            <a:r>
              <a:rPr lang="en-US" altLang="en-US" sz="1500" b="1" dirty="0">
                <a:solidFill>
                  <a:srgbClr val="FF0000"/>
                </a:solidFill>
              </a:rPr>
              <a:t>Infix notation</a:t>
            </a:r>
            <a:r>
              <a:rPr lang="en-US" altLang="en-US" sz="1500" dirty="0"/>
              <a:t>, then the corresponding expression in prefix notation is given by </a:t>
            </a:r>
            <a:r>
              <a:rPr lang="en-US" altLang="en-US" sz="1500" dirty="0">
                <a:solidFill>
                  <a:srgbClr val="FF0000"/>
                </a:solidFill>
              </a:rPr>
              <a:t>+AB</a:t>
            </a:r>
            <a:r>
              <a:rPr lang="en-US" altLang="en-US" sz="1500" dirty="0"/>
              <a:t>. 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1500" dirty="0"/>
              <a:t>While evaluating a prefix expression, the operators are applied to the operands that are present immediately on the right of the operator. 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lang="en-US" altLang="en-US" sz="1500" dirty="0"/>
              <a:t>Prefix expressions also do not follow the rules of operator precedence and associativity.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500" dirty="0"/>
              <a:t>  The expression </a:t>
            </a:r>
            <a:r>
              <a:rPr lang="en-US" altLang="en-US" sz="1500" dirty="0">
                <a:solidFill>
                  <a:srgbClr val="FF0000"/>
                </a:solidFill>
              </a:rPr>
              <a:t>(A + B) * C </a:t>
            </a:r>
            <a:r>
              <a:rPr lang="en-US" altLang="en-US" sz="1500" dirty="0"/>
              <a:t>is written as: </a:t>
            </a:r>
            <a:r>
              <a:rPr lang="en-US" altLang="en-US" sz="1500" dirty="0">
                <a:solidFill>
                  <a:srgbClr val="FF0000"/>
                </a:solidFill>
              </a:rPr>
              <a:t>*+ABC </a:t>
            </a:r>
            <a:r>
              <a:rPr lang="en-US" altLang="en-US" sz="1500" dirty="0"/>
              <a:t>in the prefix notation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SG" sz="1500" dirty="0"/>
              <a:t>So, computers work more efficiently with expressions written using </a:t>
            </a:r>
            <a:r>
              <a:rPr lang="en-SG" sz="1500" dirty="0">
                <a:solidFill>
                  <a:srgbClr val="FF0000"/>
                </a:solidFill>
              </a:rPr>
              <a:t>Prefix</a:t>
            </a:r>
            <a:r>
              <a:rPr lang="en-SG" sz="1500" dirty="0"/>
              <a:t> and </a:t>
            </a:r>
            <a:r>
              <a:rPr lang="en-SG" sz="1500" dirty="0">
                <a:solidFill>
                  <a:srgbClr val="FF0000"/>
                </a:solidFill>
              </a:rPr>
              <a:t>Postfix</a:t>
            </a:r>
            <a:r>
              <a:rPr lang="en-SG" sz="1500" dirty="0"/>
              <a:t> notations.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6243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DA7B-8567-45BF-A6C5-1D6D5257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B8FC-848B-40F0-AD0E-BC7A86E36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503906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the precedence of some operators,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lphaLcParenR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Convert an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expression, 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a + b ∗ </a:t>
            </a:r>
            <a:r>
              <a:rPr lang="en-SG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c%d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to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lphaLcParenR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Convert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expression, 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y&amp;&amp; &lt;&lt; ab &gt;&gt; c + de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to an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lphaLcParenR"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Convert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expression, </a:t>
            </a:r>
            <a:r>
              <a:rPr lang="en-SG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xabc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∗ d% + e &gt;&gt;=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to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C68B42C-B12D-4FB6-A74B-544FA81051F8}"/>
              </a:ext>
            </a:extLst>
          </p:cNvPr>
          <p:cNvGraphicFramePr>
            <a:graphicFrameLocks noGrp="1"/>
          </p:cNvGraphicFramePr>
          <p:nvPr/>
        </p:nvGraphicFramePr>
        <p:xfrm>
          <a:off x="3229791" y="18288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4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75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2F1-5BAE-489A-8198-3F3F4049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Infix to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DB9A-AE63-4591-B8D5-D106DE1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580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Do: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Find the operator with the highest precedence (If same precedence, process from left to right)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Convert associated operands and operator to the target expression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Until: 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Every operator is processed</a:t>
            </a:r>
          </a:p>
          <a:p>
            <a:pPr marL="0" indent="0">
              <a:lnSpc>
                <a:spcPct val="100000"/>
              </a:lnSpc>
              <a:buNone/>
            </a:pPr>
            <a:endParaRPr lang="en-SG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Example: (Infix -&gt; Postfix)</a:t>
            </a:r>
          </a:p>
          <a:p>
            <a:pPr lvl="1">
              <a:lnSpc>
                <a:spcPct val="100000"/>
              </a:lnSpc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x = a + b ∗ c % d &gt;&gt; e</a:t>
            </a:r>
          </a:p>
          <a:p>
            <a:pPr lvl="1">
              <a:lnSpc>
                <a:spcPct val="100000"/>
              </a:lnSpc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x = a +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* % d &gt;&gt; e</a:t>
            </a:r>
          </a:p>
          <a:p>
            <a:pPr lvl="1">
              <a:lnSpc>
                <a:spcPct val="100000"/>
              </a:lnSpc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x = a +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*d% &gt;&gt; e</a:t>
            </a:r>
          </a:p>
          <a:p>
            <a:pPr lvl="1">
              <a:lnSpc>
                <a:spcPct val="100000"/>
              </a:lnSpc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d%a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+ &gt;&gt; e</a:t>
            </a:r>
          </a:p>
          <a:p>
            <a:pPr lvl="1">
              <a:lnSpc>
                <a:spcPct val="100000"/>
              </a:lnSpc>
            </a:pP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d%a+e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&gt;&gt;</a:t>
            </a:r>
          </a:p>
          <a:p>
            <a:pPr lvl="1">
              <a:lnSpc>
                <a:spcPct val="100000"/>
              </a:lnSpc>
            </a:pP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SG" sz="1600" dirty="0" err="1">
                <a:latin typeface="Arial" panose="020B0604020202020204" pitchFamily="34" charset="0"/>
                <a:cs typeface="Arial" panose="020B0604020202020204" pitchFamily="34" charset="0"/>
              </a:rPr>
              <a:t>d%a+e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&gt;&gt;x=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FC2F-743B-4AD2-BC14-A4232C3E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–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5242-9754-4FB1-93C6-A43E4C2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43009"/>
            <a:ext cx="8610600" cy="4761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Convert an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expression, 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= a + b ∗ </a:t>
            </a:r>
            <a:r>
              <a:rPr lang="en-SG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c%d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&gt;&gt; 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to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2A90C1-E4DD-4248-B52B-A9E3888764BE}"/>
              </a:ext>
            </a:extLst>
          </p:cNvPr>
          <p:cNvGraphicFramePr>
            <a:graphicFrameLocks noGrp="1"/>
          </p:cNvGraphicFramePr>
          <p:nvPr/>
        </p:nvGraphicFramePr>
        <p:xfrm>
          <a:off x="6560126" y="4800600"/>
          <a:ext cx="236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725130D-7D24-4A7E-9366-6D5807BB9F10}"/>
              </a:ext>
            </a:extLst>
          </p:cNvPr>
          <p:cNvGrpSpPr/>
          <p:nvPr/>
        </p:nvGrpSpPr>
        <p:grpSpPr>
          <a:xfrm>
            <a:off x="4000500" y="2362200"/>
            <a:ext cx="1142999" cy="1184310"/>
            <a:chOff x="1143000" y="2667000"/>
            <a:chExt cx="1295400" cy="3124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FAC8F0-54BD-4905-8321-847E457F6F4B}"/>
                </a:ext>
              </a:extLst>
            </p:cNvPr>
            <p:cNvCxnSpPr/>
            <p:nvPr/>
          </p:nvCxnSpPr>
          <p:spPr>
            <a:xfrm>
              <a:off x="11430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CB7FCF-13BA-473C-8BA1-8661957AEA6B}"/>
                </a:ext>
              </a:extLst>
            </p:cNvPr>
            <p:cNvCxnSpPr/>
            <p:nvPr/>
          </p:nvCxnSpPr>
          <p:spPr>
            <a:xfrm>
              <a:off x="24384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A975F3-49EF-494D-81DA-D6D09C2D4572}"/>
                </a:ext>
              </a:extLst>
            </p:cNvPr>
            <p:cNvCxnSpPr/>
            <p:nvPr/>
          </p:nvCxnSpPr>
          <p:spPr>
            <a:xfrm flipH="1">
              <a:off x="1143000" y="5791200"/>
              <a:ext cx="1295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25654-4C37-4ADC-9872-90E5782A38F3}"/>
              </a:ext>
            </a:extLst>
          </p:cNvPr>
          <p:cNvSpPr/>
          <p:nvPr/>
        </p:nvSpPr>
        <p:spPr>
          <a:xfrm>
            <a:off x="4192726" y="2598852"/>
            <a:ext cx="777873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89B5F-1916-451E-B7A0-31F36C9D7245}"/>
              </a:ext>
            </a:extLst>
          </p:cNvPr>
          <p:cNvSpPr/>
          <p:nvPr/>
        </p:nvSpPr>
        <p:spPr>
          <a:xfrm>
            <a:off x="4192726" y="2862366"/>
            <a:ext cx="777873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+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DA6F4-E41C-43EA-8B83-929367976A69}"/>
              </a:ext>
            </a:extLst>
          </p:cNvPr>
          <p:cNvSpPr/>
          <p:nvPr/>
        </p:nvSpPr>
        <p:spPr>
          <a:xfrm>
            <a:off x="4192726" y="3125880"/>
            <a:ext cx="777873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C98DE0-E2E3-4CD3-9223-3D209AC699B1}"/>
              </a:ext>
            </a:extLst>
          </p:cNvPr>
          <p:cNvSpPr/>
          <p:nvPr/>
        </p:nvSpPr>
        <p:spPr>
          <a:xfrm>
            <a:off x="1447793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76D75-D95D-4FA1-8FBA-B7CA9FD7F20E}"/>
              </a:ext>
            </a:extLst>
          </p:cNvPr>
          <p:cNvSpPr/>
          <p:nvPr/>
        </p:nvSpPr>
        <p:spPr>
          <a:xfrm>
            <a:off x="2015830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D6418-1D9B-4C3C-980A-1310B8E3DD08}"/>
              </a:ext>
            </a:extLst>
          </p:cNvPr>
          <p:cNvSpPr/>
          <p:nvPr/>
        </p:nvSpPr>
        <p:spPr>
          <a:xfrm>
            <a:off x="2583867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B5021-66A9-4B9F-A116-77F228068FF7}"/>
              </a:ext>
            </a:extLst>
          </p:cNvPr>
          <p:cNvSpPr/>
          <p:nvPr/>
        </p:nvSpPr>
        <p:spPr>
          <a:xfrm>
            <a:off x="3151904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B3D01D-3BCF-4B31-BCD4-035C217E0D67}"/>
              </a:ext>
            </a:extLst>
          </p:cNvPr>
          <p:cNvSpPr/>
          <p:nvPr/>
        </p:nvSpPr>
        <p:spPr>
          <a:xfrm>
            <a:off x="3719941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*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37781-833B-4C90-8700-2184DA107511}"/>
              </a:ext>
            </a:extLst>
          </p:cNvPr>
          <p:cNvSpPr/>
          <p:nvPr/>
        </p:nvSpPr>
        <p:spPr>
          <a:xfrm>
            <a:off x="4287978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25DA5-C7F8-4C23-88B3-0FC46261C86F}"/>
              </a:ext>
            </a:extLst>
          </p:cNvPr>
          <p:cNvSpPr/>
          <p:nvPr/>
        </p:nvSpPr>
        <p:spPr>
          <a:xfrm>
            <a:off x="4856015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15038-83C9-4241-83FD-6BC1E1C3AE9B}"/>
              </a:ext>
            </a:extLst>
          </p:cNvPr>
          <p:cNvSpPr/>
          <p:nvPr/>
        </p:nvSpPr>
        <p:spPr>
          <a:xfrm>
            <a:off x="5424052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DB6681-CEDB-4C00-B592-1445F81BA1BA}"/>
              </a:ext>
            </a:extLst>
          </p:cNvPr>
          <p:cNvSpPr/>
          <p:nvPr/>
        </p:nvSpPr>
        <p:spPr>
          <a:xfrm>
            <a:off x="5992089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5CE1B0-0A12-4119-AE7D-11C2CD0CC28E}"/>
              </a:ext>
            </a:extLst>
          </p:cNvPr>
          <p:cNvSpPr/>
          <p:nvPr/>
        </p:nvSpPr>
        <p:spPr>
          <a:xfrm>
            <a:off x="6560126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bg1"/>
                </a:solidFill>
              </a:rPr>
              <a:t>&gt;&gt;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41E64-6EFE-4808-8148-9131794B6899}"/>
              </a:ext>
            </a:extLst>
          </p:cNvPr>
          <p:cNvSpPr/>
          <p:nvPr/>
        </p:nvSpPr>
        <p:spPr>
          <a:xfrm>
            <a:off x="7128163" y="388620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2214E-0911-44C7-A83E-3CF6E8BB134D}"/>
              </a:ext>
            </a:extLst>
          </p:cNvPr>
          <p:cNvSpPr/>
          <p:nvPr/>
        </p:nvSpPr>
        <p:spPr>
          <a:xfrm>
            <a:off x="4192726" y="2599705"/>
            <a:ext cx="777873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E81FA-3D24-4569-B81E-086F0E938D28}"/>
              </a:ext>
            </a:extLst>
          </p:cNvPr>
          <p:cNvSpPr/>
          <p:nvPr/>
        </p:nvSpPr>
        <p:spPr>
          <a:xfrm>
            <a:off x="4192725" y="2866275"/>
            <a:ext cx="777873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&gt;&gt;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923CC-1A57-44FA-B14A-1E6AEBF8807D}"/>
              </a:ext>
            </a:extLst>
          </p:cNvPr>
          <p:cNvSpPr/>
          <p:nvPr/>
        </p:nvSpPr>
        <p:spPr>
          <a:xfrm>
            <a:off x="1451258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F938C49-6EE1-458D-9FE7-9A8323247BF3}"/>
              </a:ext>
            </a:extLst>
          </p:cNvPr>
          <p:cNvSpPr/>
          <p:nvPr/>
        </p:nvSpPr>
        <p:spPr>
          <a:xfrm>
            <a:off x="2019295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0A364D5-F280-471C-BE56-61836FD2B9FC}"/>
              </a:ext>
            </a:extLst>
          </p:cNvPr>
          <p:cNvSpPr/>
          <p:nvPr/>
        </p:nvSpPr>
        <p:spPr>
          <a:xfrm>
            <a:off x="2587332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505D3A-9C7E-4DAF-83D4-80494627B9E8}"/>
              </a:ext>
            </a:extLst>
          </p:cNvPr>
          <p:cNvSpPr/>
          <p:nvPr/>
        </p:nvSpPr>
        <p:spPr>
          <a:xfrm>
            <a:off x="3155369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B01E70-6B0C-4F9A-9735-7605ABC90D65}"/>
              </a:ext>
            </a:extLst>
          </p:cNvPr>
          <p:cNvSpPr/>
          <p:nvPr/>
        </p:nvSpPr>
        <p:spPr>
          <a:xfrm>
            <a:off x="3723406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B7A373-7FC9-4A41-8A92-B6F3A8470F2A}"/>
              </a:ext>
            </a:extLst>
          </p:cNvPr>
          <p:cNvSpPr/>
          <p:nvPr/>
        </p:nvSpPr>
        <p:spPr>
          <a:xfrm>
            <a:off x="4291443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747334-2368-4883-9A1D-EF47AEC4C8A3}"/>
              </a:ext>
            </a:extLst>
          </p:cNvPr>
          <p:cNvSpPr/>
          <p:nvPr/>
        </p:nvSpPr>
        <p:spPr>
          <a:xfrm>
            <a:off x="4859480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711DD8-A677-4E72-85F1-2CF4A6D88C7C}"/>
              </a:ext>
            </a:extLst>
          </p:cNvPr>
          <p:cNvSpPr/>
          <p:nvPr/>
        </p:nvSpPr>
        <p:spPr>
          <a:xfrm>
            <a:off x="5427517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2F92BC-094F-49B6-B6FB-57D9B754A671}"/>
              </a:ext>
            </a:extLst>
          </p:cNvPr>
          <p:cNvSpPr/>
          <p:nvPr/>
        </p:nvSpPr>
        <p:spPr>
          <a:xfrm>
            <a:off x="5995554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4BF4B8-CFEF-4AD9-9990-DD4521231CAB}"/>
              </a:ext>
            </a:extLst>
          </p:cNvPr>
          <p:cNvSpPr/>
          <p:nvPr/>
        </p:nvSpPr>
        <p:spPr>
          <a:xfrm>
            <a:off x="6563591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EBD8A33-44AB-4608-8F7B-ECFD0C35217F}"/>
              </a:ext>
            </a:extLst>
          </p:cNvPr>
          <p:cNvSpPr/>
          <p:nvPr/>
        </p:nvSpPr>
        <p:spPr>
          <a:xfrm>
            <a:off x="7131628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9FDB7-3C05-4DF8-A2BE-EC465539450F}"/>
              </a:ext>
            </a:extLst>
          </p:cNvPr>
          <p:cNvSpPr txBox="1"/>
          <p:nvPr/>
        </p:nvSpPr>
        <p:spPr>
          <a:xfrm>
            <a:off x="1066801" y="4495800"/>
            <a:ext cx="54933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SG" altLang="en-US" sz="1200" b="1" dirty="0">
                <a:latin typeface="Roboto" panose="02000000000000000000" pitchFamily="2" charset="0"/>
              </a:rPr>
              <a:t>Infix</a:t>
            </a:r>
            <a:r>
              <a:rPr lang="en-SG" altLang="en-US" sz="1200" dirty="0">
                <a:latin typeface="Roboto" panose="02000000000000000000" pitchFamily="2" charset="0"/>
              </a:rPr>
              <a:t> : An expression is called the Infix expression if the operator appears in between the operands in the expression. Simply of the form (operand1 operator operand2).</a:t>
            </a:r>
            <a:r>
              <a:rPr lang="en-SG" altLang="en-US" sz="1200" dirty="0"/>
              <a:t> </a:t>
            </a:r>
            <a:r>
              <a:rPr lang="en-SG" altLang="en-US" sz="1200" dirty="0">
                <a:latin typeface="Roboto" panose="02000000000000000000" pitchFamily="2" charset="0"/>
              </a:rPr>
              <a:t>Example : </a:t>
            </a:r>
            <a:r>
              <a:rPr lang="en-SG" altLang="en-US" sz="1200" dirty="0">
                <a:solidFill>
                  <a:srgbClr val="FF0000"/>
                </a:solidFill>
                <a:latin typeface="Roboto" panose="02000000000000000000" pitchFamily="2" charset="0"/>
              </a:rPr>
              <a:t>(A+B) * (C-D)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SG" altLang="en-US" sz="1200" dirty="0"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SG" altLang="en-US" sz="1200" b="1" dirty="0">
                <a:latin typeface="Roboto" panose="02000000000000000000" pitchFamily="2" charset="0"/>
              </a:rPr>
              <a:t>Postfix</a:t>
            </a:r>
            <a:r>
              <a:rPr lang="en-SG" altLang="en-US" sz="1200" dirty="0">
                <a:latin typeface="Roboto" panose="02000000000000000000" pitchFamily="2" charset="0"/>
              </a:rPr>
              <a:t>: An expression is called the postfix expression if the operator appears in the expression after the operands. Simply of the form (operand1 operand2 operator).  </a:t>
            </a:r>
            <a:r>
              <a:rPr lang="en-SG" altLang="en-US" sz="1200" b="1" dirty="0">
                <a:latin typeface="Roboto" panose="02000000000000000000" pitchFamily="2" charset="0"/>
              </a:rPr>
              <a:t>Example :</a:t>
            </a:r>
            <a:r>
              <a:rPr lang="en-SG" altLang="en-US" sz="1200" dirty="0">
                <a:latin typeface="Roboto" panose="02000000000000000000" pitchFamily="2" charset="0"/>
              </a:rPr>
              <a:t> </a:t>
            </a:r>
            <a:r>
              <a:rPr lang="en-SG" altLang="en-US" sz="1200" b="1" dirty="0">
                <a:solidFill>
                  <a:srgbClr val="FF0000"/>
                </a:solidFill>
                <a:latin typeface="Roboto" panose="02000000000000000000" pitchFamily="2" charset="0"/>
              </a:rPr>
              <a:t>AB+CD-* (Infix : (A+B) * (C-D) 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483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4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6" grpId="0" animBg="1"/>
      <p:bldP spid="16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2F1-5BAE-489A-8198-3F3F4049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Prefix to infix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DB9A-AE63-4591-B8D5-D106DE1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580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Read the given prefix expression from </a:t>
            </a:r>
            <a:r>
              <a:rPr lang="en-US" sz="1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to left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character is an operand, push it into the stack.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But if the character is an operator, pop the top two values from stack.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Concatenate this operator with these two values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1st top value+operator+2nd top value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get a new string.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Push this resulting string back into the stack.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Until: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End of prefix expression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Value in the stack is the desired infix expression.</a:t>
            </a:r>
          </a:p>
        </p:txBody>
      </p:sp>
    </p:spTree>
    <p:extLst>
      <p:ext uri="{BB962C8B-B14F-4D97-AF65-F5344CB8AC3E}">
        <p14:creationId xmlns:p14="http://schemas.microsoft.com/office/powerpoint/2010/main" val="56552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FC2F-743B-4AD2-BC14-A4232C3E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Question 3 –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5242-9754-4FB1-93C6-A43E4C2D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43009"/>
            <a:ext cx="8610600" cy="47619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Convert a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expression, </a:t>
            </a:r>
            <a:r>
              <a:rPr lang="en-SG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y&amp;&amp; &lt;&lt; ab &gt;&gt; c + de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, to an </a:t>
            </a: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 expression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C52A90C1-E4DD-4248-B52B-A9E3888764BE}"/>
              </a:ext>
            </a:extLst>
          </p:cNvPr>
          <p:cNvGraphicFramePr>
            <a:graphicFrameLocks noGrp="1"/>
          </p:cNvGraphicFramePr>
          <p:nvPr/>
        </p:nvGraphicFramePr>
        <p:xfrm>
          <a:off x="6560126" y="4800600"/>
          <a:ext cx="23622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02372491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45952784"/>
                    </a:ext>
                  </a:extLst>
                </a:gridCol>
              </a:tblGrid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Precedence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388187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*, /,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Highest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12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+, 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868059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&lt;&lt;, 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008566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72015"/>
                  </a:ext>
                </a:extLst>
              </a:tr>
              <a:tr h="135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ysClr val="windowText" lastClr="000000"/>
                          </a:solidFill>
                        </a:rPr>
                        <a:t>Lowest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511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725130D-7D24-4A7E-9366-6D5807BB9F10}"/>
              </a:ext>
            </a:extLst>
          </p:cNvPr>
          <p:cNvGrpSpPr/>
          <p:nvPr/>
        </p:nvGrpSpPr>
        <p:grpSpPr>
          <a:xfrm>
            <a:off x="1531155" y="2438400"/>
            <a:ext cx="2964645" cy="1302741"/>
            <a:chOff x="1143000" y="2667000"/>
            <a:chExt cx="1295400" cy="31242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FAC8F0-54BD-4905-8321-847E457F6F4B}"/>
                </a:ext>
              </a:extLst>
            </p:cNvPr>
            <p:cNvCxnSpPr/>
            <p:nvPr/>
          </p:nvCxnSpPr>
          <p:spPr>
            <a:xfrm>
              <a:off x="11430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CB7FCF-13BA-473C-8BA1-8661957AEA6B}"/>
                </a:ext>
              </a:extLst>
            </p:cNvPr>
            <p:cNvCxnSpPr/>
            <p:nvPr/>
          </p:nvCxnSpPr>
          <p:spPr>
            <a:xfrm>
              <a:off x="2438400" y="2667000"/>
              <a:ext cx="0" cy="31242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AA975F3-49EF-494D-81DA-D6D09C2D4572}"/>
                </a:ext>
              </a:extLst>
            </p:cNvPr>
            <p:cNvCxnSpPr/>
            <p:nvPr/>
          </p:nvCxnSpPr>
          <p:spPr>
            <a:xfrm flipH="1">
              <a:off x="1143000" y="5791200"/>
              <a:ext cx="12954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89B5F-1916-451E-B7A0-31F36C9D7245}"/>
              </a:ext>
            </a:extLst>
          </p:cNvPr>
          <p:cNvSpPr/>
          <p:nvPr/>
        </p:nvSpPr>
        <p:spPr>
          <a:xfrm>
            <a:off x="1680427" y="3061713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DA6F4-E41C-43EA-8B83-929367976A69}"/>
              </a:ext>
            </a:extLst>
          </p:cNvPr>
          <p:cNvSpPr/>
          <p:nvPr/>
        </p:nvSpPr>
        <p:spPr>
          <a:xfrm>
            <a:off x="1680427" y="3325227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C98DE0-E2E3-4CD3-9223-3D209AC699B1}"/>
              </a:ext>
            </a:extLst>
          </p:cNvPr>
          <p:cNvSpPr/>
          <p:nvPr/>
        </p:nvSpPr>
        <p:spPr>
          <a:xfrm>
            <a:off x="1447793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76D75-D95D-4FA1-8FBA-B7CA9FD7F20E}"/>
              </a:ext>
            </a:extLst>
          </p:cNvPr>
          <p:cNvSpPr/>
          <p:nvPr/>
        </p:nvSpPr>
        <p:spPr>
          <a:xfrm>
            <a:off x="2015830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5D6418-1D9B-4C3C-980A-1310B8E3DD08}"/>
              </a:ext>
            </a:extLst>
          </p:cNvPr>
          <p:cNvSpPr/>
          <p:nvPr/>
        </p:nvSpPr>
        <p:spPr>
          <a:xfrm>
            <a:off x="2583867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B5021-66A9-4B9F-A116-77F228068FF7}"/>
              </a:ext>
            </a:extLst>
          </p:cNvPr>
          <p:cNvSpPr/>
          <p:nvPr/>
        </p:nvSpPr>
        <p:spPr>
          <a:xfrm>
            <a:off x="3151904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B3D01D-3BCF-4B31-BCD4-035C217E0D67}"/>
              </a:ext>
            </a:extLst>
          </p:cNvPr>
          <p:cNvSpPr/>
          <p:nvPr/>
        </p:nvSpPr>
        <p:spPr>
          <a:xfrm>
            <a:off x="3719941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A37781-833B-4C90-8700-2184DA107511}"/>
              </a:ext>
            </a:extLst>
          </p:cNvPr>
          <p:cNvSpPr/>
          <p:nvPr/>
        </p:nvSpPr>
        <p:spPr>
          <a:xfrm>
            <a:off x="4287978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&amp;&amp;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B25DA5-C7F8-4C23-88B3-0FC46261C86F}"/>
              </a:ext>
            </a:extLst>
          </p:cNvPr>
          <p:cNvSpPr/>
          <p:nvPr/>
        </p:nvSpPr>
        <p:spPr>
          <a:xfrm>
            <a:off x="4856015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F15038-83C9-4241-83FD-6BC1E1C3AE9B}"/>
              </a:ext>
            </a:extLst>
          </p:cNvPr>
          <p:cNvSpPr/>
          <p:nvPr/>
        </p:nvSpPr>
        <p:spPr>
          <a:xfrm>
            <a:off x="5424052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&gt;&gt;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DB6681-CEDB-4C00-B592-1445F81BA1BA}"/>
              </a:ext>
            </a:extLst>
          </p:cNvPr>
          <p:cNvSpPr/>
          <p:nvPr/>
        </p:nvSpPr>
        <p:spPr>
          <a:xfrm>
            <a:off x="5992089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5CE1B0-0A12-4119-AE7D-11C2CD0CC28E}"/>
              </a:ext>
            </a:extLst>
          </p:cNvPr>
          <p:cNvSpPr/>
          <p:nvPr/>
        </p:nvSpPr>
        <p:spPr>
          <a:xfrm>
            <a:off x="6560126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E41E64-6EFE-4808-8148-9131794B6899}"/>
              </a:ext>
            </a:extLst>
          </p:cNvPr>
          <p:cNvSpPr/>
          <p:nvPr/>
        </p:nvSpPr>
        <p:spPr>
          <a:xfrm>
            <a:off x="7128163" y="412496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7A96D0-D9A4-4177-939E-328C473FF986}"/>
              </a:ext>
            </a:extLst>
          </p:cNvPr>
          <p:cNvSpPr/>
          <p:nvPr/>
        </p:nvSpPr>
        <p:spPr>
          <a:xfrm>
            <a:off x="1451258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022A6B-8E43-485D-A43A-84197770C309}"/>
              </a:ext>
            </a:extLst>
          </p:cNvPr>
          <p:cNvSpPr/>
          <p:nvPr/>
        </p:nvSpPr>
        <p:spPr>
          <a:xfrm>
            <a:off x="2019295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9F6DF6-DB83-46B0-B114-B82E573D1DAC}"/>
              </a:ext>
            </a:extLst>
          </p:cNvPr>
          <p:cNvSpPr/>
          <p:nvPr/>
        </p:nvSpPr>
        <p:spPr>
          <a:xfrm>
            <a:off x="2587332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&amp;&amp;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AAEF37-281E-4036-A47C-60A76031FE09}"/>
              </a:ext>
            </a:extLst>
          </p:cNvPr>
          <p:cNvSpPr/>
          <p:nvPr/>
        </p:nvSpPr>
        <p:spPr>
          <a:xfrm>
            <a:off x="3155369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&lt;&lt;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962FB3-64BD-4205-9969-0F78540896AD}"/>
              </a:ext>
            </a:extLst>
          </p:cNvPr>
          <p:cNvSpPr/>
          <p:nvPr/>
        </p:nvSpPr>
        <p:spPr>
          <a:xfrm>
            <a:off x="3723406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F14213-5EA8-4A3F-B2B7-4B45CC47A5E7}"/>
              </a:ext>
            </a:extLst>
          </p:cNvPr>
          <p:cNvSpPr/>
          <p:nvPr/>
        </p:nvSpPr>
        <p:spPr>
          <a:xfrm>
            <a:off x="4291443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A2F41E-6C88-4497-917C-9153E0503067}"/>
              </a:ext>
            </a:extLst>
          </p:cNvPr>
          <p:cNvSpPr/>
          <p:nvPr/>
        </p:nvSpPr>
        <p:spPr>
          <a:xfrm>
            <a:off x="4859480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&gt;&gt;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49E415-6124-4593-A8AD-3512A38A8C5C}"/>
              </a:ext>
            </a:extLst>
          </p:cNvPr>
          <p:cNvSpPr/>
          <p:nvPr/>
        </p:nvSpPr>
        <p:spPr>
          <a:xfrm>
            <a:off x="5427517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8A6D6C-A914-4B62-B78C-69DFA3DA25CD}"/>
              </a:ext>
            </a:extLst>
          </p:cNvPr>
          <p:cNvSpPr/>
          <p:nvPr/>
        </p:nvSpPr>
        <p:spPr>
          <a:xfrm>
            <a:off x="5995554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7324C9F-6C2E-4696-AA8C-8F0BDEB004FE}"/>
              </a:ext>
            </a:extLst>
          </p:cNvPr>
          <p:cNvSpPr/>
          <p:nvPr/>
        </p:nvSpPr>
        <p:spPr>
          <a:xfrm>
            <a:off x="6563591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A2BFE45-E4DA-4FFF-A2DC-CAAE98EAB7D2}"/>
              </a:ext>
            </a:extLst>
          </p:cNvPr>
          <p:cNvSpPr/>
          <p:nvPr/>
        </p:nvSpPr>
        <p:spPr>
          <a:xfrm>
            <a:off x="7131628" y="1633220"/>
            <a:ext cx="568037" cy="370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551636-B845-4936-ABDF-F218570AC673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d + 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625654-4C37-4ADC-9872-90E5782A38F3}"/>
              </a:ext>
            </a:extLst>
          </p:cNvPr>
          <p:cNvSpPr/>
          <p:nvPr/>
        </p:nvSpPr>
        <p:spPr>
          <a:xfrm>
            <a:off x="1682194" y="3325227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 + 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E81FA-3D24-4569-B81E-086F0E938D28}"/>
              </a:ext>
            </a:extLst>
          </p:cNvPr>
          <p:cNvSpPr/>
          <p:nvPr/>
        </p:nvSpPr>
        <p:spPr>
          <a:xfrm>
            <a:off x="1680427" y="3061713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E558D5-6622-472E-857A-AC155DB64A22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c &gt;&gt; d + 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F2214E-0911-44C7-A83E-3CF6E8BB134D}"/>
              </a:ext>
            </a:extLst>
          </p:cNvPr>
          <p:cNvSpPr/>
          <p:nvPr/>
        </p:nvSpPr>
        <p:spPr>
          <a:xfrm>
            <a:off x="1680427" y="3325227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 &gt;&gt; d + 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81CB619-021E-4959-8E7A-C353D404A949}"/>
              </a:ext>
            </a:extLst>
          </p:cNvPr>
          <p:cNvSpPr/>
          <p:nvPr/>
        </p:nvSpPr>
        <p:spPr>
          <a:xfrm>
            <a:off x="1680427" y="3061713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C643F7-95B3-4178-89C7-590D431E8B60}"/>
              </a:ext>
            </a:extLst>
          </p:cNvPr>
          <p:cNvSpPr/>
          <p:nvPr/>
        </p:nvSpPr>
        <p:spPr>
          <a:xfrm>
            <a:off x="1680426" y="2794389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E46FCD-07F6-4C62-9188-501BBB732F48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a &lt;&lt; 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806613-E7FE-4EA4-8961-4925D3C5777B}"/>
              </a:ext>
            </a:extLst>
          </p:cNvPr>
          <p:cNvSpPr/>
          <p:nvPr/>
        </p:nvSpPr>
        <p:spPr>
          <a:xfrm>
            <a:off x="1679852" y="3061713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a &lt;&lt; 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4BCE54-3514-4B94-9551-ACFA34215FF1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a &lt;&lt; b &amp;&amp; c &gt;&gt; d + 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4DFB7DF-1020-4B7C-B001-E6FF823D2832}"/>
              </a:ext>
            </a:extLst>
          </p:cNvPr>
          <p:cNvSpPr/>
          <p:nvPr/>
        </p:nvSpPr>
        <p:spPr>
          <a:xfrm>
            <a:off x="1679852" y="3325227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a &lt;&lt; b &amp;&amp; c &gt;&gt; d + e</a:t>
            </a:r>
            <a:endParaRPr lang="en-SG" sz="1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5197BB-DB4F-48AD-A08D-903DDA5942D3}"/>
              </a:ext>
            </a:extLst>
          </p:cNvPr>
          <p:cNvSpPr/>
          <p:nvPr/>
        </p:nvSpPr>
        <p:spPr>
          <a:xfrm>
            <a:off x="1678085" y="3065523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6A43B1-1DAA-47F2-963A-80449AAC50B5}"/>
              </a:ext>
            </a:extLst>
          </p:cNvPr>
          <p:cNvSpPr/>
          <p:nvPr/>
        </p:nvSpPr>
        <p:spPr>
          <a:xfrm>
            <a:off x="4800600" y="2853117"/>
            <a:ext cx="2819398" cy="3708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y = a &lt;&lt; b &amp;&amp; c &gt;&gt; d + 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55FE7E-E040-4CCD-BAD5-2DD9EF730F78}"/>
              </a:ext>
            </a:extLst>
          </p:cNvPr>
          <p:cNvSpPr/>
          <p:nvPr/>
        </p:nvSpPr>
        <p:spPr>
          <a:xfrm>
            <a:off x="1678085" y="3321417"/>
            <a:ext cx="2685427" cy="2635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y = a &lt;&lt; b &amp;&amp; c &gt;&gt; d +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FAD0D-6067-4940-B65D-CD6FB1DD6C8B}"/>
              </a:ext>
            </a:extLst>
          </p:cNvPr>
          <p:cNvSpPr txBox="1"/>
          <p:nvPr/>
        </p:nvSpPr>
        <p:spPr>
          <a:xfrm>
            <a:off x="1219200" y="4648200"/>
            <a:ext cx="518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SG" altLang="en-US" sz="1200" b="1" dirty="0">
                <a:latin typeface="Roboto" panose="02000000000000000000" pitchFamily="2" charset="0"/>
              </a:rPr>
              <a:t>Prefix</a:t>
            </a:r>
            <a:r>
              <a:rPr lang="en-SG" altLang="en-US" sz="1200" dirty="0">
                <a:latin typeface="Roboto" panose="02000000000000000000" pitchFamily="2" charset="0"/>
              </a:rPr>
              <a:t> : An expression is called the prefix expression if the operator appears in the expression before the operands. Simply of the form (operator operand1 operand2).</a:t>
            </a:r>
            <a:r>
              <a:rPr lang="en-SG" altLang="en-US" sz="1200" dirty="0"/>
              <a:t> </a:t>
            </a:r>
            <a:r>
              <a:rPr lang="en-SG" altLang="en-US" sz="1200" b="1" dirty="0">
                <a:latin typeface="Roboto" panose="02000000000000000000" pitchFamily="2" charset="0"/>
              </a:rPr>
              <a:t>Example </a:t>
            </a:r>
            <a:r>
              <a:rPr lang="en-SG" altLang="en-US" sz="1200" dirty="0">
                <a:latin typeface="Roboto" panose="02000000000000000000" pitchFamily="2" charset="0"/>
              </a:rPr>
              <a:t>: </a:t>
            </a:r>
            <a:r>
              <a:rPr lang="en-SG" altLang="en-US" sz="1200" b="1" dirty="0">
                <a:solidFill>
                  <a:srgbClr val="FF0000"/>
                </a:solidFill>
                <a:latin typeface="Roboto" panose="02000000000000000000" pitchFamily="2" charset="0"/>
              </a:rPr>
              <a:t>*+AB-CD (Infix : (A+B) * (C-D) 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SG" altLang="en-US" sz="1200" b="1" dirty="0">
              <a:latin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SG" altLang="en-US" sz="1200" b="1" dirty="0">
                <a:latin typeface="Roboto" panose="02000000000000000000" pitchFamily="2" charset="0"/>
              </a:rPr>
              <a:t>Infix</a:t>
            </a:r>
            <a:r>
              <a:rPr lang="en-SG" altLang="en-US" sz="1200" dirty="0">
                <a:latin typeface="Roboto" panose="02000000000000000000" pitchFamily="2" charset="0"/>
              </a:rPr>
              <a:t> : An expression is called the Infix expression if the operator appears in between the operands in the expression. Simply of the form (operand1 operator operand2).</a:t>
            </a:r>
            <a:r>
              <a:rPr lang="en-SG" altLang="en-US" sz="1200" dirty="0"/>
              <a:t> </a:t>
            </a:r>
            <a:r>
              <a:rPr lang="en-SG" altLang="en-US" sz="1200" b="1" dirty="0">
                <a:latin typeface="Roboto" panose="02000000000000000000" pitchFamily="2" charset="0"/>
              </a:rPr>
              <a:t>Example</a:t>
            </a:r>
            <a:r>
              <a:rPr lang="en-SG" altLang="en-US" sz="1200" dirty="0">
                <a:latin typeface="Roboto" panose="02000000000000000000" pitchFamily="2" charset="0"/>
              </a:rPr>
              <a:t> : </a:t>
            </a:r>
            <a:r>
              <a:rPr lang="en-SG" altLang="en-US" sz="1200" b="1" dirty="0">
                <a:solidFill>
                  <a:srgbClr val="FF0000"/>
                </a:solidFill>
                <a:latin typeface="Roboto" panose="02000000000000000000" pitchFamily="2" charset="0"/>
              </a:rPr>
              <a:t>(A+B) * (C-D)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71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5" grpId="0" animBg="1"/>
      <p:bldP spid="5" grpId="1" animBg="1"/>
      <p:bldP spid="17" grpId="0" animBg="1"/>
      <p:bldP spid="17" grpId="1" animBg="1"/>
      <p:bldP spid="15" grpId="0" animBg="1"/>
      <p:bldP spid="15" grpId="1" animBg="1"/>
      <p:bldP spid="43" grpId="0" animBg="1"/>
      <p:bldP spid="43" grpId="1" animBg="1"/>
      <p:bldP spid="16" grpId="0" animBg="1"/>
      <p:bldP spid="16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4" grpId="0" animBg="1"/>
      <p:bldP spid="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62F1-5BAE-489A-8198-3F3F4049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Postfix to prefix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DB9A-AE63-4591-B8D5-D106DE16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409" y="1439694"/>
            <a:ext cx="6926094" cy="45801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Do: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Read the Postfix expression from </a:t>
            </a:r>
            <a:r>
              <a:rPr lang="en-US" sz="18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to right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symbol is an operand, then push it onto the Stack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symbol is an operator, then pop two operands from the Stack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a string by concatenating the two operands and the operator before them. 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(string = </a:t>
            </a:r>
            <a:r>
              <a:rPr lang="en-US" sz="1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+ operand2 + operand1</a:t>
            </a:r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push the resultant string back to Stack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Until: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End of prefix expression</a:t>
            </a:r>
          </a:p>
        </p:txBody>
      </p:sp>
    </p:spTree>
    <p:extLst>
      <p:ext uri="{BB962C8B-B14F-4D97-AF65-F5344CB8AC3E}">
        <p14:creationId xmlns:p14="http://schemas.microsoft.com/office/powerpoint/2010/main" val="37495745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3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(Hui) 16S1_CE1007_LD_2.4_Switch statement_V1.0" id="{E370A65C-B71B-9A41-B0DE-A6DBB63ABAB2}" vid="{607BBFC8-5957-2646-80A9-AA80B6B298A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1342</Words>
  <Application>Microsoft Office PowerPoint</Application>
  <PresentationFormat>On-screen Show (4:3)</PresentationFormat>
  <Paragraphs>238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Verdana</vt:lpstr>
      <vt:lpstr>1_Office Theme</vt:lpstr>
      <vt:lpstr>2_Office Theme</vt:lpstr>
      <vt:lpstr>3_Office Theme</vt:lpstr>
      <vt:lpstr>Infix </vt:lpstr>
      <vt:lpstr>Postfix Notation</vt:lpstr>
      <vt:lpstr>Prefix Notation</vt:lpstr>
      <vt:lpstr>Question 3</vt:lpstr>
      <vt:lpstr>Infix to postfix</vt:lpstr>
      <vt:lpstr>Question 3 – (a)</vt:lpstr>
      <vt:lpstr>Prefix to infix</vt:lpstr>
      <vt:lpstr>Question 3 – (b)</vt:lpstr>
      <vt:lpstr>Postfix to prefix</vt:lpstr>
      <vt:lpstr>Question 3 – (c)</vt:lpstr>
      <vt:lpstr>Advantages of using postfix 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CX1007: Tutorial 01</dc:title>
  <dc:creator>melani</dc:creator>
  <cp:lastModifiedBy>Owen Noel Newton Fernando (Dr)</cp:lastModifiedBy>
  <cp:revision>159</cp:revision>
  <cp:lastPrinted>2021-02-01T06:31:24Z</cp:lastPrinted>
  <dcterms:created xsi:type="dcterms:W3CDTF">2019-01-16T13:09:54Z</dcterms:created>
  <dcterms:modified xsi:type="dcterms:W3CDTF">2025-02-17T02:04:32Z</dcterms:modified>
</cp:coreProperties>
</file>