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e9f4d81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e9f4d81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ce9f4d81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ce9f4d81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e9f4d81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e9f4d81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ce9f4d81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ce9f4d81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ce9f4d81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e9f4d8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ce9f4d8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ce9f4d8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e9f4d81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e9f4d81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ce9f4d81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ce9f4d81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ce9f4d81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ce9f4d8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e9f4d81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e9f4d81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e9f4d81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ce9f4d81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ce9f4d81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ce9f4d81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statist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o"/>
              <a:t>Instrumente de dezvoltarea a aplicatiilor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de D</a:t>
            </a:r>
            <a:r>
              <a:rPr lang="ro"/>
              <a:t>ömötör</a:t>
            </a:r>
            <a:r>
              <a:rPr lang="ro"/>
              <a:t> Zsolt - </a:t>
            </a:r>
            <a:r>
              <a:rPr lang="ro"/>
              <a:t>Béla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Trucuri de a dezvolta o aplicatie</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Din lista originala ne-a mai ramas doua puncte: “</a:t>
            </a:r>
            <a:r>
              <a:rPr lang="ro">
                <a:solidFill>
                  <a:schemeClr val="dk1"/>
                </a:solidFill>
              </a:rPr>
              <a:t>Jocuri care se comporta ca appuri</a:t>
            </a:r>
            <a:r>
              <a:rPr lang="ro"/>
              <a:t>” si “</a:t>
            </a:r>
            <a:r>
              <a:rPr lang="ro">
                <a:solidFill>
                  <a:schemeClr val="dk1"/>
                </a:solidFill>
              </a:rPr>
              <a:t>Appuri care se comporta ca si jocuri</a:t>
            </a:r>
            <a:r>
              <a:rPr lang="ro"/>
              <a:t>”.</a:t>
            </a:r>
            <a:endParaRPr/>
          </a:p>
          <a:p>
            <a:pPr indent="0" lvl="0" marL="0" rtl="0" algn="l">
              <a:spcBef>
                <a:spcPts val="1600"/>
              </a:spcBef>
              <a:spcAft>
                <a:spcPts val="0"/>
              </a:spcAft>
              <a:buNone/>
            </a:pPr>
            <a:r>
              <a:rPr lang="ro"/>
              <a:t>Acestea sunt mentionate doar pentru a ne ajuta sa gandim in afara cutiei si a ne arata ca folosind o technologie putem realiza mai multe lucruri.</a:t>
            </a:r>
            <a:endParaRPr/>
          </a:p>
          <a:p>
            <a:pPr indent="0" lvl="0" marL="0" rtl="0" algn="l">
              <a:spcBef>
                <a:spcPts val="1600"/>
              </a:spcBef>
              <a:spcAft>
                <a:spcPts val="0"/>
              </a:spcAft>
              <a:buNone/>
            </a:pPr>
            <a:r>
              <a:rPr lang="ro"/>
              <a:t>Ma refer concret la faptul ca daca eu cunosc o technologie care este menita sa faca spre exemplu jocuri, eu pot sa creez un joc care arata si se comporta ca o aplicatie sau vice-versa.</a:t>
            </a:r>
            <a:endParaRPr/>
          </a:p>
          <a:p>
            <a:pPr indent="0" lvl="0" marL="0" rtl="0" algn="l">
              <a:spcBef>
                <a:spcPts val="1600"/>
              </a:spcBef>
              <a:spcAft>
                <a:spcPts val="1600"/>
              </a:spcAft>
              <a:buNone/>
            </a:pPr>
            <a:r>
              <a:rPr lang="ro"/>
              <a:t>Nu este sfatuit acest lucru, dar se poate.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67900"/>
            <a:ext cx="85206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3600"/>
              <a:t>Technologii</a:t>
            </a:r>
            <a:endParaRPr sz="3600"/>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b="1" lang="ro" sz="2400">
                <a:solidFill>
                  <a:schemeClr val="dk1"/>
                </a:solidFill>
              </a:rPr>
              <a:t>Ionic 2+</a:t>
            </a:r>
            <a:r>
              <a:rPr lang="ro" sz="2400">
                <a:solidFill>
                  <a:schemeClr val="dk1"/>
                </a:solidFill>
              </a:rPr>
              <a:t>: </a:t>
            </a:r>
            <a:r>
              <a:rPr i="1" lang="ro" sz="2400">
                <a:solidFill>
                  <a:schemeClr val="dk1"/>
                </a:solidFill>
              </a:rPr>
              <a:t>aplicatii hybrid, facute cu ajutorul technologii web,(html, css, js)</a:t>
            </a:r>
            <a:endParaRPr i="1" sz="2400">
              <a:solidFill>
                <a:schemeClr val="dk1"/>
              </a:solidFill>
            </a:endParaRPr>
          </a:p>
          <a:p>
            <a:pPr indent="-381000" lvl="0" marL="457200" rtl="0" algn="l">
              <a:spcBef>
                <a:spcPts val="0"/>
              </a:spcBef>
              <a:spcAft>
                <a:spcPts val="0"/>
              </a:spcAft>
              <a:buClr>
                <a:schemeClr val="dk1"/>
              </a:buClr>
              <a:buSzPts val="2400"/>
              <a:buChar char="●"/>
            </a:pPr>
            <a:r>
              <a:rPr b="1" lang="ro" sz="2400">
                <a:solidFill>
                  <a:schemeClr val="dk1"/>
                </a:solidFill>
              </a:rPr>
              <a:t>Xamarin</a:t>
            </a:r>
            <a:r>
              <a:rPr lang="ro" sz="2400">
                <a:solidFill>
                  <a:schemeClr val="dk1"/>
                </a:solidFill>
              </a:rPr>
              <a:t>: </a:t>
            </a:r>
            <a:r>
              <a:rPr i="1" lang="ro" sz="2400">
                <a:solidFill>
                  <a:schemeClr val="dk1"/>
                </a:solidFill>
              </a:rPr>
              <a:t>aplicatii hybrid, scrise in C#</a:t>
            </a:r>
            <a:endParaRPr i="1" sz="2400">
              <a:solidFill>
                <a:schemeClr val="dk1"/>
              </a:solidFill>
            </a:endParaRPr>
          </a:p>
          <a:p>
            <a:pPr indent="-381000" lvl="0" marL="457200" rtl="0" algn="l">
              <a:spcBef>
                <a:spcPts val="0"/>
              </a:spcBef>
              <a:spcAft>
                <a:spcPts val="0"/>
              </a:spcAft>
              <a:buClr>
                <a:schemeClr val="dk1"/>
              </a:buClr>
              <a:buSzPts val="2400"/>
              <a:buChar char="●"/>
            </a:pPr>
            <a:r>
              <a:rPr b="1" lang="ro" sz="2400">
                <a:solidFill>
                  <a:schemeClr val="dk1"/>
                </a:solidFill>
              </a:rPr>
              <a:t>React native</a:t>
            </a:r>
            <a:r>
              <a:rPr lang="ro" sz="2400">
                <a:solidFill>
                  <a:schemeClr val="dk1"/>
                </a:solidFill>
              </a:rPr>
              <a:t>: </a:t>
            </a:r>
            <a:r>
              <a:rPr i="1" lang="ro" sz="2400">
                <a:solidFill>
                  <a:schemeClr val="dk1"/>
                </a:solidFill>
              </a:rPr>
              <a:t>aplicatii hybrid, scrise in Javascript</a:t>
            </a:r>
            <a:endParaRPr i="1" sz="2400">
              <a:solidFill>
                <a:schemeClr val="dk1"/>
              </a:solidFill>
            </a:endParaRPr>
          </a:p>
          <a:p>
            <a:pPr indent="-381000" lvl="0" marL="457200" rtl="0" algn="l">
              <a:spcBef>
                <a:spcPts val="0"/>
              </a:spcBef>
              <a:spcAft>
                <a:spcPts val="0"/>
              </a:spcAft>
              <a:buClr>
                <a:schemeClr val="dk1"/>
              </a:buClr>
              <a:buSzPts val="2400"/>
              <a:buChar char="●"/>
            </a:pPr>
            <a:r>
              <a:rPr b="1" lang="ro" sz="2400">
                <a:solidFill>
                  <a:schemeClr val="dk1"/>
                </a:solidFill>
              </a:rPr>
              <a:t>Android Studio</a:t>
            </a:r>
            <a:r>
              <a:rPr lang="ro" sz="2400">
                <a:solidFill>
                  <a:schemeClr val="dk1"/>
                </a:solidFill>
              </a:rPr>
              <a:t>: </a:t>
            </a:r>
            <a:r>
              <a:rPr i="1" lang="ro" sz="2400">
                <a:solidFill>
                  <a:schemeClr val="dk1"/>
                </a:solidFill>
              </a:rPr>
              <a:t>aplicatii android native, scrise in Java</a:t>
            </a:r>
            <a:endParaRPr i="1" sz="2400">
              <a:solidFill>
                <a:schemeClr val="dk1"/>
              </a:solidFill>
            </a:endParaRPr>
          </a:p>
          <a:p>
            <a:pPr indent="-381000" lvl="0" marL="457200" rtl="0" algn="l">
              <a:spcBef>
                <a:spcPts val="0"/>
              </a:spcBef>
              <a:spcAft>
                <a:spcPts val="0"/>
              </a:spcAft>
              <a:buClr>
                <a:schemeClr val="dk1"/>
              </a:buClr>
              <a:buSzPts val="2400"/>
              <a:buChar char="●"/>
            </a:pPr>
            <a:r>
              <a:rPr b="1" lang="ro" sz="2400">
                <a:solidFill>
                  <a:schemeClr val="dk1"/>
                </a:solidFill>
              </a:rPr>
              <a:t>xCode</a:t>
            </a:r>
            <a:r>
              <a:rPr lang="ro" sz="2400">
                <a:solidFill>
                  <a:schemeClr val="dk1"/>
                </a:solidFill>
              </a:rPr>
              <a:t>: </a:t>
            </a:r>
            <a:r>
              <a:rPr i="1" lang="ro" sz="2400">
                <a:solidFill>
                  <a:schemeClr val="dk1"/>
                </a:solidFill>
              </a:rPr>
              <a:t>aplicatii ios native, scrise in </a:t>
            </a:r>
            <a:r>
              <a:rPr i="1" lang="ro" sz="2400">
                <a:solidFill>
                  <a:schemeClr val="dk1"/>
                </a:solidFill>
              </a:rPr>
              <a:t>Swift si Object-c</a:t>
            </a:r>
            <a:endParaRPr i="1" sz="2400">
              <a:solidFill>
                <a:schemeClr val="dk1"/>
              </a:solidFill>
            </a:endParaRPr>
          </a:p>
          <a:p>
            <a:pPr indent="-381000" lvl="0" marL="457200" rtl="0" algn="l">
              <a:spcBef>
                <a:spcPts val="0"/>
              </a:spcBef>
              <a:spcAft>
                <a:spcPts val="0"/>
              </a:spcAft>
              <a:buClr>
                <a:schemeClr val="dk1"/>
              </a:buClr>
              <a:buSzPts val="2400"/>
              <a:buChar char="●"/>
            </a:pPr>
            <a:r>
              <a:rPr b="1" lang="ro" sz="2400">
                <a:solidFill>
                  <a:schemeClr val="dk1"/>
                </a:solidFill>
              </a:rPr>
              <a:t>U</a:t>
            </a:r>
            <a:r>
              <a:rPr b="1" lang="ro" sz="2400">
                <a:solidFill>
                  <a:schemeClr val="dk1"/>
                </a:solidFill>
              </a:rPr>
              <a:t>nity3d</a:t>
            </a:r>
            <a:r>
              <a:rPr lang="ro" sz="2400">
                <a:solidFill>
                  <a:schemeClr val="dk1"/>
                </a:solidFill>
              </a:rPr>
              <a:t>: </a:t>
            </a:r>
            <a:r>
              <a:rPr i="1" lang="ro" sz="2400">
                <a:solidFill>
                  <a:schemeClr val="dk1"/>
                </a:solidFill>
              </a:rPr>
              <a:t>jocuri hybrid, scrise in C#</a:t>
            </a:r>
            <a:endParaRPr i="1" sz="2400">
              <a:solidFill>
                <a:schemeClr val="dk1"/>
              </a:solidFill>
            </a:endParaRPr>
          </a:p>
          <a:p>
            <a:pPr indent="0" lvl="0" marL="457200" rtl="0" algn="l">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Procesul de dezvoltare</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b="1" lang="ro"/>
              <a:t>Idea:</a:t>
            </a:r>
            <a:r>
              <a:rPr i="1" lang="ro"/>
              <a:t> Sa ne alegem o idee de aplicatie pe care sa o notam undeva si sa intrebam prietenii ce parere au. De multe ori vom avea surpize si bune si rele.</a:t>
            </a:r>
            <a:endParaRPr i="1"/>
          </a:p>
          <a:p>
            <a:pPr indent="0" lvl="0" marL="457200" rtl="0" algn="l">
              <a:lnSpc>
                <a:spcPct val="100000"/>
              </a:lnSpc>
              <a:spcBef>
                <a:spcPts val="1600"/>
              </a:spcBef>
              <a:spcAft>
                <a:spcPts val="0"/>
              </a:spcAft>
              <a:buNone/>
            </a:pPr>
            <a:r>
              <a:t/>
            </a:r>
            <a:endParaRPr i="1"/>
          </a:p>
          <a:p>
            <a:pPr indent="-342900" lvl="0" marL="457200" rtl="0" algn="l">
              <a:lnSpc>
                <a:spcPct val="100000"/>
              </a:lnSpc>
              <a:spcBef>
                <a:spcPts val="1600"/>
              </a:spcBef>
              <a:spcAft>
                <a:spcPts val="0"/>
              </a:spcAft>
              <a:buSzPts val="1800"/>
              <a:buAutoNum type="arabicPeriod"/>
            </a:pPr>
            <a:r>
              <a:rPr b="1" lang="ro"/>
              <a:t>Design:</a:t>
            </a:r>
            <a:r>
              <a:rPr lang="ro"/>
              <a:t> </a:t>
            </a:r>
            <a:r>
              <a:rPr i="1" lang="ro"/>
              <a:t>Avand idea este sa timpul sa facem niste schite la cum ar trebuii sa arate aplicatia. Putem pe foaie sau chiar in ceva program de ilustrare (Photoshop sau Adobe XD)</a:t>
            </a:r>
            <a:endParaRPr i="1"/>
          </a:p>
          <a:p>
            <a:pPr indent="0" lvl="0" marL="457200" rtl="0" algn="l">
              <a:lnSpc>
                <a:spcPct val="100000"/>
              </a:lnSpc>
              <a:spcBef>
                <a:spcPts val="1600"/>
              </a:spcBef>
              <a:spcAft>
                <a:spcPts val="0"/>
              </a:spcAft>
              <a:buNone/>
            </a:pPr>
            <a:r>
              <a:t/>
            </a:r>
            <a:endParaRPr i="1"/>
          </a:p>
          <a:p>
            <a:pPr indent="-342900" lvl="0" marL="457200" rtl="0" algn="l">
              <a:lnSpc>
                <a:spcPct val="100000"/>
              </a:lnSpc>
              <a:spcBef>
                <a:spcPts val="1600"/>
              </a:spcBef>
              <a:spcAft>
                <a:spcPts val="0"/>
              </a:spcAft>
              <a:buSzPts val="1800"/>
              <a:buAutoNum type="arabicPeriod"/>
            </a:pPr>
            <a:r>
              <a:rPr b="1" lang="ro"/>
              <a:t>Cod:</a:t>
            </a:r>
            <a:r>
              <a:rPr lang="ro"/>
              <a:t> </a:t>
            </a:r>
            <a:r>
              <a:rPr i="1" lang="ro"/>
              <a:t>In aceasta etapa intra si alegerea technologiei pe care vrem sa o folosim si construirea efectiva a aplicatiei.</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ro" sz="1800">
                <a:solidFill>
                  <a:schemeClr val="dk2"/>
                </a:solidFill>
              </a:rPr>
              <a:t>4. </a:t>
            </a:r>
            <a:r>
              <a:rPr b="1" lang="ro" sz="1800">
                <a:solidFill>
                  <a:schemeClr val="dk2"/>
                </a:solidFill>
              </a:rPr>
              <a:t>Publicare:</a:t>
            </a:r>
            <a:endParaRPr/>
          </a:p>
        </p:txBody>
      </p:sp>
      <p:sp>
        <p:nvSpPr>
          <p:cNvPr id="139" name="Google Shape;139;p25"/>
          <p:cNvSpPr txBox="1"/>
          <p:nvPr>
            <p:ph idx="1" type="body"/>
          </p:nvPr>
        </p:nvSpPr>
        <p:spPr>
          <a:xfrm>
            <a:off x="311700" y="916650"/>
            <a:ext cx="8520600" cy="13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i="1" lang="ro"/>
              <a:t>Google Play cere $25 pentru a crea un cont de dezvoltator de unde ulterior se poate publica mai multe aplicatii. Pe cand pe App Store exista un abonament anual de $100 per companie sau persoana fizica.</a:t>
            </a:r>
            <a:endParaRPr/>
          </a:p>
        </p:txBody>
      </p:sp>
      <p:sp>
        <p:nvSpPr>
          <p:cNvPr id="140" name="Google Shape;140;p25"/>
          <p:cNvSpPr txBox="1"/>
          <p:nvPr>
            <p:ph type="title"/>
          </p:nvPr>
        </p:nvSpPr>
        <p:spPr>
          <a:xfrm>
            <a:off x="311700" y="24793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ro" sz="1800">
                <a:solidFill>
                  <a:schemeClr val="dk2"/>
                </a:solidFill>
              </a:rPr>
              <a:t>5</a:t>
            </a:r>
            <a:r>
              <a:rPr b="1" lang="ro" sz="1800">
                <a:solidFill>
                  <a:schemeClr val="dk2"/>
                </a:solidFill>
              </a:rPr>
              <a:t>. Marketing:</a:t>
            </a:r>
            <a:endParaRPr/>
          </a:p>
        </p:txBody>
      </p:sp>
      <p:sp>
        <p:nvSpPr>
          <p:cNvPr id="141" name="Google Shape;141;p25"/>
          <p:cNvSpPr txBox="1"/>
          <p:nvPr>
            <p:ph idx="1" type="body"/>
          </p:nvPr>
        </p:nvSpPr>
        <p:spPr>
          <a:xfrm>
            <a:off x="311700" y="3052075"/>
            <a:ext cx="8520600" cy="12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ro"/>
              <a:t>Cum ziceam si la inceputul prezentarii, sunt multe aplicatii care exista deja pe piata si apar noi zilnic. Asa ca marketing face singura diferenta dintre 100 de descarci si o mie, nu neaparat calitatea aplicatiei.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o"/>
              <a:t>D</a:t>
            </a:r>
            <a:r>
              <a:rPr lang="ro"/>
              <a:t>espre Android si Ios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2072975"/>
            <a:ext cx="3999900" cy="13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o" sz="1200">
                <a:solidFill>
                  <a:schemeClr val="dk1"/>
                </a:solidFill>
              </a:rPr>
              <a:t>Android: </a:t>
            </a:r>
            <a:endParaRPr sz="1200">
              <a:solidFill>
                <a:schemeClr val="dk1"/>
              </a:solidFill>
            </a:endParaRPr>
          </a:p>
          <a:p>
            <a:pPr indent="-304800" lvl="0" marL="457200" rtl="0" algn="l">
              <a:spcBef>
                <a:spcPts val="0"/>
              </a:spcBef>
              <a:spcAft>
                <a:spcPts val="0"/>
              </a:spcAft>
              <a:buClr>
                <a:schemeClr val="dk1"/>
              </a:buClr>
              <a:buSzPts val="1200"/>
              <a:buChar char="●"/>
            </a:pPr>
            <a:r>
              <a:rPr lang="ro" sz="1200">
                <a:solidFill>
                  <a:schemeClr val="dk1"/>
                </a:solidFill>
              </a:rPr>
              <a:t>acopera aprox 75% din telefoane</a:t>
            </a:r>
            <a:endParaRPr sz="1200">
              <a:solidFill>
                <a:schemeClr val="dk1"/>
              </a:solidFill>
            </a:endParaRPr>
          </a:p>
          <a:p>
            <a:pPr indent="-304800" lvl="0" marL="457200" rtl="0" algn="l">
              <a:spcBef>
                <a:spcPts val="0"/>
              </a:spcBef>
              <a:spcAft>
                <a:spcPts val="0"/>
              </a:spcAft>
              <a:buClr>
                <a:schemeClr val="dk1"/>
              </a:buClr>
              <a:buSzPts val="1200"/>
              <a:buChar char="●"/>
            </a:pPr>
            <a:r>
              <a:rPr lang="ro" sz="1200">
                <a:solidFill>
                  <a:schemeClr val="dk1"/>
                </a:solidFill>
              </a:rPr>
              <a:t>creat in 2008 si ulterior cumparat de Google</a:t>
            </a:r>
            <a:endParaRPr sz="1200">
              <a:solidFill>
                <a:schemeClr val="dk1"/>
              </a:solidFill>
            </a:endParaRPr>
          </a:p>
          <a:p>
            <a:pPr indent="-304800" lvl="0" marL="457200" rtl="0" algn="l">
              <a:spcBef>
                <a:spcPts val="0"/>
              </a:spcBef>
              <a:spcAft>
                <a:spcPts val="0"/>
              </a:spcAft>
              <a:buClr>
                <a:schemeClr val="dk1"/>
              </a:buClr>
              <a:buSzPts val="1200"/>
              <a:buChar char="●"/>
            </a:pPr>
            <a:r>
              <a:rPr lang="ro" sz="1200">
                <a:solidFill>
                  <a:schemeClr val="dk1"/>
                </a:solidFill>
              </a:rPr>
              <a:t>Magazin: Google Play (vechiul Market Place)</a:t>
            </a:r>
            <a:endParaRPr sz="1200">
              <a:solidFill>
                <a:schemeClr val="dk1"/>
              </a:solidFill>
            </a:endParaRPr>
          </a:p>
          <a:p>
            <a:pPr indent="-304800" lvl="0" marL="457200" rtl="0" algn="l">
              <a:spcBef>
                <a:spcPts val="0"/>
              </a:spcBef>
              <a:spcAft>
                <a:spcPts val="0"/>
              </a:spcAft>
              <a:buClr>
                <a:schemeClr val="dk1"/>
              </a:buClr>
              <a:buSzPts val="1200"/>
              <a:buChar char="●"/>
            </a:pPr>
            <a:r>
              <a:rPr lang="ro" sz="1200">
                <a:solidFill>
                  <a:schemeClr val="dk1"/>
                </a:solidFill>
              </a:rPr>
              <a:t>aplicatatii disponsibile pe piata: 2 900 000*</a:t>
            </a:r>
            <a:endParaRPr sz="1200">
              <a:solidFill>
                <a:schemeClr val="dk1"/>
              </a:solidFill>
            </a:endParaRPr>
          </a:p>
        </p:txBody>
      </p:sp>
      <p:sp>
        <p:nvSpPr>
          <p:cNvPr id="62" name="Google Shape;62;p14"/>
          <p:cNvSpPr txBox="1"/>
          <p:nvPr>
            <p:ph idx="2" type="body"/>
          </p:nvPr>
        </p:nvSpPr>
        <p:spPr>
          <a:xfrm>
            <a:off x="4832400" y="2072975"/>
            <a:ext cx="3999900" cy="13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o" sz="1100">
                <a:solidFill>
                  <a:schemeClr val="dk1"/>
                </a:solidFill>
              </a:rPr>
              <a:t>Ios:</a:t>
            </a:r>
            <a:endParaRPr sz="1100">
              <a:solidFill>
                <a:schemeClr val="dk1"/>
              </a:solidFill>
            </a:endParaRPr>
          </a:p>
          <a:p>
            <a:pPr indent="-298450" lvl="0" marL="457200" rtl="0" algn="l">
              <a:spcBef>
                <a:spcPts val="0"/>
              </a:spcBef>
              <a:spcAft>
                <a:spcPts val="0"/>
              </a:spcAft>
              <a:buClr>
                <a:schemeClr val="dk1"/>
              </a:buClr>
              <a:buSzPts val="1100"/>
              <a:buChar char="●"/>
            </a:pPr>
            <a:r>
              <a:rPr lang="ro" sz="1100">
                <a:solidFill>
                  <a:schemeClr val="dk1"/>
                </a:solidFill>
              </a:rPr>
              <a:t>folosite de aprox 22% din utilizatori</a:t>
            </a:r>
            <a:endParaRPr sz="1100">
              <a:solidFill>
                <a:schemeClr val="dk1"/>
              </a:solidFill>
            </a:endParaRPr>
          </a:p>
          <a:p>
            <a:pPr indent="-298450" lvl="0" marL="457200" rtl="0" algn="l">
              <a:spcBef>
                <a:spcPts val="0"/>
              </a:spcBef>
              <a:spcAft>
                <a:spcPts val="0"/>
              </a:spcAft>
              <a:buClr>
                <a:schemeClr val="dk1"/>
              </a:buClr>
              <a:buSzPts val="1100"/>
              <a:buChar char="●"/>
            </a:pPr>
            <a:r>
              <a:rPr lang="ro" sz="1100">
                <a:solidFill>
                  <a:schemeClr val="dk1"/>
                </a:solidFill>
              </a:rPr>
              <a:t>creat si intretinut de Apple inca din 2007</a:t>
            </a:r>
            <a:endParaRPr sz="1100">
              <a:solidFill>
                <a:schemeClr val="dk1"/>
              </a:solidFill>
            </a:endParaRPr>
          </a:p>
          <a:p>
            <a:pPr indent="-298450" lvl="0" marL="457200" rtl="0" algn="l">
              <a:spcBef>
                <a:spcPts val="0"/>
              </a:spcBef>
              <a:spcAft>
                <a:spcPts val="0"/>
              </a:spcAft>
              <a:buClr>
                <a:schemeClr val="dk1"/>
              </a:buClr>
              <a:buSzPts val="1100"/>
              <a:buChar char="●"/>
            </a:pPr>
            <a:r>
              <a:rPr lang="ro" sz="1100">
                <a:solidFill>
                  <a:schemeClr val="dk1"/>
                </a:solidFill>
              </a:rPr>
              <a:t>Magazin: Apple Store </a:t>
            </a:r>
            <a:endParaRPr sz="1100">
              <a:solidFill>
                <a:schemeClr val="dk1"/>
              </a:solidFill>
            </a:endParaRPr>
          </a:p>
          <a:p>
            <a:pPr indent="-298450" lvl="0" marL="457200" rtl="0" algn="l">
              <a:spcBef>
                <a:spcPts val="0"/>
              </a:spcBef>
              <a:spcAft>
                <a:spcPts val="0"/>
              </a:spcAft>
              <a:buClr>
                <a:schemeClr val="dk1"/>
              </a:buClr>
              <a:buSzPts val="1100"/>
              <a:buChar char="●"/>
            </a:pPr>
            <a:r>
              <a:rPr lang="ro" sz="1100">
                <a:solidFill>
                  <a:schemeClr val="dk1"/>
                </a:solidFill>
              </a:rPr>
              <a:t>aplicatatii disponsibile pe piata: 1 789 024*</a:t>
            </a:r>
            <a:endParaRPr sz="1100">
              <a:solidFill>
                <a:schemeClr val="dk1"/>
              </a:solidFill>
            </a:endParaRPr>
          </a:p>
          <a:p>
            <a:pPr indent="0" lvl="0" marL="0" rtl="0" algn="l">
              <a:spcBef>
                <a:spcPts val="0"/>
              </a:spcBef>
              <a:spcAft>
                <a:spcPts val="1600"/>
              </a:spcAft>
              <a:buNone/>
            </a:pPr>
            <a:r>
              <a:t/>
            </a:r>
            <a:endParaRPr/>
          </a:p>
        </p:txBody>
      </p:sp>
      <p:sp>
        <p:nvSpPr>
          <p:cNvPr id="63" name="Google Shape;63;p14"/>
          <p:cNvSpPr txBox="1"/>
          <p:nvPr/>
        </p:nvSpPr>
        <p:spPr>
          <a:xfrm>
            <a:off x="311575" y="1068325"/>
            <a:ext cx="84828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t>Cele mai raspandite sisteme de operare pentru smartphoneuri sunt Android si Ios, acoperind peste 97% din toate telefoanele folosite in ziua de azi.</a:t>
            </a:r>
            <a:endParaRPr/>
          </a:p>
        </p:txBody>
      </p:sp>
      <p:sp>
        <p:nvSpPr>
          <p:cNvPr id="64" name="Google Shape;64;p14"/>
          <p:cNvSpPr txBox="1"/>
          <p:nvPr/>
        </p:nvSpPr>
        <p:spPr>
          <a:xfrm>
            <a:off x="311700" y="4450150"/>
            <a:ext cx="42603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t>*S</a:t>
            </a:r>
            <a:r>
              <a:rPr lang="ro"/>
              <a:t>ursa: </a:t>
            </a:r>
            <a:r>
              <a:rPr lang="ro" sz="1100" u="sng">
                <a:solidFill>
                  <a:schemeClr val="hlink"/>
                </a:solidFill>
                <a:hlinkClick r:id="rId3"/>
              </a:rPr>
              <a:t>https://www.statista.com</a:t>
            </a:r>
            <a:endParaRPr/>
          </a:p>
        </p:txBody>
      </p:sp>
      <p:sp>
        <p:nvSpPr>
          <p:cNvPr id="65" name="Google Shape;65;p14"/>
          <p:cNvSpPr txBox="1"/>
          <p:nvPr/>
        </p:nvSpPr>
        <p:spPr>
          <a:xfrm>
            <a:off x="355200" y="3587003"/>
            <a:ext cx="8433600" cy="7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240950" y="1531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ro"/>
              <a:t>“Pe care merita sa dezvolti?”</a:t>
            </a:r>
            <a:endParaRPr i="1"/>
          </a:p>
        </p:txBody>
      </p:sp>
      <p:sp>
        <p:nvSpPr>
          <p:cNvPr id="71" name="Google Shape;71;p15"/>
          <p:cNvSpPr txBox="1"/>
          <p:nvPr>
            <p:ph idx="1" type="body"/>
          </p:nvPr>
        </p:nvSpPr>
        <p:spPr>
          <a:xfrm>
            <a:off x="240950" y="2238775"/>
            <a:ext cx="8520600" cy="13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sz="1400">
                <a:solidFill>
                  <a:schemeClr val="dk1"/>
                </a:solidFill>
              </a:rPr>
              <a:t>Asta t</a:t>
            </a:r>
            <a:r>
              <a:rPr lang="ro" sz="1400">
                <a:solidFill>
                  <a:schemeClr val="dk1"/>
                </a:solidFill>
              </a:rPr>
              <a:t>rebuie sa-si o puna fiecare, pentru ca va diferi de la caz la caz.</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ro" sz="1400">
                <a:solidFill>
                  <a:schemeClr val="dk1"/>
                </a:solidFill>
              </a:rPr>
              <a:t>Intradevar Androidul ofera mai multe avantaje si va avea un proces de dezvoltare mai usor (veti vedea in urmatoarele slideuri), dar s-ar putea ca in unele situatii asta sa nu fie de ce aveti nevoie.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544775"/>
            <a:ext cx="8520600" cy="40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solidFill>
                  <a:srgbClr val="000000"/>
                </a:solidFill>
              </a:rPr>
              <a:t>De aici incolo ma voi referi doar la aplicatii pentru Android si Ios.</a:t>
            </a:r>
            <a:endParaRPr>
              <a:solidFill>
                <a:srgbClr val="000000"/>
              </a:solidFill>
            </a:endParaRPr>
          </a:p>
          <a:p>
            <a:pPr indent="0" lvl="0" marL="0" rtl="0" algn="l">
              <a:spcBef>
                <a:spcPts val="1600"/>
              </a:spcBef>
              <a:spcAft>
                <a:spcPts val="0"/>
              </a:spcAft>
              <a:buNone/>
            </a:pPr>
            <a:r>
              <a:rPr lang="ro">
                <a:solidFill>
                  <a:srgbClr val="000000"/>
                </a:solidFill>
              </a:rPr>
              <a:t>Cu intelesul de </a:t>
            </a:r>
            <a:r>
              <a:rPr b="1" lang="ro">
                <a:solidFill>
                  <a:srgbClr val="000000"/>
                </a:solidFill>
              </a:rPr>
              <a:t>aplicatie</a:t>
            </a:r>
            <a:r>
              <a:rPr lang="ro">
                <a:solidFill>
                  <a:srgbClr val="000000"/>
                </a:solidFill>
              </a:rPr>
              <a:t> ca fiind “cod care ruleaza pe aceste sisteme de operare”</a:t>
            </a:r>
            <a:endParaRPr>
              <a:solidFill>
                <a:srgbClr val="000000"/>
              </a:solidFill>
            </a:endParaRPr>
          </a:p>
          <a:p>
            <a:pPr indent="0" lvl="0" marL="0" rtl="0" algn="l">
              <a:spcBef>
                <a:spcPts val="1600"/>
              </a:spcBef>
              <a:spcAft>
                <a:spcPts val="0"/>
              </a:spcAft>
              <a:buNone/>
            </a:pPr>
            <a:r>
              <a:rPr lang="ro">
                <a:solidFill>
                  <a:srgbClr val="000000"/>
                </a:solidFill>
              </a:rPr>
              <a:t> Exemple:</a:t>
            </a:r>
            <a:endParaRPr>
              <a:solidFill>
                <a:srgbClr val="000000"/>
              </a:solidFill>
            </a:endParaRPr>
          </a:p>
          <a:p>
            <a:pPr indent="-342900" lvl="0" marL="914400" rtl="0" algn="l">
              <a:spcBef>
                <a:spcPts val="1600"/>
              </a:spcBef>
              <a:spcAft>
                <a:spcPts val="0"/>
              </a:spcAft>
              <a:buClr>
                <a:srgbClr val="000000"/>
              </a:buClr>
              <a:buSzPts val="1800"/>
              <a:buChar char="●"/>
            </a:pPr>
            <a:r>
              <a:rPr lang="ro">
                <a:solidFill>
                  <a:srgbClr val="000000"/>
                </a:solidFill>
              </a:rPr>
              <a:t>aplicatii de vreme</a:t>
            </a:r>
            <a:endParaRPr>
              <a:solidFill>
                <a:srgbClr val="000000"/>
              </a:solidFill>
            </a:endParaRPr>
          </a:p>
          <a:p>
            <a:pPr indent="-342900" lvl="0" marL="914400" rtl="0" algn="l">
              <a:spcBef>
                <a:spcPts val="0"/>
              </a:spcBef>
              <a:spcAft>
                <a:spcPts val="0"/>
              </a:spcAft>
              <a:buClr>
                <a:srgbClr val="000000"/>
              </a:buClr>
              <a:buSzPts val="1800"/>
              <a:buChar char="●"/>
            </a:pPr>
            <a:r>
              <a:rPr lang="ro">
                <a:solidFill>
                  <a:srgbClr val="000000"/>
                </a:solidFill>
              </a:rPr>
              <a:t>jocul Angry Birds</a:t>
            </a:r>
            <a:endParaRPr>
              <a:solidFill>
                <a:srgbClr val="000000"/>
              </a:solidFill>
            </a:endParaRPr>
          </a:p>
          <a:p>
            <a:pPr indent="-342900" lvl="0" marL="914400" rtl="0" algn="l">
              <a:spcBef>
                <a:spcPts val="0"/>
              </a:spcBef>
              <a:spcAft>
                <a:spcPts val="0"/>
              </a:spcAft>
              <a:buClr>
                <a:srgbClr val="000000"/>
              </a:buClr>
              <a:buSzPts val="1800"/>
              <a:buChar char="●"/>
            </a:pPr>
            <a:r>
              <a:rPr lang="ro">
                <a:solidFill>
                  <a:srgbClr val="000000"/>
                </a:solidFill>
              </a:rPr>
              <a:t>widgetul de vreme de pe ecran</a:t>
            </a:r>
            <a:endParaRPr>
              <a:solidFill>
                <a:srgbClr val="000000"/>
              </a:solidFill>
            </a:endParaRPr>
          </a:p>
          <a:p>
            <a:pPr indent="-342900" lvl="0" marL="914400" rtl="0" algn="l">
              <a:spcBef>
                <a:spcPts val="0"/>
              </a:spcBef>
              <a:spcAft>
                <a:spcPts val="0"/>
              </a:spcAft>
              <a:buClr>
                <a:srgbClr val="000000"/>
              </a:buClr>
              <a:buSzPts val="1800"/>
              <a:buChar char="●"/>
            </a:pPr>
            <a:r>
              <a:rPr lang="ro">
                <a:solidFill>
                  <a:srgbClr val="000000"/>
                </a:solidFill>
              </a:rPr>
              <a:t>s.a.m.d.</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Tipuri de aplicatii</a:t>
            </a:r>
            <a:endParaRPr/>
          </a:p>
        </p:txBody>
      </p:sp>
      <p:sp>
        <p:nvSpPr>
          <p:cNvPr id="82" name="Google Shape;82;p17"/>
          <p:cNvSpPr txBox="1"/>
          <p:nvPr>
            <p:ph idx="1" type="body"/>
          </p:nvPr>
        </p:nvSpPr>
        <p:spPr>
          <a:xfrm>
            <a:off x="311700" y="1152475"/>
            <a:ext cx="85206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o"/>
              <a:t>Exista mai multe moduri si trucuri de a dezvolta o aplicatie.</a:t>
            </a:r>
            <a:endParaRPr/>
          </a:p>
        </p:txBody>
      </p:sp>
      <p:sp>
        <p:nvSpPr>
          <p:cNvPr id="83" name="Google Shape;83;p17"/>
          <p:cNvSpPr txBox="1"/>
          <p:nvPr/>
        </p:nvSpPr>
        <p:spPr>
          <a:xfrm>
            <a:off x="2080050" y="1903175"/>
            <a:ext cx="5334600" cy="270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ro" sz="1800">
                <a:solidFill>
                  <a:schemeClr val="dk1"/>
                </a:solidFill>
              </a:rPr>
              <a:t>Aplicatii native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ro" sz="1800">
                <a:solidFill>
                  <a:schemeClr val="dk1"/>
                </a:solidFill>
              </a:rPr>
              <a:t>Aplicatii hybrid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ro" sz="1800">
                <a:solidFill>
                  <a:schemeClr val="dk1"/>
                </a:solidFill>
              </a:rPr>
              <a:t>Jocuri</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ro" sz="1800">
                <a:solidFill>
                  <a:schemeClr val="dk1"/>
                </a:solidFill>
              </a:rPr>
              <a:t>Jocuri care se comporta ca appuri</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ro" sz="1800">
                <a:solidFill>
                  <a:schemeClr val="dk1"/>
                </a:solidFill>
              </a:rPr>
              <a:t>Appuri care se comporta ca si jocuri</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Aplicatii native</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Cu acest concept suntem cei mai familiarizati la scoala. Avand o technologie cu care scriem programul iar apoi il rulam pe aparatul noastru.</a:t>
            </a:r>
            <a:endParaRPr/>
          </a:p>
          <a:p>
            <a:pPr indent="0" lvl="0" marL="0" rtl="0" algn="l">
              <a:spcBef>
                <a:spcPts val="1600"/>
              </a:spcBef>
              <a:spcAft>
                <a:spcPts val="0"/>
              </a:spcAft>
              <a:buNone/>
            </a:pPr>
            <a:r>
              <a:rPr lang="ro"/>
              <a:t>Ex. program care spune daca un numar este prim, </a:t>
            </a:r>
            <a:r>
              <a:rPr lang="ro"/>
              <a:t>facut cu C# in Visual Studio.</a:t>
            </a:r>
            <a:endParaRPr/>
          </a:p>
          <a:p>
            <a:pPr indent="0" lvl="0" marL="0" rtl="0" algn="l">
              <a:spcBef>
                <a:spcPts val="1600"/>
              </a:spcBef>
              <a:spcAft>
                <a:spcPts val="0"/>
              </a:spcAft>
              <a:buNone/>
            </a:pPr>
            <a:r>
              <a:rPr lang="ro"/>
              <a:t>Avantaje: este mai sigur</a:t>
            </a:r>
            <a:endParaRPr/>
          </a:p>
          <a:p>
            <a:pPr indent="0" lvl="0" marL="0" rtl="0" algn="l">
              <a:spcBef>
                <a:spcPts val="1600"/>
              </a:spcBef>
              <a:spcAft>
                <a:spcPts val="1600"/>
              </a:spcAft>
              <a:buNone/>
            </a:pPr>
            <a:r>
              <a:rPr lang="ro"/>
              <a:t>Dezavantajul major este ca daca vreau sa-l trimit unui prieten care are un aparat diferit fata de al meu, acest program nu va rula si cel mai probabil va trebuii sa refac tot programul intr-o alta technologie.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Aplicatii hybrid</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Similar cu masinile hybrid, care pot merge cu mai multe tipuri de combustibile, asa sunt si aceste aplicatii.</a:t>
            </a:r>
            <a:endParaRPr/>
          </a:p>
          <a:p>
            <a:pPr indent="0" lvl="0" marL="0" rtl="0" algn="l">
              <a:spcBef>
                <a:spcPts val="1600"/>
              </a:spcBef>
              <a:spcAft>
                <a:spcPts val="0"/>
              </a:spcAft>
              <a:buNone/>
            </a:pPr>
            <a:r>
              <a:rPr lang="ro"/>
              <a:t>Programele facut in technologiile care suporta asta, transforma codul la compilare, astfel incat sa fie utilizabil si de mine si de prietenul meu. Putand crea versiuni si de Android si de Ios din acelas cod.</a:t>
            </a:r>
            <a:endParaRPr/>
          </a:p>
          <a:p>
            <a:pPr indent="0" lvl="0" marL="0" rtl="0" algn="l">
              <a:spcBef>
                <a:spcPts val="1600"/>
              </a:spcBef>
              <a:spcAft>
                <a:spcPts val="0"/>
              </a:spcAft>
              <a:buNone/>
            </a:pPr>
            <a:r>
              <a:rPr lang="ro"/>
              <a:t>Avantaje: un singur cod scris si intretinut</a:t>
            </a:r>
            <a:endParaRPr/>
          </a:p>
          <a:p>
            <a:pPr indent="0" lvl="0" marL="0" rtl="0" algn="l">
              <a:spcBef>
                <a:spcPts val="1600"/>
              </a:spcBef>
              <a:spcAft>
                <a:spcPts val="1600"/>
              </a:spcAft>
              <a:buNone/>
            </a:pPr>
            <a:r>
              <a:rPr lang="ro"/>
              <a:t>Dezavantaje: nu este la fel de sigur ca aplicatiile native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Aplicatie nativa sau hibrida?</a:t>
            </a:r>
            <a:endParaRPr/>
          </a:p>
        </p:txBody>
      </p:sp>
      <p:sp>
        <p:nvSpPr>
          <p:cNvPr id="101" name="Google Shape;101;p20"/>
          <p:cNvSpPr/>
          <p:nvPr/>
        </p:nvSpPr>
        <p:spPr>
          <a:xfrm>
            <a:off x="2667250" y="1209825"/>
            <a:ext cx="3431400" cy="136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nvSpPr>
        <p:spPr>
          <a:xfrm>
            <a:off x="2989150" y="1504500"/>
            <a:ext cx="28725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2000"/>
              <a:t>Fac o aplicatie pentru o banca?</a:t>
            </a:r>
            <a:endParaRPr sz="2000"/>
          </a:p>
        </p:txBody>
      </p:sp>
      <p:cxnSp>
        <p:nvCxnSpPr>
          <p:cNvPr id="103" name="Google Shape;103;p20"/>
          <p:cNvCxnSpPr>
            <a:stCxn id="101" idx="3"/>
          </p:cNvCxnSpPr>
          <p:nvPr/>
        </p:nvCxnSpPr>
        <p:spPr>
          <a:xfrm flipH="1">
            <a:off x="2490267" y="2372365"/>
            <a:ext cx="679500" cy="6840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20"/>
          <p:cNvCxnSpPr>
            <a:stCxn id="101" idx="5"/>
          </p:cNvCxnSpPr>
          <p:nvPr/>
        </p:nvCxnSpPr>
        <p:spPr>
          <a:xfrm>
            <a:off x="5596133" y="2372365"/>
            <a:ext cx="559200" cy="8538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20"/>
          <p:cNvSpPr txBox="1"/>
          <p:nvPr/>
        </p:nvSpPr>
        <p:spPr>
          <a:xfrm rot="-1411532">
            <a:off x="2429867" y="2333990"/>
            <a:ext cx="559178" cy="47534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t>Da</a:t>
            </a:r>
            <a:endParaRPr/>
          </a:p>
        </p:txBody>
      </p:sp>
      <p:sp>
        <p:nvSpPr>
          <p:cNvPr id="106" name="Google Shape;106;p20"/>
          <p:cNvSpPr txBox="1"/>
          <p:nvPr/>
        </p:nvSpPr>
        <p:spPr>
          <a:xfrm>
            <a:off x="1889025" y="3056375"/>
            <a:ext cx="13443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800"/>
              <a:t>Nativ</a:t>
            </a:r>
            <a:endParaRPr sz="1800"/>
          </a:p>
        </p:txBody>
      </p:sp>
      <p:sp>
        <p:nvSpPr>
          <p:cNvPr id="107" name="Google Shape;107;p20"/>
          <p:cNvSpPr txBox="1"/>
          <p:nvPr/>
        </p:nvSpPr>
        <p:spPr>
          <a:xfrm>
            <a:off x="5975125" y="3124725"/>
            <a:ext cx="13443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800"/>
              <a:t>Hybrid</a:t>
            </a:r>
            <a:endParaRPr sz="1800"/>
          </a:p>
        </p:txBody>
      </p:sp>
      <p:sp>
        <p:nvSpPr>
          <p:cNvPr id="108" name="Google Shape;108;p20"/>
          <p:cNvSpPr txBox="1"/>
          <p:nvPr/>
        </p:nvSpPr>
        <p:spPr>
          <a:xfrm rot="467986">
            <a:off x="5879262" y="2373186"/>
            <a:ext cx="559274" cy="47513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t>Nu</a:t>
            </a:r>
            <a:endParaRPr/>
          </a:p>
        </p:txBody>
      </p:sp>
      <p:sp>
        <p:nvSpPr>
          <p:cNvPr id="109" name="Google Shape;109;p20"/>
          <p:cNvSpPr txBox="1"/>
          <p:nvPr/>
        </p:nvSpPr>
        <p:spPr>
          <a:xfrm>
            <a:off x="297150" y="4178200"/>
            <a:ext cx="8433300" cy="6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t>Cand este vorba de numar mare de plati in cadrul propriei tale servicii de plata, trebuie ales siguranta maxima. In orice alt caz se poate merge pe hybrid.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Jocuri</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Trecand mai departe la jocuri, aici trebuie sa evidentiam ca acestea trebuie sa aiba comportament, design si in multe dintre cazuri technologii diferite fata de aplicatii.</a:t>
            </a:r>
            <a:endParaRPr/>
          </a:p>
          <a:p>
            <a:pPr indent="0" lvl="0" marL="0" rtl="0" algn="l">
              <a:spcBef>
                <a:spcPts val="1600"/>
              </a:spcBef>
              <a:spcAft>
                <a:spcPts val="1600"/>
              </a:spcAft>
              <a:buNone/>
            </a:pPr>
            <a:r>
              <a:rPr lang="ro"/>
              <a:t>Si aici exista posibilitatea de native si hybrid, dar deja toate companiile mari se straduiesc sa ajung la hybrid.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