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7FB9BA-7502-47F7-81C0-07281078A9D7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1</a:t>
            </a:r>
          </a:p>
          <a:p>
            <a:r>
              <a:rPr lang="en-US" sz="3000" dirty="0" smtClean="0">
                <a:solidFill>
                  <a:srgbClr val="00B0F0"/>
                </a:solidFill>
              </a:rPr>
              <a:t>1. ORGANIZAREA DATELOR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1.1 </a:t>
            </a:r>
            <a:r>
              <a:rPr lang="en-US" sz="2800" dirty="0" err="1" smtClean="0">
                <a:solidFill>
                  <a:srgbClr val="00B0F0"/>
                </a:solidFill>
              </a:rPr>
              <a:t>Introducere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1.2 </a:t>
            </a:r>
            <a:r>
              <a:rPr lang="vi-VN" sz="2800" dirty="0" smtClean="0">
                <a:solidFill>
                  <a:srgbClr val="00B0F0"/>
                </a:solidFill>
              </a:rPr>
              <a:t>Ce </a:t>
            </a:r>
            <a:r>
              <a:rPr lang="vi-VN" sz="2800" dirty="0">
                <a:solidFill>
                  <a:srgbClr val="00B0F0"/>
                </a:solidFill>
              </a:rPr>
              <a:t>este o bază de date</a:t>
            </a:r>
            <a:r>
              <a:rPr lang="vi-VN" sz="2800" dirty="0" smtClean="0">
                <a:solidFill>
                  <a:srgbClr val="00B0F0"/>
                </a:solidFill>
              </a:rPr>
              <a:t>?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1.3 </a:t>
            </a:r>
            <a:r>
              <a:rPr lang="en-US" sz="2800" dirty="0" err="1" smtClean="0">
                <a:solidFill>
                  <a:srgbClr val="00B0F0"/>
                </a:solidFill>
              </a:rPr>
              <a:t>Clasificarea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sistemelor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baze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smtClean="0">
                <a:solidFill>
                  <a:srgbClr val="00B0F0"/>
                </a:solidFill>
              </a:rPr>
              <a:t>date</a:t>
            </a:r>
            <a:endParaRPr lang="en-US" sz="2800" dirty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1.3.1 </a:t>
            </a:r>
            <a:r>
              <a:rPr lang="vi-VN" sz="2600" dirty="0" smtClean="0">
                <a:solidFill>
                  <a:srgbClr val="00B0F0"/>
                </a:solidFill>
              </a:rPr>
              <a:t>Clasificare </a:t>
            </a:r>
            <a:r>
              <a:rPr lang="vi-VN" sz="2600" dirty="0">
                <a:solidFill>
                  <a:srgbClr val="00B0F0"/>
                </a:solidFill>
              </a:rPr>
              <a:t>după modelul de </a:t>
            </a:r>
            <a:r>
              <a:rPr lang="vi-VN" sz="2600" dirty="0" smtClean="0">
                <a:solidFill>
                  <a:srgbClr val="00B0F0"/>
                </a:solidFill>
              </a:rPr>
              <a:t>date</a:t>
            </a:r>
            <a:endParaRPr lang="vi-VN" sz="2600" dirty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1.3.2 </a:t>
            </a:r>
            <a:r>
              <a:rPr lang="vi-VN" sz="2600" dirty="0" smtClean="0">
                <a:solidFill>
                  <a:srgbClr val="00B0F0"/>
                </a:solidFill>
              </a:rPr>
              <a:t>Clasificare </a:t>
            </a:r>
            <a:r>
              <a:rPr lang="vi-VN" sz="2600" dirty="0">
                <a:solidFill>
                  <a:srgbClr val="00B0F0"/>
                </a:solidFill>
              </a:rPr>
              <a:t>după numărul de </a:t>
            </a:r>
            <a:r>
              <a:rPr lang="vi-VN" sz="2600" dirty="0" smtClean="0">
                <a:solidFill>
                  <a:srgbClr val="00B0F0"/>
                </a:solidFill>
              </a:rPr>
              <a:t>utilizatori</a:t>
            </a:r>
            <a:endParaRPr lang="vi-VN" sz="2600" dirty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1.3.3 </a:t>
            </a:r>
            <a:r>
              <a:rPr lang="vi-VN" sz="2600" dirty="0" smtClean="0">
                <a:solidFill>
                  <a:srgbClr val="00B0F0"/>
                </a:solidFill>
              </a:rPr>
              <a:t>Clasificare </a:t>
            </a:r>
            <a:r>
              <a:rPr lang="vi-VN" sz="2600" dirty="0">
                <a:solidFill>
                  <a:srgbClr val="00B0F0"/>
                </a:solidFill>
              </a:rPr>
              <a:t>este cea după numărul de staţii pe care este </a:t>
            </a:r>
            <a:r>
              <a:rPr lang="vi-VN" sz="2600" dirty="0" smtClean="0">
                <a:solidFill>
                  <a:srgbClr val="00B0F0"/>
                </a:solidFill>
              </a:rPr>
              <a:t>stocată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baza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>
                <a:solidFill>
                  <a:srgbClr val="00B0F0"/>
                </a:solidFill>
              </a:rPr>
              <a:t>de </a:t>
            </a:r>
            <a:r>
              <a:rPr lang="en-US" sz="2600" dirty="0" smtClean="0">
                <a:solidFill>
                  <a:srgbClr val="00B0F0"/>
                </a:solidFill>
              </a:rPr>
              <a:t>date</a:t>
            </a:r>
            <a:endParaRPr lang="en-US" sz="26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1.4 </a:t>
            </a:r>
            <a:r>
              <a:rPr lang="en-US" sz="2800" dirty="0" err="1" smtClean="0">
                <a:solidFill>
                  <a:srgbClr val="00B0F0"/>
                </a:solidFill>
              </a:rPr>
              <a:t>Securitatea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şi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protecţia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datelor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î</a:t>
            </a:r>
            <a:r>
              <a:rPr lang="en-US" sz="2800" dirty="0" smtClean="0">
                <a:solidFill>
                  <a:srgbClr val="00B0F0"/>
                </a:solidFill>
              </a:rPr>
              <a:t>n </a:t>
            </a:r>
            <a:r>
              <a:rPr lang="en-US" sz="2800" dirty="0" err="1">
                <a:solidFill>
                  <a:srgbClr val="00B0F0"/>
                </a:solidFill>
              </a:rPr>
              <a:t>bazele</a:t>
            </a:r>
            <a:r>
              <a:rPr lang="en-US" sz="2800" dirty="0">
                <a:solidFill>
                  <a:srgbClr val="00B0F0"/>
                </a:solidFill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1743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dirty="0" smtClean="0">
                <a:solidFill>
                  <a:srgbClr val="00B0F0"/>
                </a:solidFill>
              </a:rPr>
              <a:t>Ce este o bază de date?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Câteva dintre </a:t>
            </a:r>
            <a:r>
              <a:rPr lang="vi-VN" sz="2800" dirty="0" smtClean="0">
                <a:solidFill>
                  <a:srgbClr val="00B0F0"/>
                </a:solidFill>
              </a:rPr>
              <a:t>avantajele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oferite </a:t>
            </a:r>
            <a:r>
              <a:rPr lang="vi-VN" sz="2800" dirty="0">
                <a:solidFill>
                  <a:srgbClr val="00B0F0"/>
                </a:solidFill>
              </a:rPr>
              <a:t>sunt: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Controlul </a:t>
            </a:r>
            <a:r>
              <a:rPr lang="vi-VN" sz="2800" dirty="0">
                <a:solidFill>
                  <a:schemeClr val="tx2"/>
                </a:solidFill>
              </a:rPr>
              <a:t>centralizat </a:t>
            </a:r>
            <a:r>
              <a:rPr lang="vi-VN" sz="2800" dirty="0">
                <a:solidFill>
                  <a:srgbClr val="00B0F0"/>
                </a:solidFill>
              </a:rPr>
              <a:t>al datelor, putând fi desemnată </a:t>
            </a:r>
            <a:r>
              <a:rPr lang="vi-VN" sz="2800" dirty="0" smtClean="0">
                <a:solidFill>
                  <a:srgbClr val="00B0F0"/>
                </a:solidFill>
              </a:rPr>
              <a:t>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persoană </a:t>
            </a:r>
            <a:r>
              <a:rPr lang="vi-VN" sz="2800" dirty="0">
                <a:solidFill>
                  <a:srgbClr val="00B0F0"/>
                </a:solidFill>
              </a:rPr>
              <a:t>ca responsabil cu administrarea bazei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Viteză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mare de regăsire şi actualizare a informaţiilor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Sunt </a:t>
            </a:r>
            <a:r>
              <a:rPr lang="vi-VN" sz="2800" dirty="0">
                <a:solidFill>
                  <a:schemeClr val="tx2"/>
                </a:solidFill>
              </a:rPr>
              <a:t>compacte</a:t>
            </a:r>
            <a:r>
              <a:rPr lang="vi-VN" sz="2800" dirty="0">
                <a:solidFill>
                  <a:srgbClr val="00B0F0"/>
                </a:solidFill>
              </a:rPr>
              <a:t>: volumul ocupat de sistemele de baze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este mult mai redus decât documetele </a:t>
            </a:r>
            <a:r>
              <a:rPr lang="vi-VN" sz="2800" dirty="0" smtClean="0">
                <a:solidFill>
                  <a:srgbClr val="00B0F0"/>
                </a:solidFill>
              </a:rPr>
              <a:t>scrise</a:t>
            </a:r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dirty="0" smtClean="0">
                <a:solidFill>
                  <a:srgbClr val="00B0F0"/>
                </a:solidFill>
              </a:rPr>
              <a:t>Ce este o bază de date?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Câteva dintre </a:t>
            </a:r>
            <a:r>
              <a:rPr lang="vi-VN" sz="2800" dirty="0" smtClean="0">
                <a:solidFill>
                  <a:srgbClr val="00B0F0"/>
                </a:solidFill>
              </a:rPr>
              <a:t>avantajele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oferite </a:t>
            </a:r>
            <a:r>
              <a:rPr lang="vi-VN" sz="2800" dirty="0">
                <a:solidFill>
                  <a:srgbClr val="00B0F0"/>
                </a:solidFill>
              </a:rPr>
              <a:t>sunt: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Flexibilitatea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ce constă în posibilitatea modificării </a:t>
            </a:r>
            <a:r>
              <a:rPr lang="vi-VN" sz="2800" dirty="0" smtClean="0">
                <a:solidFill>
                  <a:srgbClr val="00B0F0"/>
                </a:solidFill>
              </a:rPr>
              <a:t>structurii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bazei </a:t>
            </a:r>
            <a:r>
              <a:rPr lang="vi-VN" sz="2800" dirty="0">
                <a:solidFill>
                  <a:srgbClr val="00B0F0"/>
                </a:solidFill>
              </a:rPr>
              <a:t>de date fără a fi necesară modificarea programelor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aplicaţie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Posibilitatea </a:t>
            </a:r>
            <a:r>
              <a:rPr lang="vi-VN" sz="2800" dirty="0">
                <a:solidFill>
                  <a:schemeClr val="tx2"/>
                </a:solidFill>
              </a:rPr>
              <a:t>introducerii standardelor</a:t>
            </a:r>
            <a:r>
              <a:rPr lang="vi-VN" sz="2800" dirty="0">
                <a:solidFill>
                  <a:srgbClr val="00B0F0"/>
                </a:solidFill>
              </a:rPr>
              <a:t> privind modul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stocare </a:t>
            </a:r>
            <a:r>
              <a:rPr lang="vi-VN" sz="2800" dirty="0">
                <a:solidFill>
                  <a:srgbClr val="00B0F0"/>
                </a:solidFill>
              </a:rPr>
              <a:t>a datelor, ceea ce permite </a:t>
            </a:r>
            <a:r>
              <a:rPr lang="vi-VN" sz="2800" dirty="0">
                <a:solidFill>
                  <a:schemeClr val="tx2"/>
                </a:solidFill>
              </a:rPr>
              <a:t>interschimbarea </a:t>
            </a:r>
            <a:r>
              <a:rPr lang="vi-VN" sz="2800" dirty="0" smtClean="0">
                <a:solidFill>
                  <a:schemeClr val="tx2"/>
                </a:solidFill>
              </a:rPr>
              <a:t>datelor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între </a:t>
            </a:r>
            <a:r>
              <a:rPr lang="vi-VN" sz="2800" dirty="0">
                <a:solidFill>
                  <a:srgbClr val="00B0F0"/>
                </a:solidFill>
              </a:rPr>
              <a:t>organizaţii</a:t>
            </a:r>
          </a:p>
        </p:txBody>
      </p:sp>
    </p:spTree>
    <p:extLst>
      <p:ext uri="{BB962C8B-B14F-4D97-AF65-F5344CB8AC3E}">
        <p14:creationId xmlns:p14="http://schemas.microsoft.com/office/powerpoint/2010/main" val="30647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dirty="0" smtClean="0">
                <a:solidFill>
                  <a:srgbClr val="00B0F0"/>
                </a:solidFill>
              </a:rPr>
              <a:t>Ce este o bază de date?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Câteva dintre </a:t>
            </a:r>
            <a:r>
              <a:rPr lang="vi-VN" sz="2800" dirty="0" smtClean="0">
                <a:solidFill>
                  <a:schemeClr val="tx2"/>
                </a:solidFill>
              </a:rPr>
              <a:t>avantajele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oferite </a:t>
            </a:r>
            <a:r>
              <a:rPr lang="vi-VN" sz="2800" dirty="0">
                <a:solidFill>
                  <a:srgbClr val="00B0F0"/>
                </a:solidFill>
              </a:rPr>
              <a:t>sunt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>
                <a:solidFill>
                  <a:schemeClr val="tx2"/>
                </a:solidFill>
              </a:rPr>
              <a:t>Redundanţă scăzută </a:t>
            </a:r>
            <a:r>
              <a:rPr lang="vi-VN" sz="2700" dirty="0">
                <a:solidFill>
                  <a:srgbClr val="00B0F0"/>
                </a:solidFill>
              </a:rPr>
              <a:t>a datelor memorate, care se </a:t>
            </a:r>
            <a:r>
              <a:rPr lang="vi-VN" sz="2700" dirty="0" smtClean="0">
                <a:solidFill>
                  <a:srgbClr val="00B0F0"/>
                </a:solidFill>
              </a:rPr>
              <a:t>obţine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prin </a:t>
            </a:r>
            <a:r>
              <a:rPr lang="vi-VN" sz="2700" dirty="0">
                <a:solidFill>
                  <a:srgbClr val="00B0F0"/>
                </a:solidFill>
              </a:rPr>
              <a:t>partajarea datelor între mai mulţi utilizatori şi aplicaţii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În </a:t>
            </a:r>
            <a:r>
              <a:rPr lang="vi-VN" sz="2700" dirty="0">
                <a:solidFill>
                  <a:srgbClr val="00B0F0"/>
                </a:solidFill>
              </a:rPr>
              <a:t>sistemele de baze de date, mai multe aplicaţii pot </a:t>
            </a:r>
            <a:r>
              <a:rPr lang="vi-VN" sz="2700" dirty="0" smtClean="0">
                <a:solidFill>
                  <a:srgbClr val="00B0F0"/>
                </a:solidFill>
              </a:rPr>
              <a:t>folosi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date </a:t>
            </a:r>
            <a:r>
              <a:rPr lang="vi-VN" sz="2700" dirty="0">
                <a:solidFill>
                  <a:srgbClr val="00B0F0"/>
                </a:solidFill>
              </a:rPr>
              <a:t>comune, memorate o singură dată. De exemplu, </a:t>
            </a:r>
            <a:r>
              <a:rPr lang="vi-VN" sz="2700" dirty="0" smtClean="0">
                <a:solidFill>
                  <a:srgbClr val="00B0F0"/>
                </a:solidFill>
              </a:rPr>
              <a:t>o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aplicaţie </a:t>
            </a:r>
            <a:r>
              <a:rPr lang="vi-VN" sz="2700" dirty="0">
                <a:solidFill>
                  <a:srgbClr val="00B0F0"/>
                </a:solidFill>
              </a:rPr>
              <a:t>pentru gestionarea personalului dintr-o </a:t>
            </a:r>
            <a:r>
              <a:rPr lang="vi-VN" sz="2700" dirty="0" smtClean="0">
                <a:solidFill>
                  <a:srgbClr val="00B0F0"/>
                </a:solidFill>
              </a:rPr>
              <a:t>universitate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şi </a:t>
            </a:r>
            <a:r>
              <a:rPr lang="vi-VN" sz="2700" dirty="0">
                <a:solidFill>
                  <a:srgbClr val="00B0F0"/>
                </a:solidFill>
              </a:rPr>
              <a:t>o aplicaţie pentru gestionarea rezultatelor la examene </a:t>
            </a:r>
            <a:r>
              <a:rPr lang="vi-VN" sz="2700" dirty="0" smtClean="0">
                <a:solidFill>
                  <a:srgbClr val="00B0F0"/>
                </a:solidFill>
              </a:rPr>
              <a:t>din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aceeaşi </a:t>
            </a:r>
            <a:r>
              <a:rPr lang="vi-VN" sz="2700" dirty="0">
                <a:solidFill>
                  <a:srgbClr val="00B0F0"/>
                </a:solidFill>
              </a:rPr>
              <a:t>universitate care foloseşte o singură bază de date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pot </a:t>
            </a:r>
            <a:r>
              <a:rPr lang="vi-VN" sz="2700" dirty="0">
                <a:solidFill>
                  <a:srgbClr val="00B0F0"/>
                </a:solidFill>
              </a:rPr>
              <a:t>folosi aceleaşi informaţii referitoare la </a:t>
            </a:r>
            <a:r>
              <a:rPr lang="vi-VN" sz="2700" dirty="0" smtClean="0">
                <a:solidFill>
                  <a:srgbClr val="00B0F0"/>
                </a:solidFill>
              </a:rPr>
              <a:t>structurarea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facultăţilor</a:t>
            </a:r>
            <a:r>
              <a:rPr lang="vi-VN" sz="27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0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dirty="0" smtClean="0">
                <a:solidFill>
                  <a:srgbClr val="00B0F0"/>
                </a:solidFill>
              </a:rPr>
              <a:t>Ce este o bază de date?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Câteva dintre </a:t>
            </a:r>
            <a:r>
              <a:rPr lang="vi-VN" sz="2800" dirty="0" smtClean="0">
                <a:solidFill>
                  <a:srgbClr val="00B0F0"/>
                </a:solidFill>
              </a:rPr>
              <a:t>avantajele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oferite </a:t>
            </a:r>
            <a:r>
              <a:rPr lang="vi-VN" sz="2800" dirty="0">
                <a:solidFill>
                  <a:srgbClr val="00B0F0"/>
                </a:solidFill>
              </a:rPr>
              <a:t>sunt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Menţinerea integrităţii </a:t>
            </a:r>
            <a:r>
              <a:rPr lang="vi-VN" sz="2800" dirty="0">
                <a:solidFill>
                  <a:srgbClr val="00B0F0"/>
                </a:solidFill>
              </a:rPr>
              <a:t>datelor prin politica de </a:t>
            </a:r>
            <a:r>
              <a:rPr lang="vi-VN" sz="2800" dirty="0" smtClean="0">
                <a:solidFill>
                  <a:srgbClr val="00B0F0"/>
                </a:solidFill>
              </a:rPr>
              <a:t>securitate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(drepturi </a:t>
            </a:r>
            <a:r>
              <a:rPr lang="vi-VN" sz="2800" dirty="0">
                <a:solidFill>
                  <a:srgbClr val="00B0F0"/>
                </a:solidFill>
              </a:rPr>
              <a:t>de acces diferenţiate în funcţie de </a:t>
            </a:r>
            <a:r>
              <a:rPr lang="vi-VN" sz="2800" dirty="0" smtClean="0">
                <a:solidFill>
                  <a:srgbClr val="00B0F0"/>
                </a:solidFill>
              </a:rPr>
              <a:t>rolul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utilizatorilor</a:t>
            </a:r>
            <a:r>
              <a:rPr lang="vi-VN" sz="2800" dirty="0">
                <a:solidFill>
                  <a:srgbClr val="00B0F0"/>
                </a:solidFill>
              </a:rPr>
              <a:t>), prin gestionarea tranzacţiilor şi prin </a:t>
            </a:r>
            <a:r>
              <a:rPr lang="vi-VN" sz="2800" dirty="0" smtClean="0">
                <a:solidFill>
                  <a:srgbClr val="00B0F0"/>
                </a:solidFill>
              </a:rPr>
              <a:t>refacerea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datelor </a:t>
            </a:r>
            <a:r>
              <a:rPr lang="vi-VN" sz="2800" dirty="0">
                <a:solidFill>
                  <a:srgbClr val="00B0F0"/>
                </a:solidFill>
              </a:rPr>
              <a:t>în caz de funcţionare defectuoasă a </a:t>
            </a:r>
            <a:r>
              <a:rPr lang="vi-VN" sz="2800" dirty="0" smtClean="0">
                <a:solidFill>
                  <a:srgbClr val="00B0F0"/>
                </a:solidFill>
              </a:rPr>
              <a:t>diferitelor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componente </a:t>
            </a:r>
            <a:r>
              <a:rPr lang="vi-VN" sz="2800" dirty="0">
                <a:solidFill>
                  <a:srgbClr val="00B0F0"/>
                </a:solidFill>
              </a:rPr>
              <a:t>hardware sau software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dirty="0" smtClean="0">
                <a:solidFill>
                  <a:srgbClr val="00B0F0"/>
                </a:solidFill>
              </a:rPr>
              <a:t>Ce este o bază de date?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Câteva dintre </a:t>
            </a:r>
            <a:r>
              <a:rPr lang="vi-VN" sz="2800" dirty="0" smtClean="0">
                <a:solidFill>
                  <a:srgbClr val="00B0F0"/>
                </a:solidFill>
              </a:rPr>
              <a:t>avantajele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oferite </a:t>
            </a:r>
            <a:r>
              <a:rPr lang="vi-VN" sz="2800" dirty="0">
                <a:solidFill>
                  <a:srgbClr val="00B0F0"/>
                </a:solidFill>
              </a:rPr>
              <a:t>sunt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Independenţa datelor </a:t>
            </a:r>
            <a:r>
              <a:rPr lang="vi-VN" sz="2800" dirty="0">
                <a:solidFill>
                  <a:srgbClr val="00B0F0"/>
                </a:solidFill>
              </a:rPr>
              <a:t>faţă de suportul hardware utilizat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Sistemul </a:t>
            </a:r>
            <a:r>
              <a:rPr lang="vi-VN" sz="2800" dirty="0">
                <a:solidFill>
                  <a:srgbClr val="00B0F0"/>
                </a:solidFill>
              </a:rPr>
              <a:t>de gestiunea a bazelor de date oferă o </a:t>
            </a:r>
            <a:r>
              <a:rPr lang="vi-VN" sz="2800" dirty="0" smtClean="0">
                <a:solidFill>
                  <a:srgbClr val="00B0F0"/>
                </a:solidFill>
              </a:rPr>
              <a:t>vizualizare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>
                <a:solidFill>
                  <a:srgbClr val="00B0F0"/>
                </a:solidFill>
              </a:rPr>
              <a:t>datelor, care nu se modifică atunci când se </a:t>
            </a:r>
            <a:r>
              <a:rPr lang="vi-VN" sz="2800" dirty="0" smtClean="0">
                <a:solidFill>
                  <a:srgbClr val="00B0F0"/>
                </a:solidFill>
              </a:rPr>
              <a:t>schimbă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suportul </a:t>
            </a:r>
            <a:r>
              <a:rPr lang="vi-VN" sz="2800" dirty="0">
                <a:solidFill>
                  <a:srgbClr val="00B0F0"/>
                </a:solidFill>
              </a:rPr>
              <a:t>de memorare fizic, ceea ce asigură </a:t>
            </a:r>
            <a:r>
              <a:rPr lang="vi-VN" sz="2800" dirty="0" smtClean="0">
                <a:solidFill>
                  <a:srgbClr val="00B0F0"/>
                </a:solidFill>
              </a:rPr>
              <a:t>imunitatea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structurii </a:t>
            </a:r>
            <a:r>
              <a:rPr lang="vi-VN" sz="2800" dirty="0">
                <a:solidFill>
                  <a:srgbClr val="00B0F0"/>
                </a:solidFill>
              </a:rPr>
              <a:t>bazei de date şi a aplicaţiilor la modificări </a:t>
            </a:r>
            <a:r>
              <a:rPr lang="vi-VN" sz="2800" dirty="0" smtClean="0">
                <a:solidFill>
                  <a:srgbClr val="00B0F0"/>
                </a:solidFill>
              </a:rPr>
              <a:t>ale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sistemului </a:t>
            </a:r>
            <a:r>
              <a:rPr lang="vi-VN" sz="2800" dirty="0">
                <a:solidFill>
                  <a:srgbClr val="00B0F0"/>
                </a:solidFill>
              </a:rPr>
              <a:t>hardware utilizat.</a:t>
            </a:r>
          </a:p>
        </p:txBody>
      </p:sp>
    </p:spTree>
    <p:extLst>
      <p:ext uri="{BB962C8B-B14F-4D97-AF65-F5344CB8AC3E}">
        <p14:creationId xmlns:p14="http://schemas.microsoft.com/office/powerpoint/2010/main" val="37374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>
                <a:solidFill>
                  <a:srgbClr val="00B0F0"/>
                </a:solidFill>
              </a:rPr>
              <a:t>3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dirty="0">
                <a:solidFill>
                  <a:srgbClr val="00B0F0"/>
                </a:solidFill>
              </a:rPr>
              <a:t>Clasificarea sistemelor de baze de </a:t>
            </a:r>
            <a:r>
              <a:rPr lang="ro-RO" sz="3000" dirty="0" smtClean="0">
                <a:solidFill>
                  <a:srgbClr val="00B0F0"/>
                </a:solidFill>
              </a:rPr>
              <a:t>date</a:t>
            </a:r>
          </a:p>
          <a:p>
            <a:r>
              <a:rPr lang="vi-VN" sz="2800" dirty="0">
                <a:solidFill>
                  <a:srgbClr val="00B0F0"/>
                </a:solidFill>
              </a:rPr>
              <a:t>1.3.1. </a:t>
            </a:r>
            <a:r>
              <a:rPr lang="vi-VN" sz="2800" dirty="0" smtClean="0">
                <a:solidFill>
                  <a:srgbClr val="00B0F0"/>
                </a:solidFill>
              </a:rPr>
              <a:t>Clasificar</a:t>
            </a:r>
            <a:r>
              <a:rPr lang="ro-RO" sz="2800" dirty="0" smtClean="0">
                <a:solidFill>
                  <a:srgbClr val="00B0F0"/>
                </a:solidFill>
              </a:rPr>
              <a:t>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după modelul de date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Majoritatea sistemelor de baze de date actuale </a:t>
            </a:r>
            <a:r>
              <a:rPr lang="vi-VN" sz="2800" dirty="0" smtClean="0">
                <a:solidFill>
                  <a:srgbClr val="00B0F0"/>
                </a:solidFill>
              </a:rPr>
              <a:t>sunt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realizate </a:t>
            </a:r>
            <a:r>
              <a:rPr lang="vi-VN" sz="2800" dirty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chemeClr val="tx2"/>
                </a:solidFill>
              </a:rPr>
              <a:t>modelul de date relaţional</a:t>
            </a:r>
            <a:r>
              <a:rPr lang="vi-VN" sz="2800" dirty="0">
                <a:solidFill>
                  <a:srgbClr val="00B0F0"/>
                </a:solidFill>
              </a:rPr>
              <a:t> sau în </a:t>
            </a:r>
            <a:r>
              <a:rPr lang="vi-VN" sz="2800" dirty="0">
                <a:solidFill>
                  <a:schemeClr val="tx2"/>
                </a:solidFill>
              </a:rPr>
              <a:t>modelul de </a:t>
            </a:r>
            <a:r>
              <a:rPr lang="vi-VN" sz="2800" dirty="0" smtClean="0">
                <a:solidFill>
                  <a:schemeClr val="tx2"/>
                </a:solidFill>
              </a:rPr>
              <a:t>date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orientat </a:t>
            </a:r>
            <a:r>
              <a:rPr lang="vi-VN" sz="2800" dirty="0">
                <a:solidFill>
                  <a:schemeClr val="tx2"/>
                </a:solidFill>
              </a:rPr>
              <a:t>obiect</a:t>
            </a:r>
            <a:r>
              <a:rPr lang="vi-VN" sz="2800" dirty="0">
                <a:solidFill>
                  <a:srgbClr val="00B0F0"/>
                </a:solidFill>
              </a:rPr>
              <a:t>. Dezvoltarea continuă a acestor modele a </a:t>
            </a:r>
            <a:r>
              <a:rPr lang="vi-VN" sz="2800" dirty="0" smtClean="0">
                <a:solidFill>
                  <a:srgbClr val="00B0F0"/>
                </a:solidFill>
              </a:rPr>
              <a:t>condus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către </a:t>
            </a:r>
            <a:r>
              <a:rPr lang="vi-VN" sz="2800" dirty="0">
                <a:solidFill>
                  <a:srgbClr val="00B0F0"/>
                </a:solidFill>
              </a:rPr>
              <a:t>o nouă categorie de baze de date numite </a:t>
            </a:r>
            <a:r>
              <a:rPr lang="vi-VN" sz="2800" dirty="0" smtClean="0">
                <a:solidFill>
                  <a:srgbClr val="00B0F0"/>
                </a:solidFill>
              </a:rPr>
              <a:t>obiect-</a:t>
            </a:r>
            <a:r>
              <a:rPr lang="ro-RO" sz="2800" dirty="0" smtClean="0">
                <a:solidFill>
                  <a:srgbClr val="00B0F0"/>
                </a:solidFill>
              </a:rPr>
              <a:t>r</a:t>
            </a:r>
            <a:r>
              <a:rPr lang="vi-VN" sz="2800" dirty="0" smtClean="0">
                <a:solidFill>
                  <a:srgbClr val="00B0F0"/>
                </a:solidFill>
              </a:rPr>
              <a:t>elaţionale,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combină caracteristicile modelului relaţional cu </a:t>
            </a:r>
            <a:r>
              <a:rPr lang="vi-VN" sz="2800" dirty="0" smtClean="0">
                <a:solidFill>
                  <a:srgbClr val="00B0F0"/>
                </a:solidFill>
              </a:rPr>
              <a:t>caracteristicile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modelului </a:t>
            </a:r>
            <a:r>
              <a:rPr lang="vi-VN" sz="2800" dirty="0">
                <a:solidFill>
                  <a:srgbClr val="00B0F0"/>
                </a:solidFill>
              </a:rPr>
              <a:t>orientat obiect.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1.3.1</a:t>
            </a:r>
            <a:r>
              <a:rPr lang="vi-VN" sz="3000" dirty="0">
                <a:solidFill>
                  <a:srgbClr val="00B0F0"/>
                </a:solidFill>
              </a:rPr>
              <a:t>. </a:t>
            </a:r>
            <a:r>
              <a:rPr lang="vi-VN" sz="3000" dirty="0" smtClean="0">
                <a:solidFill>
                  <a:srgbClr val="00B0F0"/>
                </a:solidFill>
              </a:rPr>
              <a:t>Clasificar</a:t>
            </a:r>
            <a:r>
              <a:rPr lang="ro-RO" sz="3000" dirty="0" smtClean="0">
                <a:solidFill>
                  <a:srgbClr val="00B0F0"/>
                </a:solidFill>
              </a:rPr>
              <a:t>ea</a:t>
            </a:r>
            <a:r>
              <a:rPr lang="vi-VN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>
                <a:solidFill>
                  <a:srgbClr val="00B0F0"/>
                </a:solidFill>
              </a:rPr>
              <a:t>după modelul de date</a:t>
            </a:r>
            <a:r>
              <a:rPr lang="vi-VN" sz="3000" dirty="0" smtClean="0">
                <a:solidFill>
                  <a:srgbClr val="00B0F0"/>
                </a:solidFill>
              </a:rPr>
              <a:t>.</a:t>
            </a:r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Modelul de date relaţional (Relational Model) </a:t>
            </a:r>
            <a:r>
              <a:rPr lang="vi-VN" sz="2800" dirty="0">
                <a:solidFill>
                  <a:srgbClr val="00B0F0"/>
                </a:solidFill>
              </a:rPr>
              <a:t>se </a:t>
            </a:r>
            <a:r>
              <a:rPr lang="vi-VN" sz="2800" dirty="0" smtClean="0">
                <a:solidFill>
                  <a:srgbClr val="00B0F0"/>
                </a:solidFill>
              </a:rPr>
              <a:t>bazează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 </a:t>
            </a:r>
            <a:r>
              <a:rPr lang="vi-VN" sz="2800" dirty="0">
                <a:solidFill>
                  <a:srgbClr val="00B0F0"/>
                </a:solidFill>
              </a:rPr>
              <a:t>noţiunea de relaţie din matematică, care corespunde </a:t>
            </a:r>
            <a:r>
              <a:rPr lang="vi-VN" sz="2800" dirty="0" smtClean="0">
                <a:solidFill>
                  <a:srgbClr val="00B0F0"/>
                </a:solidFill>
              </a:rPr>
              <a:t>unei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 </a:t>
            </a:r>
            <a:r>
              <a:rPr lang="vi-VN" sz="2800" dirty="0">
                <a:solidFill>
                  <a:srgbClr val="00B0F0"/>
                </a:solidFill>
              </a:rPr>
              <a:t>de acelaşi tip şi are o reprezentare uşor de înţeles şi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manipulat</a:t>
            </a:r>
            <a:r>
              <a:rPr lang="vi-VN" sz="2800" dirty="0">
                <a:solidFill>
                  <a:srgbClr val="00B0F0"/>
                </a:solidFill>
              </a:rPr>
              <a:t>, ce constă dintr-un tabel bidimensional, compus din </a:t>
            </a:r>
            <a:r>
              <a:rPr lang="vi-VN" sz="2800" dirty="0" smtClean="0">
                <a:solidFill>
                  <a:srgbClr val="00B0F0"/>
                </a:solidFill>
              </a:rPr>
              <a:t>linii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rgbClr val="00B0F0"/>
                </a:solidFill>
              </a:rPr>
              <a:t>coloane. Fiecare linie din tabel reprezintă o entitate şi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compusă </a:t>
            </a:r>
            <a:r>
              <a:rPr lang="vi-VN" sz="2800" dirty="0">
                <a:solidFill>
                  <a:srgbClr val="00B0F0"/>
                </a:solidFill>
              </a:rPr>
              <a:t>din mulţimea valorilor atributelor entităţii respective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fiecare </a:t>
            </a:r>
            <a:r>
              <a:rPr lang="vi-VN" sz="2800" dirty="0">
                <a:solidFill>
                  <a:srgbClr val="00B0F0"/>
                </a:solidFill>
              </a:rPr>
              <a:t>atribut corespunzând unei coloane a tabelului.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2800" dirty="0">
                <a:solidFill>
                  <a:srgbClr val="00B0F0"/>
                </a:solidFill>
              </a:rPr>
              <a:t>1.3.1. Clasificar</a:t>
            </a:r>
            <a:r>
              <a:rPr lang="ro-RO" sz="2800" dirty="0">
                <a:solidFill>
                  <a:srgbClr val="00B0F0"/>
                </a:solidFill>
              </a:rPr>
              <a:t>ea</a:t>
            </a:r>
            <a:r>
              <a:rPr lang="vi-VN" sz="2800" dirty="0">
                <a:solidFill>
                  <a:srgbClr val="00B0F0"/>
                </a:solidFill>
              </a:rPr>
              <a:t> după modelul de date.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Modelul </a:t>
            </a:r>
            <a:r>
              <a:rPr lang="vi-VN" sz="2800" dirty="0">
                <a:solidFill>
                  <a:schemeClr val="tx2"/>
                </a:solidFill>
              </a:rPr>
              <a:t>de date </a:t>
            </a:r>
            <a:r>
              <a:rPr lang="vi-VN" sz="2800" dirty="0" smtClean="0">
                <a:solidFill>
                  <a:schemeClr val="tx2"/>
                </a:solidFill>
              </a:rPr>
              <a:t>relaţional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 fost propus de </a:t>
            </a:r>
            <a:r>
              <a:rPr lang="vi-VN" sz="2800" dirty="0" smtClean="0">
                <a:solidFill>
                  <a:srgbClr val="00B0F0"/>
                </a:solidFill>
              </a:rPr>
              <a:t>cercetătorul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E.F.Codd </a:t>
            </a:r>
            <a:r>
              <a:rPr lang="vi-VN" sz="2800" dirty="0">
                <a:solidFill>
                  <a:srgbClr val="00B0F0"/>
                </a:solidFill>
              </a:rPr>
              <a:t>de la compania IBM, care a publicat în 1970 </a:t>
            </a:r>
            <a:r>
              <a:rPr lang="vi-VN" sz="2800" dirty="0" smtClean="0">
                <a:solidFill>
                  <a:srgbClr val="00B0F0"/>
                </a:solidFill>
              </a:rPr>
              <a:t>lucrarea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“</a:t>
            </a:r>
            <a:r>
              <a:rPr lang="vi-VN" sz="2800" dirty="0">
                <a:solidFill>
                  <a:srgbClr val="00B0F0"/>
                </a:solidFill>
              </a:rPr>
              <a:t>Un model relaţional de date pentru bănci mari de date partajate</a:t>
            </a:r>
            <a:r>
              <a:rPr lang="vi-VN" sz="2800" dirty="0" smtClean="0">
                <a:solidFill>
                  <a:srgbClr val="00B0F0"/>
                </a:solidFill>
              </a:rPr>
              <a:t>”.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Alte </a:t>
            </a:r>
            <a:r>
              <a:rPr lang="vi-VN" sz="2800" dirty="0">
                <a:solidFill>
                  <a:srgbClr val="00B0F0"/>
                </a:solidFill>
              </a:rPr>
              <a:t>lucrări ale lui Codd, ca şi ale altor cercetători ca R. </a:t>
            </a:r>
            <a:r>
              <a:rPr lang="vi-VN" sz="2800" dirty="0" smtClean="0">
                <a:solidFill>
                  <a:srgbClr val="00B0F0"/>
                </a:solidFill>
              </a:rPr>
              <a:t>Boyce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 smtClean="0">
                <a:solidFill>
                  <a:srgbClr val="00B0F0"/>
                </a:solidFill>
              </a:rPr>
              <a:t>J.D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vi-VN" sz="2800" dirty="0" smtClean="0">
                <a:solidFill>
                  <a:srgbClr val="00B0F0"/>
                </a:solidFill>
              </a:rPr>
              <a:t>Ullman </a:t>
            </a:r>
            <a:r>
              <a:rPr lang="vi-VN" sz="2800" dirty="0">
                <a:solidFill>
                  <a:srgbClr val="00B0F0"/>
                </a:solidFill>
              </a:rPr>
              <a:t>au perfecţionat modelul de date relaţional şi </a:t>
            </a:r>
            <a:r>
              <a:rPr lang="vi-VN" sz="2800" dirty="0" smtClean="0">
                <a:solidFill>
                  <a:srgbClr val="00B0F0"/>
                </a:solidFill>
              </a:rPr>
              <a:t>au</a:t>
            </a:r>
            <a:r>
              <a:rPr lang="ro-RO" sz="2800" dirty="0" smtClean="0">
                <a:solidFill>
                  <a:srgbClr val="00B0F0"/>
                </a:solidFill>
              </a:rPr>
              <a:t> dus la </a:t>
            </a:r>
            <a:r>
              <a:rPr lang="vi-VN" sz="2800" dirty="0" smtClean="0">
                <a:solidFill>
                  <a:srgbClr val="00B0F0"/>
                </a:solidFill>
              </a:rPr>
              <a:t>dezvoltarea </a:t>
            </a:r>
            <a:r>
              <a:rPr lang="vi-VN" sz="2800" dirty="0">
                <a:solidFill>
                  <a:srgbClr val="00B0F0"/>
                </a:solidFill>
              </a:rPr>
              <a:t>sistemelor de baze de </a:t>
            </a:r>
            <a:r>
              <a:rPr lang="vi-VN" sz="2800" dirty="0" smtClean="0">
                <a:solidFill>
                  <a:srgbClr val="00B0F0"/>
                </a:solidFill>
              </a:rPr>
              <a:t>date.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Chiar </a:t>
            </a:r>
            <a:r>
              <a:rPr lang="vi-VN" sz="2800" dirty="0">
                <a:solidFill>
                  <a:srgbClr val="00B0F0"/>
                </a:solidFill>
              </a:rPr>
              <a:t>dacă noţiunile de relaţie şi tabel diferă în esenţa lor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relaţia </a:t>
            </a:r>
            <a:r>
              <a:rPr lang="vi-VN" sz="2800" dirty="0">
                <a:solidFill>
                  <a:srgbClr val="00B0F0"/>
                </a:solidFill>
              </a:rPr>
              <a:t>reprezentând o mulţime de entităţi şi tabelul o </a:t>
            </a:r>
            <a:r>
              <a:rPr lang="vi-VN" sz="2800" dirty="0" smtClean="0">
                <a:solidFill>
                  <a:srgbClr val="00B0F0"/>
                </a:solidFill>
              </a:rPr>
              <a:t>reprezentare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vizuală </a:t>
            </a:r>
            <a:r>
              <a:rPr lang="vi-VN" sz="2800" dirty="0">
                <a:solidFill>
                  <a:srgbClr val="00B0F0"/>
                </a:solidFill>
              </a:rPr>
              <a:t>a acesteia, cele două denumiri se pot folosi, în </a:t>
            </a:r>
            <a:r>
              <a:rPr lang="vi-VN" sz="2800" dirty="0" smtClean="0">
                <a:solidFill>
                  <a:srgbClr val="00B0F0"/>
                </a:solidFill>
              </a:rPr>
              <a:t>general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acelaşi scop.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date.</a:t>
            </a:r>
            <a:endParaRPr lang="ro-RO" sz="30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Următoarele </a:t>
            </a:r>
            <a:r>
              <a:rPr lang="ro-RO" sz="2800" dirty="0" smtClean="0">
                <a:solidFill>
                  <a:schemeClr val="tx2"/>
                </a:solidFill>
              </a:rPr>
              <a:t>cracteristici ale mo</a:t>
            </a:r>
            <a:r>
              <a:rPr lang="vi-VN" sz="2800" dirty="0" smtClean="0">
                <a:solidFill>
                  <a:schemeClr val="tx2"/>
                </a:solidFill>
              </a:rPr>
              <a:t>delul</a:t>
            </a:r>
            <a:r>
              <a:rPr lang="ro-RO" sz="2800" dirty="0" smtClean="0">
                <a:solidFill>
                  <a:schemeClr val="tx2"/>
                </a:solidFill>
              </a:rPr>
              <a:t>ui</a:t>
            </a:r>
            <a:r>
              <a:rPr lang="vi-VN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de date </a:t>
            </a:r>
            <a:r>
              <a:rPr lang="vi-VN" sz="2800" dirty="0" smtClean="0">
                <a:solidFill>
                  <a:schemeClr val="tx2"/>
                </a:solidFill>
              </a:rPr>
              <a:t>relaţional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sintetize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ză estenţa acestuia: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it-IT" sz="2800" dirty="0">
                <a:solidFill>
                  <a:schemeClr val="tx2"/>
                </a:solidFill>
              </a:rPr>
              <a:t>Datele</a:t>
            </a:r>
            <a:r>
              <a:rPr lang="it-IT" sz="2800" dirty="0">
                <a:solidFill>
                  <a:srgbClr val="00B0F0"/>
                </a:solidFill>
              </a:rPr>
              <a:t> sunt percepute de utilizatori ca </a:t>
            </a:r>
            <a:r>
              <a:rPr lang="it-IT" sz="2800" dirty="0" smtClean="0">
                <a:solidFill>
                  <a:schemeClr val="tx2"/>
                </a:solidFill>
              </a:rPr>
              <a:t>tabele</a:t>
            </a:r>
            <a:endParaRPr lang="ro-RO" sz="2800" dirty="0" smtClean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Asocierea dintre tabele </a:t>
            </a:r>
            <a:r>
              <a:rPr lang="vi-VN" sz="2800" dirty="0">
                <a:solidFill>
                  <a:srgbClr val="00B0F0"/>
                </a:solidFill>
              </a:rPr>
              <a:t>se realizează prin </a:t>
            </a:r>
            <a:r>
              <a:rPr lang="vi-VN" sz="2800" dirty="0" smtClean="0">
                <a:solidFill>
                  <a:srgbClr val="00B0F0"/>
                </a:solidFill>
              </a:rPr>
              <a:t>intermediul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egalităţii </a:t>
            </a:r>
            <a:r>
              <a:rPr lang="vi-VN" sz="2800" dirty="0">
                <a:solidFill>
                  <a:schemeClr val="tx2"/>
                </a:solidFill>
              </a:rPr>
              <a:t>valorilor unor atribute comune</a:t>
            </a:r>
            <a:r>
              <a:rPr lang="vi-VN" sz="2800" dirty="0">
                <a:solidFill>
                  <a:srgbClr val="00B0F0"/>
                </a:solidFill>
              </a:rPr>
              <a:t>, ceea ce </a:t>
            </a:r>
            <a:r>
              <a:rPr lang="vi-VN" sz="2800" dirty="0" smtClean="0">
                <a:solidFill>
                  <a:srgbClr val="00B0F0"/>
                </a:solidFill>
              </a:rPr>
              <a:t>permite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rezolvarea </a:t>
            </a:r>
            <a:r>
              <a:rPr lang="vi-VN" sz="2800" dirty="0">
                <a:solidFill>
                  <a:srgbClr val="00B0F0"/>
                </a:solidFill>
              </a:rPr>
              <a:t>oricărei interogări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Majoritatea </a:t>
            </a:r>
            <a:r>
              <a:rPr lang="ro-RO" sz="2800" dirty="0" smtClean="0">
                <a:solidFill>
                  <a:srgbClr val="00B0F0"/>
                </a:solidFill>
              </a:rPr>
              <a:t>SGBDR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actuale </a:t>
            </a:r>
            <a:r>
              <a:rPr lang="vi-VN" sz="2800" dirty="0" smtClean="0">
                <a:solidFill>
                  <a:srgbClr val="00B0F0"/>
                </a:solidFill>
              </a:rPr>
              <a:t>implementează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versiunea </a:t>
            </a:r>
            <a:r>
              <a:rPr lang="vi-VN" sz="2800" dirty="0">
                <a:solidFill>
                  <a:srgbClr val="00B0F0"/>
                </a:solidFill>
              </a:rPr>
              <a:t>din anul 1992 a standardului pentru limbajul SQL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denumită </a:t>
            </a:r>
            <a:r>
              <a:rPr lang="vi-VN" sz="2800" dirty="0">
                <a:solidFill>
                  <a:schemeClr val="tx2"/>
                </a:solidFill>
              </a:rPr>
              <a:t>SQL 92</a:t>
            </a:r>
            <a:r>
              <a:rPr lang="vi-VN" sz="2800" dirty="0">
                <a:solidFill>
                  <a:srgbClr val="00B0F0"/>
                </a:solidFill>
              </a:rPr>
              <a:t> sau </a:t>
            </a:r>
            <a:r>
              <a:rPr lang="vi-VN" sz="2800" dirty="0">
                <a:solidFill>
                  <a:schemeClr val="tx2"/>
                </a:solidFill>
              </a:rPr>
              <a:t>SQL2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date.</a:t>
            </a:r>
            <a:endParaRPr lang="ro-RO" sz="30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Modelul de date orientat obiect (Object Model) </a:t>
            </a:r>
            <a:r>
              <a:rPr lang="vi-VN" sz="2800" dirty="0">
                <a:solidFill>
                  <a:srgbClr val="00B0F0"/>
                </a:solidFill>
              </a:rPr>
              <a:t>este </a:t>
            </a:r>
            <a:r>
              <a:rPr lang="vi-VN" sz="2800" dirty="0" smtClean="0">
                <a:solidFill>
                  <a:srgbClr val="00B0F0"/>
                </a:solidFill>
              </a:rPr>
              <a:t>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concept </a:t>
            </a:r>
            <a:r>
              <a:rPr lang="vi-VN" sz="2800" dirty="0">
                <a:solidFill>
                  <a:srgbClr val="00B0F0"/>
                </a:solidFill>
              </a:rPr>
              <a:t>unificator în ştiinţa calculatoarelor, fiind aplicabil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programare</a:t>
            </a:r>
            <a:r>
              <a:rPr lang="vi-VN" sz="2800" dirty="0">
                <a:solidFill>
                  <a:srgbClr val="00B0F0"/>
                </a:solidFill>
              </a:rPr>
              <a:t>, în proiectarea hardware, a interfeţelor, a bazelor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etc. Sistemele de baze de date orientate obiect se </a:t>
            </a:r>
            <a:r>
              <a:rPr lang="vi-VN" sz="2800" dirty="0" smtClean="0">
                <a:solidFill>
                  <a:srgbClr val="00B0F0"/>
                </a:solidFill>
              </a:rPr>
              <a:t>bazează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 </a:t>
            </a:r>
            <a:r>
              <a:rPr lang="vi-VN" sz="2800" dirty="0">
                <a:solidFill>
                  <a:srgbClr val="00B0F0"/>
                </a:solidFill>
              </a:rPr>
              <a:t>limbaje de programare orientate obiect cu </a:t>
            </a:r>
            <a:r>
              <a:rPr lang="ro-RO" sz="2800" dirty="0" smtClean="0">
                <a:solidFill>
                  <a:srgbClr val="00B0F0"/>
                </a:solidFill>
              </a:rPr>
              <a:t>c</a:t>
            </a:r>
            <a:r>
              <a:rPr lang="vi-VN" sz="2800" dirty="0" smtClean="0">
                <a:solidFill>
                  <a:srgbClr val="00B0F0"/>
                </a:solidFill>
              </a:rPr>
              <a:t>apacităţi 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persistenţă</a:t>
            </a:r>
            <a:r>
              <a:rPr lang="vi-VN" sz="2800" dirty="0">
                <a:solidFill>
                  <a:srgbClr val="00B0F0"/>
                </a:solidFill>
              </a:rPr>
              <a:t>, în care datele sunt independente de timpul de viaţă </a:t>
            </a:r>
            <a:r>
              <a:rPr lang="vi-VN" sz="2800" dirty="0" smtClean="0">
                <a:solidFill>
                  <a:srgbClr val="00B0F0"/>
                </a:solidFill>
              </a:rPr>
              <a:t>al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programelor </a:t>
            </a:r>
            <a:r>
              <a:rPr lang="vi-VN" sz="2800" dirty="0">
                <a:solidFill>
                  <a:srgbClr val="00B0F0"/>
                </a:solidFill>
              </a:rPr>
              <a:t>care le creează sau accesează, prin memorare </a:t>
            </a:r>
            <a:r>
              <a:rPr lang="vi-VN" sz="2800" dirty="0" smtClean="0">
                <a:solidFill>
                  <a:srgbClr val="00B0F0"/>
                </a:solidFill>
              </a:rPr>
              <a:t>pe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suport </a:t>
            </a:r>
            <a:r>
              <a:rPr lang="vi-VN" sz="2800" dirty="0">
                <a:solidFill>
                  <a:srgbClr val="00B0F0"/>
                </a:solidFill>
              </a:rPr>
              <a:t>magnetic (disc).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1.1 </a:t>
            </a:r>
            <a:r>
              <a:rPr lang="en-US" sz="3000" dirty="0" err="1" smtClean="0">
                <a:solidFill>
                  <a:srgbClr val="00B0F0"/>
                </a:solidFill>
              </a:rPr>
              <a:t>Introducere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 ultimii ani, dezvoltarea sistemelor de baze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reprezintă </a:t>
            </a:r>
            <a:r>
              <a:rPr lang="vi-VN" sz="2800" dirty="0">
                <a:solidFill>
                  <a:srgbClr val="00B0F0"/>
                </a:solidFill>
              </a:rPr>
              <a:t>unul dintre cele mai importante aspecte în </a:t>
            </a:r>
            <a:r>
              <a:rPr lang="vi-VN" sz="2800" dirty="0" smtClean="0">
                <a:solidFill>
                  <a:srgbClr val="00B0F0"/>
                </a:solidFill>
              </a:rPr>
              <a:t>domeniul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tehnologiei </a:t>
            </a:r>
            <a:r>
              <a:rPr lang="vi-VN" sz="2800" dirty="0">
                <a:solidFill>
                  <a:srgbClr val="00B0F0"/>
                </a:solidFill>
              </a:rPr>
              <a:t>informaţiei, având un impact decisiv asupra modului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organizare </a:t>
            </a:r>
            <a:r>
              <a:rPr lang="vi-VN" sz="2800" dirty="0">
                <a:solidFill>
                  <a:srgbClr val="00B0F0"/>
                </a:solidFill>
              </a:rPr>
              <a:t>şi funcţionare a numeroaselor instituţii şi servicii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Acestea </a:t>
            </a:r>
            <a:r>
              <a:rPr lang="vi-VN" sz="2800" dirty="0">
                <a:solidFill>
                  <a:srgbClr val="00B0F0"/>
                </a:solidFill>
              </a:rPr>
              <a:t>sunt companiile de comunicaţie, intreprinderile de comerţ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serviciile </a:t>
            </a:r>
            <a:r>
              <a:rPr lang="vi-VN" sz="2800" dirty="0">
                <a:solidFill>
                  <a:srgbClr val="00B0F0"/>
                </a:solidFill>
              </a:rPr>
              <a:t>bancare, serviciile de transport, asigurările, </a:t>
            </a:r>
            <a:r>
              <a:rPr lang="vi-VN" sz="2800" dirty="0" smtClean="0">
                <a:solidFill>
                  <a:srgbClr val="00B0F0"/>
                </a:solidFill>
              </a:rPr>
              <a:t>universităţile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etc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en-US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cestea </a:t>
            </a:r>
            <a:r>
              <a:rPr lang="vi-VN" sz="2800" dirty="0">
                <a:solidFill>
                  <a:srgbClr val="00B0F0"/>
                </a:solidFill>
              </a:rPr>
              <a:t>sunt dependente de funcţionarea corectă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neîntreruptă </a:t>
            </a:r>
            <a:r>
              <a:rPr lang="vi-VN" sz="2800" dirty="0">
                <a:solidFill>
                  <a:srgbClr val="00B0F0"/>
                </a:solidFill>
              </a:rPr>
              <a:t>a sistemelor de baze de 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date.</a:t>
            </a:r>
            <a:endParaRPr lang="ro-RO" sz="30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Există şi unele domenii, în special cele care </a:t>
            </a:r>
            <a:r>
              <a:rPr lang="vi-VN" sz="2800" dirty="0" smtClean="0">
                <a:solidFill>
                  <a:srgbClr val="00B0F0"/>
                </a:solidFill>
              </a:rPr>
              <a:t>manipulează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tipuri </a:t>
            </a:r>
            <a:r>
              <a:rPr lang="vi-VN" sz="2800" dirty="0">
                <a:solidFill>
                  <a:srgbClr val="00B0F0"/>
                </a:solidFill>
              </a:rPr>
              <a:t>de date complexe, cum ar fi proiectarea asistată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calculator</a:t>
            </a:r>
            <a:r>
              <a:rPr lang="vi-VN" sz="2800" dirty="0">
                <a:solidFill>
                  <a:srgbClr val="00B0F0"/>
                </a:solidFill>
              </a:rPr>
              <a:t>, sisteme de informaţii geografice, medicină etc, în </a:t>
            </a:r>
            <a:r>
              <a:rPr lang="vi-VN" sz="2800" dirty="0" smtClean="0">
                <a:solidFill>
                  <a:srgbClr val="00B0F0"/>
                </a:solidFill>
              </a:rPr>
              <a:t>care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modelul </a:t>
            </a:r>
            <a:r>
              <a:rPr lang="vi-VN" sz="2800" dirty="0">
                <a:solidFill>
                  <a:srgbClr val="00B0F0"/>
                </a:solidFill>
              </a:rPr>
              <a:t>relaţional s-a dovedit a fi insuficient de expresiv şi </a:t>
            </a:r>
            <a:r>
              <a:rPr lang="vi-VN" sz="2800" dirty="0" smtClean="0">
                <a:solidFill>
                  <a:srgbClr val="00B0F0"/>
                </a:solidFill>
              </a:rPr>
              <a:t>cu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performanţe </a:t>
            </a:r>
            <a:r>
              <a:rPr lang="vi-VN" sz="2800" dirty="0">
                <a:solidFill>
                  <a:srgbClr val="00B0F0"/>
                </a:solidFill>
              </a:rPr>
              <a:t>de execuţie reduse.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Caracteristicile importante ale </a:t>
            </a:r>
            <a:r>
              <a:rPr lang="vi-VN" sz="2800" dirty="0">
                <a:solidFill>
                  <a:schemeClr val="tx2"/>
                </a:solidFill>
              </a:rPr>
              <a:t>modelului orientat </a:t>
            </a:r>
            <a:r>
              <a:rPr lang="vi-VN" sz="2800" dirty="0" smtClean="0">
                <a:solidFill>
                  <a:schemeClr val="tx2"/>
                </a:solidFill>
              </a:rPr>
              <a:t>obiect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sunt</a:t>
            </a:r>
            <a:r>
              <a:rPr lang="vi-VN" sz="2800" dirty="0">
                <a:solidFill>
                  <a:srgbClr val="00B0F0"/>
                </a:solidFill>
              </a:rPr>
              <a:t>: </a:t>
            </a:r>
            <a:r>
              <a:rPr lang="vi-VN" sz="2800" dirty="0">
                <a:solidFill>
                  <a:schemeClr val="tx2"/>
                </a:solidFill>
              </a:rPr>
              <a:t>abstractizarea</a:t>
            </a:r>
            <a:r>
              <a:rPr lang="vi-VN" sz="2800" dirty="0">
                <a:solidFill>
                  <a:srgbClr val="00B0F0"/>
                </a:solidFill>
              </a:rPr>
              <a:t>,</a:t>
            </a:r>
            <a:r>
              <a:rPr lang="vi-VN" sz="2800" dirty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moştenirea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încapsularea</a:t>
            </a:r>
            <a:r>
              <a:rPr lang="vi-VN" sz="2800" dirty="0">
                <a:solidFill>
                  <a:srgbClr val="00B0F0"/>
                </a:solidFill>
              </a:rPr>
              <a:t>,</a:t>
            </a:r>
            <a:r>
              <a:rPr lang="vi-VN" sz="2800" dirty="0">
                <a:solidFill>
                  <a:schemeClr val="tx2"/>
                </a:solidFill>
              </a:rPr>
              <a:t> modularizarea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date.</a:t>
            </a:r>
            <a:endParaRPr lang="ro-RO" sz="30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Din perspectiva realizării bazelor de date, o altă </a:t>
            </a:r>
            <a:r>
              <a:rPr lang="vi-VN" sz="2800" dirty="0" smtClean="0">
                <a:solidFill>
                  <a:srgbClr val="00B0F0"/>
                </a:solidFill>
              </a:rPr>
              <a:t>proprietate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>
                <a:solidFill>
                  <a:srgbClr val="00B0F0"/>
                </a:solidFill>
              </a:rPr>
              <a:t>modelului obiect, </a:t>
            </a:r>
            <a:r>
              <a:rPr lang="vi-VN" sz="2800" dirty="0">
                <a:solidFill>
                  <a:schemeClr val="tx2"/>
                </a:solidFill>
              </a:rPr>
              <a:t>persistenţa</a:t>
            </a:r>
            <a:r>
              <a:rPr lang="vi-VN" sz="2800" dirty="0">
                <a:solidFill>
                  <a:srgbClr val="00B0F0"/>
                </a:solidFill>
              </a:rPr>
              <a:t>, este aceea care </a:t>
            </a:r>
            <a:r>
              <a:rPr lang="vi-VN" sz="2800" dirty="0" smtClean="0">
                <a:solidFill>
                  <a:srgbClr val="00B0F0"/>
                </a:solidFill>
              </a:rPr>
              <a:t>asigură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memorarea </a:t>
            </a:r>
            <a:r>
              <a:rPr lang="vi-VN" sz="2800" dirty="0">
                <a:solidFill>
                  <a:srgbClr val="00B0F0"/>
                </a:solidFill>
              </a:rPr>
              <a:t>transparentă pe suport magnetic a obiectelor </a:t>
            </a:r>
            <a:r>
              <a:rPr lang="vi-VN" sz="2800" dirty="0" smtClean="0">
                <a:solidFill>
                  <a:srgbClr val="00B0F0"/>
                </a:solidFill>
              </a:rPr>
              <a:t>care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alcătuiesc </a:t>
            </a:r>
            <a:r>
              <a:rPr lang="vi-VN" sz="2800" dirty="0">
                <a:solidFill>
                  <a:srgbClr val="00B0F0"/>
                </a:solidFill>
              </a:rPr>
              <a:t>o bază de date orientată obiect.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Modelul de date obiect-relaţional (Object-Relational Model</a:t>
            </a:r>
            <a:r>
              <a:rPr lang="vi-VN" sz="2800" dirty="0" smtClean="0">
                <a:solidFill>
                  <a:schemeClr val="tx2"/>
                </a:solidFill>
              </a:rPr>
              <a:t>)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reprezintă </a:t>
            </a:r>
            <a:r>
              <a:rPr lang="vi-VN" sz="2800" dirty="0">
                <a:solidFill>
                  <a:srgbClr val="00B0F0"/>
                </a:solidFill>
              </a:rPr>
              <a:t>extinderea modelului relaţional cu caracteristici </a:t>
            </a:r>
            <a:r>
              <a:rPr lang="vi-VN" sz="2800" dirty="0" smtClean="0">
                <a:solidFill>
                  <a:srgbClr val="00B0F0"/>
                </a:solidFill>
              </a:rPr>
              <a:t>ale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modelului </a:t>
            </a:r>
            <a:r>
              <a:rPr lang="vi-VN" sz="2800" dirty="0">
                <a:solidFill>
                  <a:srgbClr val="00B0F0"/>
                </a:solidFill>
              </a:rPr>
              <a:t>obiect, extindere necesară pentru realizarea bazelor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care definesc şi prelucrează tipuri de date complexe.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 esenţă, </a:t>
            </a:r>
            <a:r>
              <a:rPr lang="vi-VN" sz="2800" dirty="0">
                <a:solidFill>
                  <a:schemeClr val="tx2"/>
                </a:solidFill>
              </a:rPr>
              <a:t>modelul obiect-relaţional </a:t>
            </a:r>
            <a:r>
              <a:rPr lang="vi-VN" sz="2800" dirty="0">
                <a:solidFill>
                  <a:srgbClr val="00B0F0"/>
                </a:solidFill>
              </a:rPr>
              <a:t>păstrează </a:t>
            </a:r>
            <a:r>
              <a:rPr lang="vi-VN" sz="2800" dirty="0" smtClean="0">
                <a:solidFill>
                  <a:srgbClr val="00B0F0"/>
                </a:solidFill>
              </a:rPr>
              <a:t>structurarea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datelor </a:t>
            </a:r>
            <a:r>
              <a:rPr lang="vi-VN" sz="2800" dirty="0">
                <a:solidFill>
                  <a:srgbClr val="00B0F0"/>
                </a:solidFill>
              </a:rPr>
              <a:t>în relaţii (reprezentate ca tabele), dar adaugă </a:t>
            </a:r>
            <a:r>
              <a:rPr lang="vi-VN" sz="2800" dirty="0" smtClean="0">
                <a:solidFill>
                  <a:srgbClr val="00B0F0"/>
                </a:solidFill>
              </a:rPr>
              <a:t>posibilitatea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definirii </a:t>
            </a:r>
            <a:r>
              <a:rPr lang="vi-VN" sz="2800" dirty="0">
                <a:solidFill>
                  <a:srgbClr val="00B0F0"/>
                </a:solidFill>
              </a:rPr>
              <a:t>unor noi tipuri de date, pentru domeniile de valori </a:t>
            </a:r>
            <a:r>
              <a:rPr lang="vi-VN" sz="2800" dirty="0" smtClean="0">
                <a:solidFill>
                  <a:srgbClr val="00B0F0"/>
                </a:solidFill>
              </a:rPr>
              <a:t>ale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atributelor</a:t>
            </a:r>
            <a:r>
              <a:rPr lang="vi-VN" sz="2800" dirty="0">
                <a:solidFill>
                  <a:srgbClr val="00B0F0"/>
                </a:solidFill>
              </a:rPr>
              <a:t>. Tipurile de date definite de utilizator pot fi extinse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mecanismul </a:t>
            </a:r>
            <a:r>
              <a:rPr lang="vi-VN" sz="2800" dirty="0">
                <a:solidFill>
                  <a:srgbClr val="00B0F0"/>
                </a:solidFill>
              </a:rPr>
              <a:t>de moştenire şi pentru fiecare tip sau subtip se </a:t>
            </a:r>
            <a:r>
              <a:rPr lang="vi-VN" sz="2800" dirty="0" smtClean="0">
                <a:solidFill>
                  <a:srgbClr val="00B0F0"/>
                </a:solidFill>
              </a:rPr>
              <a:t>pot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defini </a:t>
            </a:r>
            <a:r>
              <a:rPr lang="vi-VN" sz="2800" dirty="0">
                <a:solidFill>
                  <a:srgbClr val="00B0F0"/>
                </a:solidFill>
              </a:rPr>
              <a:t>metode pe care le pot executa obiectele de acel tip.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 modelul de date </a:t>
            </a:r>
            <a:r>
              <a:rPr lang="vi-VN" sz="2800" dirty="0">
                <a:solidFill>
                  <a:schemeClr val="tx2"/>
                </a:solidFill>
              </a:rPr>
              <a:t>ierarhic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(Hierarchical Model) </a:t>
            </a:r>
            <a:r>
              <a:rPr lang="vi-VN" sz="2800" dirty="0">
                <a:solidFill>
                  <a:srgbClr val="00B0F0"/>
                </a:solidFill>
              </a:rPr>
              <a:t>o bază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se reprezintă printr-o structură ierarhică de înregistrări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(records) conectate prin legături (links). Modelul ierarhic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fost </a:t>
            </a:r>
            <a:r>
              <a:rPr lang="vi-VN" sz="2800" dirty="0">
                <a:solidFill>
                  <a:srgbClr val="00B0F0"/>
                </a:solidFill>
              </a:rPr>
              <a:t>primul model folosit pentru dezvoltatea bazelor de 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Schema conceptuală a unei baze de date în </a:t>
            </a:r>
            <a:r>
              <a:rPr lang="vi-VN" sz="2700" dirty="0" smtClean="0">
                <a:solidFill>
                  <a:schemeClr val="tx2"/>
                </a:solidFill>
              </a:rPr>
              <a:t>modelul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ierarhic </a:t>
            </a:r>
            <a:r>
              <a:rPr lang="vi-VN" sz="2700" dirty="0">
                <a:solidFill>
                  <a:srgbClr val="00B0F0"/>
                </a:solidFill>
              </a:rPr>
              <a:t>se reprezintă printr-un număr oarecare de </a:t>
            </a:r>
            <a:r>
              <a:rPr lang="vi-VN" sz="2700" dirty="0" smtClean="0">
                <a:solidFill>
                  <a:schemeClr val="tx2"/>
                </a:solidFill>
              </a:rPr>
              <a:t>scheme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ierarhice</a:t>
            </a:r>
            <a:r>
              <a:rPr lang="vi-VN" sz="2700" dirty="0">
                <a:solidFill>
                  <a:srgbClr val="00B0F0"/>
                </a:solidFill>
              </a:rPr>
              <a:t>. O schemă ierarhică este un arbore direcţionat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reprezentat </a:t>
            </a:r>
            <a:r>
              <a:rPr lang="vi-VN" sz="2700" dirty="0">
                <a:solidFill>
                  <a:srgbClr val="00B0F0"/>
                </a:solidFill>
              </a:rPr>
              <a:t>pe mai multe niveluri, în care nodurile sunt tipurile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înregistări</a:t>
            </a:r>
            <a:r>
              <a:rPr lang="vi-VN" sz="2700" dirty="0">
                <a:solidFill>
                  <a:srgbClr val="00B0F0"/>
                </a:solidFill>
              </a:rPr>
              <a:t>, iar arcele sunt tipurile de legături. </a:t>
            </a:r>
            <a:r>
              <a:rPr lang="ro-RO" sz="2700" dirty="0" smtClean="0">
                <a:solidFill>
                  <a:srgbClr val="00B0F0"/>
                </a:solidFill>
              </a:rPr>
              <a:t>F</a:t>
            </a:r>
            <a:r>
              <a:rPr lang="vi-VN" sz="2700" dirty="0" smtClean="0">
                <a:solidFill>
                  <a:srgbClr val="00B0F0"/>
                </a:solidFill>
              </a:rPr>
              <a:t>iecare </a:t>
            </a:r>
            <a:r>
              <a:rPr lang="vi-VN" sz="2700" dirty="0">
                <a:solidFill>
                  <a:srgbClr val="00B0F0"/>
                </a:solidFill>
              </a:rPr>
              <a:t>nod (</a:t>
            </a:r>
            <a:r>
              <a:rPr lang="vi-VN" sz="2700" dirty="0" smtClean="0">
                <a:solidFill>
                  <a:srgbClr val="00B0F0"/>
                </a:solidFill>
              </a:rPr>
              <a:t>cu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excepţia </a:t>
            </a:r>
            <a:r>
              <a:rPr lang="vi-VN" sz="2700" dirty="0">
                <a:solidFill>
                  <a:srgbClr val="00B0F0"/>
                </a:solidFill>
              </a:rPr>
              <a:t>nodului rădăcină) are o singură legătură către un nod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pe </a:t>
            </a:r>
            <a:r>
              <a:rPr lang="vi-VN" sz="2700" dirty="0">
                <a:solidFill>
                  <a:srgbClr val="00B0F0"/>
                </a:solidFill>
              </a:rPr>
              <a:t>un nivel superior (nodul părinte) şi fiecare nod (cu </a:t>
            </a:r>
            <a:r>
              <a:rPr lang="vi-VN" sz="2700" dirty="0" smtClean="0">
                <a:solidFill>
                  <a:srgbClr val="00B0F0"/>
                </a:solidFill>
              </a:rPr>
              <a:t>excepţia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nodurilor </a:t>
            </a:r>
            <a:r>
              <a:rPr lang="vi-VN" sz="2700" dirty="0">
                <a:solidFill>
                  <a:srgbClr val="00B0F0"/>
                </a:solidFill>
              </a:rPr>
              <a:t>frunză) are una sau mai multe legături către noduri de </a:t>
            </a:r>
            <a:r>
              <a:rPr lang="vi-VN" sz="2700" dirty="0" smtClean="0">
                <a:solidFill>
                  <a:srgbClr val="00B0F0"/>
                </a:solidFill>
              </a:rPr>
              <a:t>pe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nivelul </a:t>
            </a:r>
            <a:r>
              <a:rPr lang="vi-VN" sz="2700" dirty="0">
                <a:solidFill>
                  <a:srgbClr val="00B0F0"/>
                </a:solidFill>
              </a:rPr>
              <a:t>imediat inferior (noduri fii).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Modelul de date reţea (Network Model) </a:t>
            </a:r>
            <a:r>
              <a:rPr lang="vi-VN" sz="2800" dirty="0">
                <a:solidFill>
                  <a:srgbClr val="00B0F0"/>
                </a:solidFill>
              </a:rPr>
              <a:t>foloseşte o </a:t>
            </a:r>
            <a:r>
              <a:rPr lang="vi-VN" sz="2800" dirty="0" smtClean="0">
                <a:solidFill>
                  <a:srgbClr val="00B0F0"/>
                </a:solidFill>
              </a:rPr>
              <a:t>structură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graf pentru definirea schemei conceptuale a bazei de date</a:t>
            </a:r>
            <a:r>
              <a:rPr lang="vi-VN" sz="2800" dirty="0" smtClean="0">
                <a:solidFill>
                  <a:srgbClr val="00B0F0"/>
                </a:solidFill>
              </a:rPr>
              <a:t>;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nodurile </a:t>
            </a:r>
            <a:r>
              <a:rPr lang="vi-VN" sz="2800" dirty="0">
                <a:solidFill>
                  <a:srgbClr val="00B0F0"/>
                </a:solidFill>
              </a:rPr>
              <a:t>grafului sunt tipuri de entităţi (înregistrări, records), </a:t>
            </a:r>
            <a:r>
              <a:rPr lang="vi-VN" sz="2800" dirty="0" smtClean="0">
                <a:solidFill>
                  <a:srgbClr val="00B0F0"/>
                </a:solidFill>
              </a:rPr>
              <a:t>iar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muchiile </a:t>
            </a:r>
            <a:r>
              <a:rPr lang="vi-VN" sz="2800" dirty="0">
                <a:solidFill>
                  <a:srgbClr val="00B0F0"/>
                </a:solidFill>
              </a:rPr>
              <a:t>grafului reprezintă în mod explicit asocierile (legăturile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links</a:t>
            </a:r>
            <a:r>
              <a:rPr lang="vi-VN" sz="2800" dirty="0">
                <a:solidFill>
                  <a:srgbClr val="00B0F0"/>
                </a:solidFill>
              </a:rPr>
              <a:t>) dintre tipurile de entităţi.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F0"/>
                </a:solidFill>
              </a:rPr>
              <a:t>1.3.1. 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modelul de date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La fel ca şi modelul ierarhic, dezavantajul principal </a:t>
            </a:r>
            <a:r>
              <a:rPr lang="vi-VN" sz="2800" dirty="0" smtClean="0">
                <a:solidFill>
                  <a:srgbClr val="00B0F0"/>
                </a:solidFill>
              </a:rPr>
              <a:t>al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modelului </a:t>
            </a:r>
            <a:r>
              <a:rPr lang="vi-VN" sz="2800" dirty="0">
                <a:solidFill>
                  <a:schemeClr val="tx2"/>
                </a:solidFill>
              </a:rPr>
              <a:t>reţea </a:t>
            </a:r>
            <a:r>
              <a:rPr lang="vi-VN" sz="2800" dirty="0">
                <a:solidFill>
                  <a:srgbClr val="00B0F0"/>
                </a:solidFill>
              </a:rPr>
              <a:t>este acela că fiecare interogare trebuie să </a:t>
            </a:r>
            <a:r>
              <a:rPr lang="vi-VN" sz="2800" dirty="0" smtClean="0">
                <a:solidFill>
                  <a:srgbClr val="00B0F0"/>
                </a:solidFill>
              </a:rPr>
              <a:t>fie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prevazută </a:t>
            </a:r>
            <a:r>
              <a:rPr lang="vi-VN" sz="2800" dirty="0">
                <a:solidFill>
                  <a:srgbClr val="00B0F0"/>
                </a:solidFill>
              </a:rPr>
              <a:t>încă din faza de proiectare, prin memorarea explicită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legăturilor </a:t>
            </a:r>
            <a:r>
              <a:rPr lang="vi-VN" sz="2800" dirty="0">
                <a:solidFill>
                  <a:srgbClr val="00B0F0"/>
                </a:solidFill>
              </a:rPr>
              <a:t>între tipurile de entităţi. În plus, </a:t>
            </a:r>
            <a:r>
              <a:rPr lang="vi-VN" sz="2800" dirty="0" smtClean="0">
                <a:solidFill>
                  <a:srgbClr val="00B0F0"/>
                </a:solidFill>
              </a:rPr>
              <a:t>complexitatea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reprezentării </a:t>
            </a:r>
            <a:r>
              <a:rPr lang="vi-VN" sz="2800" dirty="0">
                <a:solidFill>
                  <a:srgbClr val="00B0F0"/>
                </a:solidFill>
              </a:rPr>
              <a:t>datelor în </a:t>
            </a:r>
            <a:r>
              <a:rPr lang="vi-VN" sz="2800" dirty="0">
                <a:solidFill>
                  <a:schemeClr val="tx2"/>
                </a:solidFill>
              </a:rPr>
              <a:t>modelul reţea </a:t>
            </a:r>
            <a:r>
              <a:rPr lang="vi-VN" sz="2800" dirty="0">
                <a:solidFill>
                  <a:srgbClr val="00B0F0"/>
                </a:solidFill>
              </a:rPr>
              <a:t>este deosebit de ridicată, </a:t>
            </a:r>
            <a:r>
              <a:rPr lang="vi-VN" sz="2800" dirty="0" smtClean="0">
                <a:solidFill>
                  <a:srgbClr val="00B0F0"/>
                </a:solidFill>
              </a:rPr>
              <a:t>iar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programatorii </a:t>
            </a:r>
            <a:r>
              <a:rPr lang="vi-VN" sz="2800" dirty="0">
                <a:solidFill>
                  <a:srgbClr val="00B0F0"/>
                </a:solidFill>
              </a:rPr>
              <a:t>trebuie să o cunosască pentru a putea </a:t>
            </a:r>
            <a:r>
              <a:rPr lang="vi-VN" sz="2800" dirty="0" smtClean="0">
                <a:solidFill>
                  <a:srgbClr val="00B0F0"/>
                </a:solidFill>
              </a:rPr>
              <a:t>realiza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aplicaţiile </a:t>
            </a:r>
            <a:r>
              <a:rPr lang="vi-VN" sz="2800" dirty="0">
                <a:solidFill>
                  <a:srgbClr val="00B0F0"/>
                </a:solidFill>
              </a:rPr>
              <a:t>necesare.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1.3.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vi-VN" sz="3000" dirty="0" smtClean="0">
                <a:solidFill>
                  <a:srgbClr val="00B0F0"/>
                </a:solidFill>
              </a:rPr>
              <a:t>. </a:t>
            </a:r>
            <a:r>
              <a:rPr lang="vi-VN" sz="3000" dirty="0">
                <a:solidFill>
                  <a:srgbClr val="00B0F0"/>
                </a:solidFill>
              </a:rPr>
              <a:t>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</a:t>
            </a:r>
            <a:r>
              <a:rPr lang="ro-RO" sz="3000" dirty="0" smtClean="0">
                <a:solidFill>
                  <a:srgbClr val="00B0F0"/>
                </a:solidFill>
              </a:rPr>
              <a:t>numărul de utilizatori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Majoritatea sistemelor de baze de date sunt </a:t>
            </a:r>
            <a:r>
              <a:rPr lang="vi-VN" sz="2800" dirty="0" smtClean="0">
                <a:solidFill>
                  <a:srgbClr val="00B0F0"/>
                </a:solidFill>
              </a:rPr>
              <a:t>sisteme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multiutilizator</a:t>
            </a:r>
            <a:r>
              <a:rPr lang="vi-VN" sz="2800" dirty="0">
                <a:solidFill>
                  <a:srgbClr val="00B0F0"/>
                </a:solidFill>
              </a:rPr>
              <a:t>, adică permit accesul concurent (în acelaţi timp)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mai </a:t>
            </a:r>
            <a:r>
              <a:rPr lang="vi-VN" sz="2800" dirty="0">
                <a:solidFill>
                  <a:srgbClr val="00B0F0"/>
                </a:solidFill>
              </a:rPr>
              <a:t>multor utilizatori la aceeaşi bază de date. Există şi un </a:t>
            </a:r>
            <a:r>
              <a:rPr lang="vi-VN" sz="2800" dirty="0" smtClean="0">
                <a:solidFill>
                  <a:srgbClr val="00B0F0"/>
                </a:solidFill>
              </a:rPr>
              <a:t>număr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redus </a:t>
            </a:r>
            <a:r>
              <a:rPr lang="vi-VN" sz="2800" dirty="0">
                <a:solidFill>
                  <a:srgbClr val="00B0F0"/>
                </a:solidFill>
              </a:rPr>
              <a:t>de sisteme </a:t>
            </a:r>
            <a:r>
              <a:rPr lang="vi-VN" sz="2800" dirty="0">
                <a:solidFill>
                  <a:schemeClr val="tx2"/>
                </a:solidFill>
              </a:rPr>
              <a:t>monoutilizator</a:t>
            </a:r>
            <a:r>
              <a:rPr lang="vi-VN" sz="2800" dirty="0">
                <a:solidFill>
                  <a:srgbClr val="00B0F0"/>
                </a:solidFill>
              </a:rPr>
              <a:t>, adică suportă accesul doar </a:t>
            </a:r>
            <a:r>
              <a:rPr lang="vi-VN" sz="2800" dirty="0" smtClean="0">
                <a:solidFill>
                  <a:srgbClr val="00B0F0"/>
                </a:solidFill>
              </a:rPr>
              <a:t>al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unui </a:t>
            </a:r>
            <a:r>
              <a:rPr lang="vi-VN" sz="2800" dirty="0">
                <a:solidFill>
                  <a:srgbClr val="00B0F0"/>
                </a:solidFill>
              </a:rPr>
              <a:t>utilizator (la un moment dat).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1.3.</a:t>
            </a:r>
            <a:r>
              <a:rPr lang="ro-RO" sz="3000" dirty="0">
                <a:solidFill>
                  <a:srgbClr val="00B0F0"/>
                </a:solidFill>
              </a:rPr>
              <a:t>3</a:t>
            </a:r>
            <a:r>
              <a:rPr lang="vi-VN" sz="3000" dirty="0" smtClean="0">
                <a:solidFill>
                  <a:srgbClr val="00B0F0"/>
                </a:solidFill>
              </a:rPr>
              <a:t>. </a:t>
            </a:r>
            <a:r>
              <a:rPr lang="vi-VN" sz="3000" dirty="0">
                <a:solidFill>
                  <a:srgbClr val="00B0F0"/>
                </a:solidFill>
              </a:rPr>
              <a:t>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</a:t>
            </a:r>
            <a:r>
              <a:rPr lang="ro-RO" sz="3000" dirty="0" smtClean="0">
                <a:solidFill>
                  <a:srgbClr val="00B0F0"/>
                </a:solidFill>
              </a:rPr>
              <a:t>numărul </a:t>
            </a:r>
            <a:r>
              <a:rPr lang="vi-VN" sz="3000" dirty="0" smtClean="0">
                <a:solidFill>
                  <a:srgbClr val="00B0F0"/>
                </a:solidFill>
              </a:rPr>
              <a:t>de staţii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pe </a:t>
            </a:r>
            <a:r>
              <a:rPr lang="vi-VN" sz="3000" dirty="0">
                <a:solidFill>
                  <a:srgbClr val="00B0F0"/>
                </a:solidFill>
              </a:rPr>
              <a:t>care este stocată baza de date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Există două categorii de sisteme de baze de date: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CENTRALIZATE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chemeClr val="tx2"/>
                </a:solidFill>
              </a:rPr>
              <a:t>sistem de baze de date centralizat (</a:t>
            </a:r>
            <a:r>
              <a:rPr lang="vi-VN" sz="2800" dirty="0" smtClean="0">
                <a:solidFill>
                  <a:schemeClr val="tx2"/>
                </a:solidFill>
              </a:rPr>
              <a:t>Centralized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Database </a:t>
            </a:r>
            <a:r>
              <a:rPr lang="vi-VN" sz="2800" dirty="0">
                <a:solidFill>
                  <a:schemeClr val="tx2"/>
                </a:solidFill>
              </a:rPr>
              <a:t>System)</a:t>
            </a:r>
            <a:r>
              <a:rPr lang="vi-VN" sz="2800" dirty="0">
                <a:solidFill>
                  <a:srgbClr val="00B0F0"/>
                </a:solidFill>
              </a:rPr>
              <a:t> este un sistem de baze de date în care </a:t>
            </a:r>
            <a:r>
              <a:rPr lang="vi-VN" sz="2800" dirty="0" smtClean="0">
                <a:solidFill>
                  <a:srgbClr val="00B0F0"/>
                </a:solidFill>
              </a:rPr>
              <a:t>datele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rgbClr val="00B0F0"/>
                </a:solidFill>
              </a:rPr>
              <a:t>sistemul de gestiune sunt stocate pe un singur </a:t>
            </a:r>
            <a:r>
              <a:rPr lang="vi-VN" sz="2800" dirty="0" smtClean="0">
                <a:solidFill>
                  <a:srgbClr val="00B0F0"/>
                </a:solidFill>
              </a:rPr>
              <a:t>calculator.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1.1 </a:t>
            </a:r>
            <a:r>
              <a:rPr lang="en-US" sz="3000" dirty="0" err="1" smtClean="0">
                <a:solidFill>
                  <a:srgbClr val="00B0F0"/>
                </a:solidFill>
              </a:rPr>
              <a:t>Introducere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Sistemele de baze de date sunt o componentă importantă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vieţii </a:t>
            </a:r>
            <a:r>
              <a:rPr lang="vi-VN" sz="2800" dirty="0">
                <a:solidFill>
                  <a:srgbClr val="00B0F0"/>
                </a:solidFill>
              </a:rPr>
              <a:t>de zi cu zi în societatea modernă. Zilnic, </a:t>
            </a:r>
            <a:r>
              <a:rPr lang="vi-VN" sz="2800" dirty="0" smtClean="0">
                <a:solidFill>
                  <a:srgbClr val="00B0F0"/>
                </a:solidFill>
              </a:rPr>
              <a:t>majoritatea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persoanelor </a:t>
            </a:r>
            <a:r>
              <a:rPr lang="vi-VN" sz="2800" dirty="0">
                <a:solidFill>
                  <a:srgbClr val="00B0F0"/>
                </a:solidFill>
              </a:rPr>
              <a:t>desfăşoară activităţi care implică interacţiunea cu </a:t>
            </a:r>
            <a:r>
              <a:rPr lang="vi-VN" sz="2800" dirty="0" smtClean="0">
                <a:solidFill>
                  <a:srgbClr val="00B0F0"/>
                </a:solidFill>
              </a:rPr>
              <a:t>o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bază </a:t>
            </a:r>
            <a:r>
              <a:rPr lang="vi-VN" sz="2800" dirty="0">
                <a:solidFill>
                  <a:srgbClr val="00B0F0"/>
                </a:solidFill>
              </a:rPr>
              <a:t>de date: depunerea sau extragerea unei sume de bani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bancă</a:t>
            </a:r>
            <a:r>
              <a:rPr lang="vi-VN" sz="2800" dirty="0">
                <a:solidFill>
                  <a:srgbClr val="00B0F0"/>
                </a:solidFill>
              </a:rPr>
              <a:t>, rezervarea biletelor de tren sau de avion, căutarea </a:t>
            </a:r>
            <a:r>
              <a:rPr lang="vi-VN" sz="2800" dirty="0" smtClean="0">
                <a:solidFill>
                  <a:srgbClr val="00B0F0"/>
                </a:solidFill>
              </a:rPr>
              <a:t>unei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cărţi </a:t>
            </a:r>
            <a:r>
              <a:rPr lang="vi-VN" sz="2800" dirty="0">
                <a:solidFill>
                  <a:srgbClr val="00B0F0"/>
                </a:solidFill>
              </a:rPr>
              <a:t>într-o bibliotecă computerizată, gestiunea angajaţilor </a:t>
            </a:r>
            <a:r>
              <a:rPr lang="vi-VN" sz="2800" dirty="0" smtClean="0">
                <a:solidFill>
                  <a:srgbClr val="00B0F0"/>
                </a:solidFill>
              </a:rPr>
              <a:t>dintr-o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firmă</a:t>
            </a:r>
            <a:r>
              <a:rPr lang="vi-VN" sz="2800" dirty="0">
                <a:solidFill>
                  <a:srgbClr val="00B0F0"/>
                </a:solidFill>
              </a:rPr>
              <a:t>, cumpărarea unor produse </a:t>
            </a:r>
            <a:r>
              <a:rPr lang="vi-VN" sz="2800" dirty="0" smtClean="0">
                <a:solidFill>
                  <a:srgbClr val="00B0F0"/>
                </a:solidFill>
              </a:rPr>
              <a:t>etc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1.3.</a:t>
            </a:r>
            <a:r>
              <a:rPr lang="ro-RO" sz="3000" dirty="0">
                <a:solidFill>
                  <a:srgbClr val="00B0F0"/>
                </a:solidFill>
              </a:rPr>
              <a:t>3</a:t>
            </a:r>
            <a:r>
              <a:rPr lang="vi-VN" sz="3000" dirty="0" smtClean="0">
                <a:solidFill>
                  <a:srgbClr val="00B0F0"/>
                </a:solidFill>
              </a:rPr>
              <a:t>. </a:t>
            </a:r>
            <a:r>
              <a:rPr lang="vi-VN" sz="3000" dirty="0">
                <a:solidFill>
                  <a:srgbClr val="00B0F0"/>
                </a:solidFill>
              </a:rPr>
              <a:t>Clasificar</a:t>
            </a:r>
            <a:r>
              <a:rPr lang="ro-RO" sz="3000" dirty="0">
                <a:solidFill>
                  <a:srgbClr val="00B0F0"/>
                </a:solidFill>
              </a:rPr>
              <a:t>ea</a:t>
            </a:r>
            <a:r>
              <a:rPr lang="vi-VN" sz="3000" dirty="0">
                <a:solidFill>
                  <a:srgbClr val="00B0F0"/>
                </a:solidFill>
              </a:rPr>
              <a:t> după </a:t>
            </a:r>
            <a:r>
              <a:rPr lang="ro-RO" sz="3000" dirty="0" smtClean="0">
                <a:solidFill>
                  <a:srgbClr val="00B0F0"/>
                </a:solidFill>
              </a:rPr>
              <a:t>numărul </a:t>
            </a:r>
            <a:r>
              <a:rPr lang="vi-VN" sz="3000" dirty="0" smtClean="0">
                <a:solidFill>
                  <a:srgbClr val="00B0F0"/>
                </a:solidFill>
              </a:rPr>
              <a:t>de staţii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pe </a:t>
            </a:r>
            <a:r>
              <a:rPr lang="vi-VN" sz="3000" dirty="0">
                <a:solidFill>
                  <a:srgbClr val="00B0F0"/>
                </a:solidFill>
              </a:rPr>
              <a:t>care este stocată baza de date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>
                <a:solidFill>
                  <a:schemeClr val="tx2"/>
                </a:solidFill>
              </a:rPr>
              <a:t>D</a:t>
            </a:r>
            <a:r>
              <a:rPr lang="vi-VN" sz="2800" dirty="0">
                <a:solidFill>
                  <a:schemeClr val="tx2"/>
                </a:solidFill>
              </a:rPr>
              <a:t>ISTRIBUITE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chemeClr val="tx2"/>
                </a:solidFill>
              </a:rPr>
              <a:t>sistem de baze de date distribuit (Distributed </a:t>
            </a:r>
            <a:r>
              <a:rPr lang="vi-VN" sz="2800" dirty="0" smtClean="0">
                <a:solidFill>
                  <a:schemeClr val="tx2"/>
                </a:solidFill>
              </a:rPr>
              <a:t>Database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System</a:t>
            </a:r>
            <a:r>
              <a:rPr lang="vi-VN" sz="2800" dirty="0">
                <a:solidFill>
                  <a:schemeClr val="tx2"/>
                </a:solidFill>
              </a:rPr>
              <a:t>)</a:t>
            </a:r>
            <a:r>
              <a:rPr lang="vi-VN" sz="2800" dirty="0">
                <a:solidFill>
                  <a:srgbClr val="00B0F0"/>
                </a:solidFill>
              </a:rPr>
              <a:t> poate avea atât datele, cât şi </a:t>
            </a:r>
            <a:r>
              <a:rPr lang="vi-VN" sz="2800" dirty="0" smtClean="0">
                <a:solidFill>
                  <a:srgbClr val="00B0F0"/>
                </a:solidFill>
              </a:rPr>
              <a:t>sistemul </a:t>
            </a:r>
            <a:r>
              <a:rPr lang="vi-VN" sz="2800" dirty="0">
                <a:solidFill>
                  <a:srgbClr val="00B0F0"/>
                </a:solidFill>
              </a:rPr>
              <a:t>de gestiune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distribuite </a:t>
            </a:r>
            <a:r>
              <a:rPr lang="vi-VN" sz="2800" dirty="0">
                <a:solidFill>
                  <a:srgbClr val="00B0F0"/>
                </a:solidFill>
              </a:rPr>
              <a:t>pe mai multe </a:t>
            </a:r>
            <a:r>
              <a:rPr lang="vi-VN" sz="2800" dirty="0" smtClean="0">
                <a:solidFill>
                  <a:srgbClr val="00B0F0"/>
                </a:solidFill>
              </a:rPr>
              <a:t>calculatoare </a:t>
            </a:r>
            <a:r>
              <a:rPr lang="vi-VN" sz="2800" dirty="0">
                <a:solidFill>
                  <a:srgbClr val="00B0F0"/>
                </a:solidFill>
              </a:rPr>
              <a:t>interconectate printr-o </a:t>
            </a:r>
            <a:r>
              <a:rPr lang="vi-VN" sz="2800" dirty="0" smtClean="0">
                <a:solidFill>
                  <a:srgbClr val="00B0F0"/>
                </a:solidFill>
              </a:rPr>
              <a:t>reţea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comunicaţie.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vi-VN" sz="3000" dirty="0">
                <a:solidFill>
                  <a:srgbClr val="00B0F0"/>
                </a:solidFill>
              </a:rPr>
              <a:t>. Securitatea şi protecţia datelor </a:t>
            </a:r>
            <a:r>
              <a:rPr lang="ro-RO" sz="3000" dirty="0">
                <a:solidFill>
                  <a:srgbClr val="00B0F0"/>
                </a:solidFill>
              </a:rPr>
              <a:t>î</a:t>
            </a:r>
            <a:r>
              <a:rPr lang="vi-VN" sz="3000" dirty="0" smtClean="0">
                <a:solidFill>
                  <a:srgbClr val="00B0F0"/>
                </a:solidFill>
              </a:rPr>
              <a:t>n </a:t>
            </a:r>
            <a:r>
              <a:rPr lang="vi-VN" sz="3000" dirty="0">
                <a:solidFill>
                  <a:srgbClr val="00B0F0"/>
                </a:solidFill>
              </a:rPr>
              <a:t>bazele </a:t>
            </a:r>
            <a:r>
              <a:rPr lang="vi-VN" sz="3000" dirty="0" smtClean="0">
                <a:solidFill>
                  <a:srgbClr val="00B0F0"/>
                </a:solidFill>
              </a:rPr>
              <a:t>de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date</a:t>
            </a:r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Prin protecţia şi securitatea datelor se înţelege </a:t>
            </a:r>
            <a:r>
              <a:rPr lang="vi-VN" sz="2800" dirty="0" smtClean="0">
                <a:solidFill>
                  <a:srgbClr val="00B0F0"/>
                </a:solidFill>
              </a:rPr>
              <a:t>totalitatea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mijloacelor</a:t>
            </a:r>
            <a:r>
              <a:rPr lang="vi-VN" sz="2800" dirty="0">
                <a:solidFill>
                  <a:srgbClr val="00B0F0"/>
                </a:solidFill>
              </a:rPr>
              <a:t>, metodelor şi a mecanismelor destinate </a:t>
            </a:r>
            <a:r>
              <a:rPr lang="vi-VN" sz="2800" dirty="0" smtClean="0">
                <a:solidFill>
                  <a:srgbClr val="00B0F0"/>
                </a:solidFill>
              </a:rPr>
              <a:t>prevenirii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distrugerii</a:t>
            </a:r>
            <a:r>
              <a:rPr lang="vi-VN" sz="2800" dirty="0">
                <a:solidFill>
                  <a:srgbClr val="00B0F0"/>
                </a:solidFill>
              </a:rPr>
              <a:t>, modificării sau folosirii neautorizate a </a:t>
            </a:r>
            <a:r>
              <a:rPr lang="vi-VN" sz="2800" dirty="0" smtClean="0">
                <a:solidFill>
                  <a:srgbClr val="00B0F0"/>
                </a:solidFill>
              </a:rPr>
              <a:t>informaţiei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protejate.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Referitor la protecţia şi securitatea datelor, în literatura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specialitate </a:t>
            </a:r>
            <a:r>
              <a:rPr lang="vi-VN" sz="2800" dirty="0">
                <a:solidFill>
                  <a:srgbClr val="00B0F0"/>
                </a:solidFill>
              </a:rPr>
              <a:t>se definesc următoarele concepte de bază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60343"/>
              </p:ext>
            </p:extLst>
          </p:nvPr>
        </p:nvGraphicFramePr>
        <p:xfrm>
          <a:off x="914400" y="5334000"/>
          <a:ext cx="73152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3657600"/>
              </a:tblGrid>
              <a:tr h="495300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chemeClr val="tx2"/>
                          </a:solidFill>
                        </a:rPr>
                        <a:t>Securitatea</a:t>
                      </a:r>
                      <a:r>
                        <a:rPr lang="ro-RO" sz="2800" baseline="0" dirty="0" smtClean="0">
                          <a:solidFill>
                            <a:schemeClr val="tx2"/>
                          </a:solidFill>
                        </a:rPr>
                        <a:t> datelor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chemeClr val="tx2"/>
                          </a:solidFill>
                        </a:rPr>
                        <a:t>Caracterul secret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chemeClr val="tx2"/>
                          </a:solidFill>
                        </a:rPr>
                        <a:t>Confidenţialitatea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chemeClr val="tx2"/>
                          </a:solidFill>
                        </a:rPr>
                        <a:t>Integritatea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vi-VN" sz="3000" dirty="0">
                <a:solidFill>
                  <a:srgbClr val="00B0F0"/>
                </a:solidFill>
              </a:rPr>
              <a:t>. Securitatea şi protecţia datelor </a:t>
            </a:r>
            <a:r>
              <a:rPr lang="ro-RO" sz="3000" dirty="0">
                <a:solidFill>
                  <a:srgbClr val="00B0F0"/>
                </a:solidFill>
              </a:rPr>
              <a:t>î</a:t>
            </a:r>
            <a:r>
              <a:rPr lang="vi-VN" sz="3000" dirty="0" smtClean="0">
                <a:solidFill>
                  <a:srgbClr val="00B0F0"/>
                </a:solidFill>
              </a:rPr>
              <a:t>n </a:t>
            </a:r>
            <a:r>
              <a:rPr lang="vi-VN" sz="3000" dirty="0">
                <a:solidFill>
                  <a:srgbClr val="00B0F0"/>
                </a:solidFill>
              </a:rPr>
              <a:t>bazele de </a:t>
            </a:r>
            <a:r>
              <a:rPr lang="vi-VN" sz="3000" dirty="0" smtClean="0">
                <a:solidFill>
                  <a:srgbClr val="00B0F0"/>
                </a:solidFill>
              </a:rPr>
              <a:t>date</a:t>
            </a:r>
            <a:endParaRPr lang="ro-RO" sz="3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Securitatea datelor </a:t>
            </a:r>
            <a:r>
              <a:rPr lang="vi-VN" sz="2800" dirty="0">
                <a:solidFill>
                  <a:srgbClr val="00B0F0"/>
                </a:solidFill>
              </a:rPr>
              <a:t>– totalitatea măsurilor de </a:t>
            </a:r>
            <a:r>
              <a:rPr lang="vi-VN" sz="2800" dirty="0" smtClean="0">
                <a:solidFill>
                  <a:srgbClr val="00B0F0"/>
                </a:solidFill>
              </a:rPr>
              <a:t>protecţie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împotriva </a:t>
            </a:r>
            <a:r>
              <a:rPr lang="vi-VN" sz="2800" dirty="0">
                <a:solidFill>
                  <a:srgbClr val="00B0F0"/>
                </a:solidFill>
              </a:rPr>
              <a:t>distrugerii accidentale sau intenţionate, a </a:t>
            </a:r>
            <a:r>
              <a:rPr lang="vi-VN" sz="2800" dirty="0" smtClean="0">
                <a:solidFill>
                  <a:srgbClr val="00B0F0"/>
                </a:solidFill>
              </a:rPr>
              <a:t>modificării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neautorizate </a:t>
            </a:r>
            <a:r>
              <a:rPr lang="vi-VN" sz="2800" dirty="0">
                <a:solidFill>
                  <a:srgbClr val="00B0F0"/>
                </a:solidFill>
              </a:rPr>
              <a:t>sau a divulgării acestora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Caracterul </a:t>
            </a:r>
            <a:r>
              <a:rPr lang="vi-VN" sz="2800" dirty="0">
                <a:solidFill>
                  <a:schemeClr val="tx2"/>
                </a:solidFill>
              </a:rPr>
              <a:t>secret </a:t>
            </a:r>
            <a:r>
              <a:rPr lang="vi-VN" sz="2800" dirty="0">
                <a:solidFill>
                  <a:srgbClr val="00B0F0"/>
                </a:solidFill>
              </a:rPr>
              <a:t>– este un concept ce se aplică la un </a:t>
            </a:r>
            <a:r>
              <a:rPr lang="vi-VN" sz="2800" dirty="0" smtClean="0">
                <a:solidFill>
                  <a:srgbClr val="00B0F0"/>
                </a:solidFill>
              </a:rPr>
              <a:t>individ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sau </a:t>
            </a:r>
            <a:r>
              <a:rPr lang="vi-VN" sz="2800" dirty="0">
                <a:solidFill>
                  <a:srgbClr val="00B0F0"/>
                </a:solidFill>
              </a:rPr>
              <a:t>organizaţie şi constă în dreptul acestora de a decide </a:t>
            </a:r>
            <a:r>
              <a:rPr lang="vi-VN" sz="2800" dirty="0" smtClean="0">
                <a:solidFill>
                  <a:srgbClr val="00B0F0"/>
                </a:solidFill>
              </a:rPr>
              <a:t>ce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informaţii </a:t>
            </a:r>
            <a:r>
              <a:rPr lang="vi-VN" sz="2800" dirty="0">
                <a:solidFill>
                  <a:srgbClr val="00B0F0"/>
                </a:solidFill>
              </a:rPr>
              <a:t>se pot folosi în comun şi în ce condiţii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vi-VN" sz="3000" dirty="0">
                <a:solidFill>
                  <a:srgbClr val="00B0F0"/>
                </a:solidFill>
              </a:rPr>
              <a:t>. Securitatea şi protecţia datelor </a:t>
            </a:r>
            <a:r>
              <a:rPr lang="ro-RO" sz="3000" dirty="0">
                <a:solidFill>
                  <a:srgbClr val="00B0F0"/>
                </a:solidFill>
              </a:rPr>
              <a:t>î</a:t>
            </a:r>
            <a:r>
              <a:rPr lang="vi-VN" sz="3000" dirty="0" smtClean="0">
                <a:solidFill>
                  <a:srgbClr val="00B0F0"/>
                </a:solidFill>
              </a:rPr>
              <a:t>n </a:t>
            </a:r>
            <a:r>
              <a:rPr lang="vi-VN" sz="3000" dirty="0">
                <a:solidFill>
                  <a:srgbClr val="00B0F0"/>
                </a:solidFill>
              </a:rPr>
              <a:t>bazele de </a:t>
            </a:r>
            <a:r>
              <a:rPr lang="vi-VN" sz="3000" dirty="0" smtClean="0">
                <a:solidFill>
                  <a:srgbClr val="00B0F0"/>
                </a:solidFill>
              </a:rPr>
              <a:t>date</a:t>
            </a:r>
            <a:endParaRPr lang="ro-RO" sz="3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Confidenţialitatea </a:t>
            </a:r>
            <a:r>
              <a:rPr lang="vi-VN" sz="2800" dirty="0">
                <a:solidFill>
                  <a:srgbClr val="00B0F0"/>
                </a:solidFill>
              </a:rPr>
              <a:t>– se aplică la date şi se referă la </a:t>
            </a:r>
            <a:r>
              <a:rPr lang="vi-VN" sz="2800" dirty="0" smtClean="0">
                <a:solidFill>
                  <a:srgbClr val="00B0F0"/>
                </a:solidFill>
              </a:rPr>
              <a:t>statutul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acordat</a:t>
            </a:r>
            <a:r>
              <a:rPr lang="vi-VN" sz="2800" dirty="0">
                <a:solidFill>
                  <a:srgbClr val="00B0F0"/>
                </a:solidFill>
              </a:rPr>
              <a:t>, acesta reprezentând nivelul sau gradul de protecţie </a:t>
            </a:r>
            <a:r>
              <a:rPr lang="vi-VN" sz="2800" dirty="0" smtClean="0">
                <a:solidFill>
                  <a:srgbClr val="00B0F0"/>
                </a:solidFill>
              </a:rPr>
              <a:t>ce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trebuie </a:t>
            </a:r>
            <a:r>
              <a:rPr lang="vi-VN" sz="2800" dirty="0">
                <a:solidFill>
                  <a:srgbClr val="00B0F0"/>
                </a:solidFill>
              </a:rPr>
              <a:t>acordat informaţiei </a:t>
            </a:r>
            <a:r>
              <a:rPr lang="vi-VN" sz="2800" dirty="0" smtClean="0">
                <a:solidFill>
                  <a:srgbClr val="00B0F0"/>
                </a:solidFill>
              </a:rPr>
              <a:t>respective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Integritatea</a:t>
            </a:r>
            <a:r>
              <a:rPr lang="vi-VN" sz="2800" dirty="0">
                <a:solidFill>
                  <a:srgbClr val="00B0F0"/>
                </a:solidFill>
              </a:rPr>
              <a:t> – se referă la restricţia ca sensul datelor să </a:t>
            </a:r>
            <a:r>
              <a:rPr lang="vi-VN" sz="2800" dirty="0" smtClean="0">
                <a:solidFill>
                  <a:srgbClr val="00B0F0"/>
                </a:solidFill>
              </a:rPr>
              <a:t>nu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difere </a:t>
            </a:r>
            <a:r>
              <a:rPr lang="vi-VN" sz="2800" dirty="0">
                <a:solidFill>
                  <a:srgbClr val="00B0F0"/>
                </a:solidFill>
              </a:rPr>
              <a:t>faţă de cel înscris pe documentul sursă, </a:t>
            </a:r>
            <a:r>
              <a:rPr lang="vi-VN" sz="2800" dirty="0" smtClean="0">
                <a:solidFill>
                  <a:srgbClr val="00B0F0"/>
                </a:solidFill>
              </a:rPr>
              <a:t>impunând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totodată </a:t>
            </a:r>
            <a:r>
              <a:rPr lang="vi-VN" sz="2800" dirty="0">
                <a:solidFill>
                  <a:srgbClr val="00B0F0"/>
                </a:solidFill>
              </a:rPr>
              <a:t>ca datele să nu fie alterate accidental sau voit.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vi-VN" sz="3000" dirty="0">
                <a:solidFill>
                  <a:srgbClr val="00B0F0"/>
                </a:solidFill>
              </a:rPr>
              <a:t>. Securitatea şi protecţia datelor </a:t>
            </a:r>
            <a:r>
              <a:rPr lang="ro-RO" sz="3000" dirty="0">
                <a:solidFill>
                  <a:srgbClr val="00B0F0"/>
                </a:solidFill>
              </a:rPr>
              <a:t>î</a:t>
            </a:r>
            <a:r>
              <a:rPr lang="vi-VN" sz="3000" dirty="0" smtClean="0">
                <a:solidFill>
                  <a:srgbClr val="00B0F0"/>
                </a:solidFill>
              </a:rPr>
              <a:t>n </a:t>
            </a:r>
            <a:r>
              <a:rPr lang="vi-VN" sz="3000" dirty="0">
                <a:solidFill>
                  <a:srgbClr val="00B0F0"/>
                </a:solidFill>
              </a:rPr>
              <a:t>bazele de </a:t>
            </a:r>
            <a:r>
              <a:rPr lang="vi-VN" sz="3000" dirty="0" smtClean="0">
                <a:solidFill>
                  <a:srgbClr val="00B0F0"/>
                </a:solidFill>
              </a:rPr>
              <a:t>date</a:t>
            </a:r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Securitatea </a:t>
            </a:r>
            <a:r>
              <a:rPr lang="vi-VN" sz="2800" dirty="0">
                <a:solidFill>
                  <a:schemeClr val="tx2"/>
                </a:solidFill>
              </a:rPr>
              <a:t>şi protecţia datelor</a:t>
            </a:r>
            <a:r>
              <a:rPr lang="vi-VN" sz="2800" dirty="0">
                <a:solidFill>
                  <a:srgbClr val="00B0F0"/>
                </a:solidFill>
              </a:rPr>
              <a:t> din baza de date </a:t>
            </a:r>
            <a:r>
              <a:rPr lang="vi-VN" sz="2800" dirty="0" smtClean="0">
                <a:solidFill>
                  <a:srgbClr val="00B0F0"/>
                </a:solidFill>
              </a:rPr>
              <a:t>constituie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rgbClr val="00B0F0"/>
                </a:solidFill>
              </a:rPr>
              <a:t>domeniu foarte vast, care prezintă două aspecte principale: </a:t>
            </a:r>
            <a:r>
              <a:rPr lang="vi-VN" sz="2800" dirty="0" smtClean="0">
                <a:solidFill>
                  <a:srgbClr val="00B0F0"/>
                </a:solidFill>
              </a:rPr>
              <a:t>pe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o parte, elementele legale şi etice privind drepturile de acces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anumite </a:t>
            </a:r>
            <a:r>
              <a:rPr lang="vi-VN" sz="2800" dirty="0">
                <a:solidFill>
                  <a:srgbClr val="00B0F0"/>
                </a:solidFill>
              </a:rPr>
              <a:t>informaţii, iar pe de altă parte, elementele legate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organizarea </a:t>
            </a:r>
            <a:r>
              <a:rPr lang="vi-VN" sz="2800" dirty="0">
                <a:solidFill>
                  <a:srgbClr val="00B0F0"/>
                </a:solidFill>
              </a:rPr>
              <a:t>sistemelor informatice din punct de vedere </a:t>
            </a:r>
            <a:r>
              <a:rPr lang="vi-VN" sz="2800" dirty="0" smtClean="0">
                <a:solidFill>
                  <a:srgbClr val="00B0F0"/>
                </a:solidFill>
              </a:rPr>
              <a:t>al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posibilităţilor </a:t>
            </a:r>
            <a:r>
              <a:rPr lang="vi-VN" sz="2800" dirty="0">
                <a:solidFill>
                  <a:srgbClr val="00B0F0"/>
                </a:solidFill>
              </a:rPr>
              <a:t>de acces la datele stocate.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vi-VN" sz="3000" dirty="0">
                <a:solidFill>
                  <a:srgbClr val="00B0F0"/>
                </a:solidFill>
              </a:rPr>
              <a:t>. Securitatea şi protecţia datelor </a:t>
            </a:r>
            <a:r>
              <a:rPr lang="ro-RO" sz="3000" dirty="0">
                <a:solidFill>
                  <a:srgbClr val="00B0F0"/>
                </a:solidFill>
              </a:rPr>
              <a:t>î</a:t>
            </a:r>
            <a:r>
              <a:rPr lang="vi-VN" sz="3000" dirty="0" smtClean="0">
                <a:solidFill>
                  <a:srgbClr val="00B0F0"/>
                </a:solidFill>
              </a:rPr>
              <a:t>n </a:t>
            </a:r>
            <a:r>
              <a:rPr lang="vi-VN" sz="3000" dirty="0">
                <a:solidFill>
                  <a:srgbClr val="00B0F0"/>
                </a:solidFill>
              </a:rPr>
              <a:t>bazele de </a:t>
            </a:r>
            <a:r>
              <a:rPr lang="vi-VN" sz="3000" dirty="0" smtClean="0">
                <a:solidFill>
                  <a:srgbClr val="00B0F0"/>
                </a:solidFill>
              </a:rPr>
              <a:t>date</a:t>
            </a:r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Unele informaţii care există în baza de date sunt </a:t>
            </a:r>
            <a:r>
              <a:rPr lang="vi-VN" sz="2700" dirty="0" smtClean="0">
                <a:solidFill>
                  <a:schemeClr val="tx2"/>
                </a:solidFill>
              </a:rPr>
              <a:t>strict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private </a:t>
            </a:r>
            <a:r>
              <a:rPr lang="vi-VN" sz="2700" dirty="0">
                <a:solidFill>
                  <a:srgbClr val="00B0F0"/>
                </a:solidFill>
              </a:rPr>
              <a:t>şi nu pot fi accesate legal de către </a:t>
            </a:r>
            <a:r>
              <a:rPr lang="vi-VN" sz="2700" dirty="0">
                <a:solidFill>
                  <a:schemeClr val="tx2"/>
                </a:solidFill>
              </a:rPr>
              <a:t>persoane neautorizate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Diferite </a:t>
            </a:r>
            <a:r>
              <a:rPr lang="vi-VN" sz="2700" dirty="0">
                <a:solidFill>
                  <a:srgbClr val="00B0F0"/>
                </a:solidFill>
              </a:rPr>
              <a:t>reglementări guvernamentale sau legi existente </a:t>
            </a:r>
            <a:r>
              <a:rPr lang="vi-VN" sz="2700" dirty="0" smtClean="0">
                <a:solidFill>
                  <a:srgbClr val="00B0F0"/>
                </a:solidFill>
              </a:rPr>
              <a:t>în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majoritatea </a:t>
            </a:r>
            <a:r>
              <a:rPr lang="vi-VN" sz="2700" dirty="0">
                <a:solidFill>
                  <a:srgbClr val="00B0F0"/>
                </a:solidFill>
              </a:rPr>
              <a:t>ţărilor stabilesc ce informaţii privind </a:t>
            </a:r>
            <a:r>
              <a:rPr lang="vi-VN" sz="2700" dirty="0" smtClean="0">
                <a:solidFill>
                  <a:srgbClr val="00B0F0"/>
                </a:solidFill>
              </a:rPr>
              <a:t>activitatea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instituţiilor </a:t>
            </a:r>
            <a:r>
              <a:rPr lang="vi-VN" sz="2700" dirty="0">
                <a:solidFill>
                  <a:srgbClr val="00B0F0"/>
                </a:solidFill>
              </a:rPr>
              <a:t>sau a persoanelor pot fi făcute publice şi în ce condiţii.</a:t>
            </a: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La nivelul sistemelor informatice se pot diferenţia </a:t>
            </a:r>
            <a:r>
              <a:rPr lang="vi-VN" sz="2700" dirty="0" smtClean="0">
                <a:solidFill>
                  <a:srgbClr val="00B0F0"/>
                </a:solidFill>
              </a:rPr>
              <a:t>aspecte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chemeClr val="tx2"/>
                </a:solidFill>
              </a:rPr>
              <a:t>securitate la nivel fizic</a:t>
            </a:r>
            <a:r>
              <a:rPr lang="vi-VN" sz="2700" dirty="0">
                <a:solidFill>
                  <a:srgbClr val="00B0F0"/>
                </a:solidFill>
              </a:rPr>
              <a:t> (hardware), </a:t>
            </a:r>
            <a:r>
              <a:rPr lang="vi-VN" sz="2700" dirty="0">
                <a:solidFill>
                  <a:schemeClr val="tx2"/>
                </a:solidFill>
              </a:rPr>
              <a:t>la nivelul sistemului </a:t>
            </a:r>
            <a:r>
              <a:rPr lang="vi-VN" sz="2700" dirty="0" smtClean="0">
                <a:solidFill>
                  <a:schemeClr val="tx2"/>
                </a:solidFill>
              </a:rPr>
              <a:t>de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operare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şi </a:t>
            </a:r>
            <a:r>
              <a:rPr lang="vi-VN" sz="2700" dirty="0">
                <a:solidFill>
                  <a:schemeClr val="tx2"/>
                </a:solidFill>
              </a:rPr>
              <a:t>la nivelul </a:t>
            </a:r>
            <a:r>
              <a:rPr lang="ro-RO" sz="2700" dirty="0" smtClean="0">
                <a:solidFill>
                  <a:schemeClr val="tx2"/>
                </a:solidFill>
              </a:rPr>
              <a:t>SGBD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vi-VN" sz="3000" dirty="0">
                <a:solidFill>
                  <a:srgbClr val="00B0F0"/>
                </a:solidFill>
              </a:rPr>
              <a:t>. Securitatea şi protecţia datelor </a:t>
            </a:r>
            <a:r>
              <a:rPr lang="ro-RO" sz="3000" dirty="0">
                <a:solidFill>
                  <a:srgbClr val="00B0F0"/>
                </a:solidFill>
              </a:rPr>
              <a:t>î</a:t>
            </a:r>
            <a:r>
              <a:rPr lang="vi-VN" sz="3000" dirty="0" smtClean="0">
                <a:solidFill>
                  <a:srgbClr val="00B0F0"/>
                </a:solidFill>
              </a:rPr>
              <a:t>n </a:t>
            </a:r>
            <a:r>
              <a:rPr lang="vi-VN" sz="3000" dirty="0">
                <a:solidFill>
                  <a:srgbClr val="00B0F0"/>
                </a:solidFill>
              </a:rPr>
              <a:t>bazele de </a:t>
            </a:r>
            <a:r>
              <a:rPr lang="vi-VN" sz="3000" dirty="0" smtClean="0">
                <a:solidFill>
                  <a:srgbClr val="00B0F0"/>
                </a:solidFill>
              </a:rPr>
              <a:t>date</a:t>
            </a:r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 principal, de problemele de protecţie şi securitate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responsabil </a:t>
            </a:r>
            <a:r>
              <a:rPr lang="vi-VN" sz="2800" dirty="0">
                <a:solidFill>
                  <a:schemeClr val="tx2"/>
                </a:solidFill>
              </a:rPr>
              <a:t>administratorul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bazei de date</a:t>
            </a:r>
            <a:r>
              <a:rPr lang="vi-VN" sz="2800" dirty="0">
                <a:solidFill>
                  <a:srgbClr val="00B0F0"/>
                </a:solidFill>
              </a:rPr>
              <a:t>, care are un </a:t>
            </a:r>
            <a:r>
              <a:rPr lang="vi-VN" sz="2800" dirty="0" smtClean="0">
                <a:solidFill>
                  <a:schemeClr val="tx2"/>
                </a:solidFill>
              </a:rPr>
              <a:t>cont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privilegiat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în sistemul de gestiune (numit în general cont de </a:t>
            </a:r>
            <a:r>
              <a:rPr lang="vi-VN" sz="2800" dirty="0" smtClean="0">
                <a:solidFill>
                  <a:srgbClr val="00B0F0"/>
                </a:solidFill>
              </a:rPr>
              <a:t>sistem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- </a:t>
            </a:r>
            <a:r>
              <a:rPr lang="vi-VN" sz="2800" dirty="0">
                <a:solidFill>
                  <a:srgbClr val="00B0F0"/>
                </a:solidFill>
              </a:rPr>
              <a:t>system account) care prevede capabilităţi foarte puternice, </a:t>
            </a:r>
            <a:r>
              <a:rPr lang="vi-VN" sz="2800" dirty="0" smtClean="0">
                <a:solidFill>
                  <a:srgbClr val="00B0F0"/>
                </a:solidFill>
              </a:rPr>
              <a:t>pe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alte conturi sau utilizatori nu le au. Prin intermediul </a:t>
            </a:r>
            <a:r>
              <a:rPr lang="vi-VN" sz="2800" dirty="0" smtClean="0">
                <a:solidFill>
                  <a:srgbClr val="00B0F0"/>
                </a:solidFill>
              </a:rPr>
              <a:t>contului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sistem administratorul bazei de date poate efectua mai </a:t>
            </a:r>
            <a:r>
              <a:rPr lang="vi-VN" sz="2800" dirty="0" smtClean="0">
                <a:solidFill>
                  <a:srgbClr val="00B0F0"/>
                </a:solidFill>
              </a:rPr>
              <a:t>multe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operaţii</a:t>
            </a:r>
            <a:r>
              <a:rPr lang="vi-VN" sz="2800" dirty="0">
                <a:solidFill>
                  <a:srgbClr val="00B0F0"/>
                </a:solidFill>
              </a:rPr>
              <a:t>: crearea conturilor, acordarea sau retragerea privilegiilor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ştergerea conturilor, </a:t>
            </a:r>
            <a:r>
              <a:rPr lang="vi-VN" sz="2800" dirty="0" smtClean="0">
                <a:solidFill>
                  <a:srgbClr val="00B0F0"/>
                </a:solidFill>
              </a:rPr>
              <a:t>etc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vi-VN" sz="3000" dirty="0">
                <a:solidFill>
                  <a:srgbClr val="00B0F0"/>
                </a:solidFill>
              </a:rPr>
              <a:t>. Securitatea şi protecţia datelor </a:t>
            </a:r>
            <a:r>
              <a:rPr lang="ro-RO" sz="3000" dirty="0">
                <a:solidFill>
                  <a:srgbClr val="00B0F0"/>
                </a:solidFill>
              </a:rPr>
              <a:t>î</a:t>
            </a:r>
            <a:r>
              <a:rPr lang="vi-VN" sz="3000" dirty="0" smtClean="0">
                <a:solidFill>
                  <a:srgbClr val="00B0F0"/>
                </a:solidFill>
              </a:rPr>
              <a:t>n </a:t>
            </a:r>
            <a:r>
              <a:rPr lang="vi-VN" sz="3000" dirty="0">
                <a:solidFill>
                  <a:srgbClr val="00B0F0"/>
                </a:solidFill>
              </a:rPr>
              <a:t>bazele de </a:t>
            </a:r>
            <a:r>
              <a:rPr lang="vi-VN" sz="3000" dirty="0" smtClean="0">
                <a:solidFill>
                  <a:srgbClr val="00B0F0"/>
                </a:solidFill>
              </a:rPr>
              <a:t>date</a:t>
            </a:r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Orice persoană care doreşte să se conecteze (</a:t>
            </a:r>
            <a:r>
              <a:rPr lang="vi-VN" sz="2800" dirty="0">
                <a:solidFill>
                  <a:schemeClr val="tx2"/>
                </a:solidFill>
              </a:rPr>
              <a:t>log in</a:t>
            </a:r>
            <a:r>
              <a:rPr lang="vi-VN" sz="2800" dirty="0">
                <a:solidFill>
                  <a:srgbClr val="00B0F0"/>
                </a:solidFill>
              </a:rPr>
              <a:t>) la </a:t>
            </a:r>
            <a:r>
              <a:rPr lang="vi-VN" sz="2800" dirty="0" smtClean="0">
                <a:solidFill>
                  <a:srgbClr val="00B0F0"/>
                </a:solidFill>
              </a:rPr>
              <a:t>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bază </a:t>
            </a:r>
            <a:r>
              <a:rPr lang="vi-VN" sz="2800" dirty="0">
                <a:solidFill>
                  <a:srgbClr val="00B0F0"/>
                </a:solidFill>
              </a:rPr>
              <a:t>de date trebuie să deţină un </a:t>
            </a:r>
            <a:r>
              <a:rPr lang="vi-VN" sz="2800" dirty="0">
                <a:solidFill>
                  <a:schemeClr val="tx2"/>
                </a:solidFill>
              </a:rPr>
              <a:t>cont</a:t>
            </a:r>
            <a:r>
              <a:rPr lang="vi-VN" sz="2800" dirty="0">
                <a:solidFill>
                  <a:srgbClr val="00B0F0"/>
                </a:solidFill>
              </a:rPr>
              <a:t> (</a:t>
            </a:r>
            <a:r>
              <a:rPr lang="vi-VN" sz="2800" dirty="0">
                <a:solidFill>
                  <a:schemeClr val="tx2"/>
                </a:solidFill>
              </a:rPr>
              <a:t>account, user</a:t>
            </a:r>
            <a:r>
              <a:rPr lang="vi-VN" sz="2800" dirty="0">
                <a:solidFill>
                  <a:srgbClr val="00B0F0"/>
                </a:solidFill>
              </a:rPr>
              <a:t>) şi o </a:t>
            </a:r>
            <a:r>
              <a:rPr lang="vi-VN" sz="2800" dirty="0" smtClean="0">
                <a:solidFill>
                  <a:schemeClr val="tx2"/>
                </a:solidFill>
              </a:rPr>
              <a:t>parolă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(</a:t>
            </a:r>
            <a:r>
              <a:rPr lang="vi-VN" sz="2800" dirty="0">
                <a:solidFill>
                  <a:schemeClr val="tx2"/>
                </a:solidFill>
              </a:rPr>
              <a:t>password</a:t>
            </a:r>
            <a:r>
              <a:rPr lang="vi-VN" sz="2800" dirty="0">
                <a:solidFill>
                  <a:srgbClr val="00B0F0"/>
                </a:solidFill>
              </a:rPr>
              <a:t>). Sistemul de gestiune verifică contul şi parola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autentifică </a:t>
            </a:r>
            <a:r>
              <a:rPr lang="vi-VN" sz="2800" dirty="0">
                <a:solidFill>
                  <a:srgbClr val="00B0F0"/>
                </a:solidFill>
              </a:rPr>
              <a:t>acel utilizator, dacă acestea sunt corecte. </a:t>
            </a:r>
            <a:r>
              <a:rPr lang="vi-VN" sz="2800" dirty="0" smtClean="0">
                <a:solidFill>
                  <a:srgbClr val="00B0F0"/>
                </a:solidFill>
              </a:rPr>
              <a:t>Programele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aplicaţii sunt considerate de asemenea utilizatori şi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conectează </a:t>
            </a:r>
            <a:r>
              <a:rPr lang="vi-VN" sz="2800" dirty="0">
                <a:solidFill>
                  <a:srgbClr val="00B0F0"/>
                </a:solidFill>
              </a:rPr>
              <a:t>pe un anumit cont şi trebuie să furnizeze </a:t>
            </a:r>
            <a:r>
              <a:rPr lang="vi-VN" sz="2800" dirty="0" smtClean="0">
                <a:solidFill>
                  <a:srgbClr val="00B0F0"/>
                </a:solidFill>
              </a:rPr>
              <a:t>parola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acestuia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4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vi-VN" sz="3000" dirty="0">
                <a:solidFill>
                  <a:srgbClr val="00B0F0"/>
                </a:solidFill>
              </a:rPr>
              <a:t>. Securitatea şi protecţia datelor </a:t>
            </a:r>
            <a:r>
              <a:rPr lang="ro-RO" sz="3000" dirty="0">
                <a:solidFill>
                  <a:srgbClr val="00B0F0"/>
                </a:solidFill>
              </a:rPr>
              <a:t>î</a:t>
            </a:r>
            <a:r>
              <a:rPr lang="vi-VN" sz="3000" dirty="0" smtClean="0">
                <a:solidFill>
                  <a:srgbClr val="00B0F0"/>
                </a:solidFill>
              </a:rPr>
              <a:t>n </a:t>
            </a:r>
            <a:r>
              <a:rPr lang="vi-VN" sz="3000" dirty="0">
                <a:solidFill>
                  <a:srgbClr val="00B0F0"/>
                </a:solidFill>
              </a:rPr>
              <a:t>bazele de </a:t>
            </a:r>
            <a:r>
              <a:rPr lang="vi-VN" sz="3000" dirty="0" smtClean="0">
                <a:solidFill>
                  <a:srgbClr val="00B0F0"/>
                </a:solidFill>
              </a:rPr>
              <a:t>date</a:t>
            </a:r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 altă tehnică de protecţie şi securitate a datelor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criptarea </a:t>
            </a:r>
            <a:r>
              <a:rPr lang="vi-VN" sz="2800" dirty="0">
                <a:solidFill>
                  <a:schemeClr val="tx2"/>
                </a:solidFill>
              </a:rPr>
              <a:t>datelor</a:t>
            </a:r>
            <a:r>
              <a:rPr lang="vi-VN" sz="2800" dirty="0">
                <a:solidFill>
                  <a:srgbClr val="00B0F0"/>
                </a:solidFill>
              </a:rPr>
              <a:t> (</a:t>
            </a:r>
            <a:r>
              <a:rPr lang="vi-VN" sz="2800" dirty="0">
                <a:solidFill>
                  <a:schemeClr val="tx2"/>
                </a:solidFill>
              </a:rPr>
              <a:t>Data Encryption</a:t>
            </a:r>
            <a:r>
              <a:rPr lang="vi-VN" sz="2800" dirty="0">
                <a:solidFill>
                  <a:srgbClr val="00B0F0"/>
                </a:solidFill>
              </a:rPr>
              <a:t>), prin care datele </a:t>
            </a:r>
            <a:r>
              <a:rPr lang="vi-VN" sz="2800" dirty="0" smtClean="0">
                <a:solidFill>
                  <a:srgbClr val="00B0F0"/>
                </a:solidFill>
              </a:rPr>
              <a:t>importante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sunt </a:t>
            </a:r>
            <a:r>
              <a:rPr lang="vi-VN" sz="2800" dirty="0">
                <a:solidFill>
                  <a:srgbClr val="00B0F0"/>
                </a:solidFill>
              </a:rPr>
              <a:t>codate folosind diferiţi </a:t>
            </a:r>
            <a:r>
              <a:rPr lang="vi-VN" sz="2800" dirty="0">
                <a:solidFill>
                  <a:schemeClr val="tx2"/>
                </a:solidFill>
              </a:rPr>
              <a:t>algoritmi de </a:t>
            </a:r>
            <a:r>
              <a:rPr lang="vi-VN" sz="2800" dirty="0" smtClean="0">
                <a:solidFill>
                  <a:schemeClr val="tx2"/>
                </a:solidFill>
              </a:rPr>
              <a:t>c</a:t>
            </a:r>
            <a:r>
              <a:rPr lang="ro-RO" sz="2800" dirty="0" smtClean="0">
                <a:solidFill>
                  <a:schemeClr val="tx2"/>
                </a:solidFill>
              </a:rPr>
              <a:t>riptare</a:t>
            </a:r>
            <a:r>
              <a:rPr lang="vi-VN" sz="2800" dirty="0" smtClean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rgbClr val="00B0F0"/>
                </a:solidFill>
              </a:rPr>
              <a:t>mai ales </a:t>
            </a:r>
            <a:r>
              <a:rPr lang="vi-VN" sz="2800" dirty="0" smtClean="0">
                <a:solidFill>
                  <a:srgbClr val="00B0F0"/>
                </a:solidFill>
              </a:rPr>
              <a:t>atunci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când </a:t>
            </a:r>
            <a:r>
              <a:rPr lang="vi-VN" sz="2800" dirty="0">
                <a:solidFill>
                  <a:srgbClr val="00B0F0"/>
                </a:solidFill>
              </a:rPr>
              <a:t>sunt transmise prin intermediul reţelelor de </a:t>
            </a:r>
            <a:r>
              <a:rPr lang="vi-VN" sz="2800" dirty="0" smtClean="0">
                <a:solidFill>
                  <a:srgbClr val="00B0F0"/>
                </a:solidFill>
              </a:rPr>
              <a:t>comunicaţie.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Interpretarea </a:t>
            </a:r>
            <a:r>
              <a:rPr lang="vi-VN" sz="2800" dirty="0">
                <a:solidFill>
                  <a:srgbClr val="00B0F0"/>
                </a:solidFill>
              </a:rPr>
              <a:t>datelor criptate este dificilă dacă nu este </a:t>
            </a:r>
            <a:r>
              <a:rPr lang="vi-VN" sz="2800" dirty="0" smtClean="0">
                <a:solidFill>
                  <a:srgbClr val="00B0F0"/>
                </a:solidFill>
              </a:rPr>
              <a:t>cunoscută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cheia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ro-RO" sz="2800" dirty="0" smtClean="0">
                <a:solidFill>
                  <a:schemeClr val="tx2"/>
                </a:solidFill>
              </a:rPr>
              <a:t>de</a:t>
            </a:r>
            <a:r>
              <a:rPr lang="vi-VN" sz="2800" dirty="0" smtClean="0">
                <a:solidFill>
                  <a:schemeClr val="tx2"/>
                </a:solidFill>
              </a:rPr>
              <a:t>c</a:t>
            </a:r>
            <a:r>
              <a:rPr lang="ro-RO" sz="2800" dirty="0" smtClean="0">
                <a:solidFill>
                  <a:schemeClr val="tx2"/>
                </a:solidFill>
              </a:rPr>
              <a:t>riptare</a:t>
            </a:r>
            <a:r>
              <a:rPr lang="vi-VN" sz="2800" dirty="0" smtClean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În felul acesta numai utilizatorii </a:t>
            </a:r>
            <a:r>
              <a:rPr lang="vi-VN" sz="2800" dirty="0" smtClean="0">
                <a:solidFill>
                  <a:srgbClr val="00B0F0"/>
                </a:solidFill>
              </a:rPr>
              <a:t>autorizaţi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deţin cheile de decriptare pot interpreta cu uşurinţă </a:t>
            </a:r>
            <a:r>
              <a:rPr lang="vi-VN" sz="2800" dirty="0" smtClean="0">
                <a:solidFill>
                  <a:srgbClr val="00B0F0"/>
                </a:solidFill>
              </a:rPr>
              <a:t>aceste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05800" cy="5334000"/>
          </a:xfrm>
        </p:spPr>
        <p:txBody>
          <a:bodyPr>
            <a:noAutofit/>
          </a:bodyPr>
          <a:lstStyle/>
          <a:p>
            <a:r>
              <a:rPr lang="vi-VN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vi-VN" sz="3000" dirty="0">
                <a:solidFill>
                  <a:srgbClr val="00B0F0"/>
                </a:solidFill>
              </a:rPr>
              <a:t>. Securitatea şi protecţia datelor </a:t>
            </a:r>
            <a:r>
              <a:rPr lang="ro-RO" sz="3000" dirty="0">
                <a:solidFill>
                  <a:srgbClr val="00B0F0"/>
                </a:solidFill>
              </a:rPr>
              <a:t>î</a:t>
            </a:r>
            <a:r>
              <a:rPr lang="vi-VN" sz="3000" dirty="0" smtClean="0">
                <a:solidFill>
                  <a:srgbClr val="00B0F0"/>
                </a:solidFill>
              </a:rPr>
              <a:t>n </a:t>
            </a:r>
            <a:r>
              <a:rPr lang="vi-VN" sz="3000" dirty="0">
                <a:solidFill>
                  <a:srgbClr val="00B0F0"/>
                </a:solidFill>
              </a:rPr>
              <a:t>bazele de </a:t>
            </a:r>
            <a:r>
              <a:rPr lang="vi-VN" sz="3000" dirty="0" smtClean="0">
                <a:solidFill>
                  <a:srgbClr val="00B0F0"/>
                </a:solidFill>
              </a:rPr>
              <a:t>date</a:t>
            </a:r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 altă tehincă se securizare a bazei de date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aplicaţiile </a:t>
            </a:r>
            <a:r>
              <a:rPr lang="vi-VN" sz="2800" dirty="0">
                <a:solidFill>
                  <a:srgbClr val="00B0F0"/>
                </a:solidFill>
              </a:rPr>
              <a:t>web ar fi instalarea unui </a:t>
            </a:r>
            <a:r>
              <a:rPr lang="vi-VN" sz="2800" dirty="0">
                <a:solidFill>
                  <a:schemeClr val="tx2"/>
                </a:solidFill>
              </a:rPr>
              <a:t>firewall</a:t>
            </a:r>
            <a:r>
              <a:rPr lang="vi-VN" sz="2800" dirty="0">
                <a:solidFill>
                  <a:srgbClr val="00B0F0"/>
                </a:solidFill>
              </a:rPr>
              <a:t>, acesta fiind </a:t>
            </a:r>
            <a:r>
              <a:rPr lang="vi-VN" sz="2800" dirty="0" smtClean="0">
                <a:solidFill>
                  <a:srgbClr val="00B0F0"/>
                </a:solidFill>
              </a:rPr>
              <a:t>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calculator </a:t>
            </a:r>
            <a:r>
              <a:rPr lang="vi-VN" sz="2800" dirty="0">
                <a:solidFill>
                  <a:srgbClr val="00B0F0"/>
                </a:solidFill>
              </a:rPr>
              <a:t>pe care este instalat un software special care </a:t>
            </a:r>
            <a:r>
              <a:rPr lang="vi-VN" sz="2800" dirty="0" smtClean="0">
                <a:solidFill>
                  <a:srgbClr val="00B0F0"/>
                </a:solidFill>
              </a:rPr>
              <a:t>permite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accesarea </a:t>
            </a:r>
            <a:r>
              <a:rPr lang="vi-VN" sz="2800" dirty="0">
                <a:solidFill>
                  <a:srgbClr val="00B0F0"/>
                </a:solidFill>
              </a:rPr>
              <a:t>calculatorului pe care este stocată baza de date </a:t>
            </a:r>
            <a:r>
              <a:rPr lang="vi-VN" sz="2800" dirty="0" smtClean="0">
                <a:solidFill>
                  <a:srgbClr val="00B0F0"/>
                </a:solidFill>
              </a:rPr>
              <a:t>numai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către anumite calculatoare.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1.1 </a:t>
            </a:r>
            <a:r>
              <a:rPr lang="en-US" sz="3000" dirty="0" err="1" smtClean="0">
                <a:solidFill>
                  <a:srgbClr val="00B0F0"/>
                </a:solidFill>
              </a:rPr>
              <a:t>Introducere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Bazele de date pot avea mărimi (număr de înregistrări)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complexităţi </a:t>
            </a:r>
            <a:r>
              <a:rPr lang="vi-VN" sz="2800" dirty="0">
                <a:solidFill>
                  <a:srgbClr val="00B0F0"/>
                </a:solidFill>
              </a:rPr>
              <a:t>extrem de variate, de la câteva zeci de înregistrări (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exemplu</a:t>
            </a:r>
            <a:r>
              <a:rPr lang="vi-VN" sz="2800" dirty="0">
                <a:solidFill>
                  <a:srgbClr val="00B0F0"/>
                </a:solidFill>
              </a:rPr>
              <a:t>, baza de date pentru o agendă de telefon a </a:t>
            </a:r>
            <a:r>
              <a:rPr lang="vi-VN" sz="2800" dirty="0" smtClean="0">
                <a:solidFill>
                  <a:srgbClr val="00B0F0"/>
                </a:solidFill>
              </a:rPr>
              <a:t>unei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persoane)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sau pot ajunge la milioane de înregistrări (de exemplu, baza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pentru cărţile dintr-o bibliotecă, baza de date cu </a:t>
            </a:r>
            <a:r>
              <a:rPr lang="vi-VN" sz="2800" dirty="0" smtClean="0">
                <a:solidFill>
                  <a:srgbClr val="00B0F0"/>
                </a:solidFill>
              </a:rPr>
              <a:t>stocarea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angajaţilor </a:t>
            </a:r>
            <a:r>
              <a:rPr lang="vi-VN" sz="2800" dirty="0">
                <a:solidFill>
                  <a:srgbClr val="00B0F0"/>
                </a:solidFill>
              </a:rPr>
              <a:t>unei firme sau baza de date unde se </a:t>
            </a:r>
            <a:r>
              <a:rPr lang="vi-VN" sz="2800" dirty="0" smtClean="0">
                <a:solidFill>
                  <a:srgbClr val="00B0F0"/>
                </a:solidFill>
              </a:rPr>
              <a:t>păstrează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informaţii </a:t>
            </a:r>
            <a:r>
              <a:rPr lang="vi-VN" sz="2800" dirty="0">
                <a:solidFill>
                  <a:srgbClr val="00B0F0"/>
                </a:solidFill>
              </a:rPr>
              <a:t>despre situaţia studenţilor etc).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1.1 </a:t>
            </a:r>
            <a:r>
              <a:rPr lang="en-US" sz="3000" dirty="0" err="1" smtClean="0">
                <a:solidFill>
                  <a:srgbClr val="00B0F0"/>
                </a:solidFill>
              </a:rPr>
              <a:t>Introducere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Marea majoritate a sistemelor de baze de date existente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momentul </a:t>
            </a:r>
            <a:r>
              <a:rPr lang="vi-VN" sz="2800" dirty="0">
                <a:solidFill>
                  <a:srgbClr val="00B0F0"/>
                </a:solidFill>
              </a:rPr>
              <a:t>de faţă sunt relaţionale şi există un număr mare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astfel </a:t>
            </a:r>
            <a:r>
              <a:rPr lang="vi-VN" sz="2800" dirty="0">
                <a:solidFill>
                  <a:srgbClr val="00B0F0"/>
                </a:solidFill>
              </a:rPr>
              <a:t>de sisteme comerciale care pot fi achiziţionate şi </a:t>
            </a:r>
            <a:r>
              <a:rPr lang="vi-VN" sz="2800" dirty="0" smtClean="0">
                <a:solidFill>
                  <a:srgbClr val="00B0F0"/>
                </a:solidFill>
              </a:rPr>
              <a:t>folosite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propriile dezvoltări. Modelul relaţional de baze de date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fost </a:t>
            </a:r>
            <a:r>
              <a:rPr lang="vi-VN" sz="2800" dirty="0">
                <a:solidFill>
                  <a:srgbClr val="00B0F0"/>
                </a:solidFill>
              </a:rPr>
              <a:t>introdus în anul 1970 de către E.F.Codd.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1.1 </a:t>
            </a:r>
            <a:r>
              <a:rPr lang="en-US" sz="3000" dirty="0" err="1" smtClean="0">
                <a:solidFill>
                  <a:srgbClr val="00B0F0"/>
                </a:solidFill>
              </a:rPr>
              <a:t>Introducere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Utilizatorii unei baze de date </a:t>
            </a:r>
            <a:r>
              <a:rPr lang="en-US" sz="2800" dirty="0" smtClean="0">
                <a:solidFill>
                  <a:srgbClr val="00B0F0"/>
                </a:solidFill>
              </a:rPr>
              <a:t>pot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să </a:t>
            </a:r>
            <a:r>
              <a:rPr lang="vi-VN" sz="2800" dirty="0" smtClean="0">
                <a:solidFill>
                  <a:srgbClr val="00B0F0"/>
                </a:solidFill>
              </a:rPr>
              <a:t>efectueze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mai </a:t>
            </a:r>
            <a:r>
              <a:rPr lang="vi-VN" sz="2800" dirty="0">
                <a:solidFill>
                  <a:srgbClr val="00B0F0"/>
                </a:solidFill>
              </a:rPr>
              <a:t>multe categorii de operaţii asupra datelor </a:t>
            </a:r>
            <a:r>
              <a:rPr lang="vi-VN" sz="2800" dirty="0" smtClean="0">
                <a:solidFill>
                  <a:srgbClr val="00B0F0"/>
                </a:solidFill>
              </a:rPr>
              <a:t>stocate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î</a:t>
            </a:r>
            <a:r>
              <a:rPr lang="en-US" sz="2800" dirty="0" smtClean="0">
                <a:solidFill>
                  <a:srgbClr val="00B0F0"/>
                </a:solidFill>
              </a:rPr>
              <a:t>n </a:t>
            </a:r>
            <a:r>
              <a:rPr lang="en-US" sz="2800" dirty="0" err="1" smtClean="0">
                <a:solidFill>
                  <a:srgbClr val="00B0F0"/>
                </a:solidFill>
              </a:rPr>
              <a:t>aceasta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Introducerea de </a:t>
            </a:r>
            <a:r>
              <a:rPr lang="vi-VN" sz="2800" dirty="0">
                <a:solidFill>
                  <a:srgbClr val="00B0F0"/>
                </a:solidFill>
              </a:rPr>
              <a:t>date </a:t>
            </a:r>
            <a:r>
              <a:rPr lang="vi-VN" sz="2800" dirty="0" smtClean="0">
                <a:solidFill>
                  <a:srgbClr val="00B0F0"/>
                </a:solidFill>
              </a:rPr>
              <a:t>(insert)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Ştergerea </a:t>
            </a:r>
            <a:r>
              <a:rPr lang="vi-VN" sz="2800" dirty="0">
                <a:solidFill>
                  <a:srgbClr val="00B0F0"/>
                </a:solidFill>
              </a:rPr>
              <a:t>unor date existente </a:t>
            </a:r>
            <a:r>
              <a:rPr lang="en-US" sz="2800" dirty="0" smtClean="0">
                <a:solidFill>
                  <a:srgbClr val="00B0F0"/>
                </a:solidFill>
              </a:rPr>
              <a:t>din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baza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(delete)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Actualizarea </a:t>
            </a:r>
            <a:r>
              <a:rPr lang="vi-VN" sz="2800" dirty="0">
                <a:solidFill>
                  <a:srgbClr val="00B0F0"/>
                </a:solidFill>
              </a:rPr>
              <a:t>datelor </a:t>
            </a:r>
            <a:r>
              <a:rPr lang="vi-VN" sz="2800" dirty="0" smtClean="0">
                <a:solidFill>
                  <a:srgbClr val="00B0F0"/>
                </a:solidFill>
              </a:rPr>
              <a:t>stocate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(update)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Interogarea </a:t>
            </a:r>
            <a:r>
              <a:rPr lang="vi-VN" sz="2800" dirty="0">
                <a:solidFill>
                  <a:srgbClr val="00B0F0"/>
                </a:solidFill>
              </a:rPr>
              <a:t>bazei de date (query) pentru regăsirea </a:t>
            </a:r>
            <a:r>
              <a:rPr lang="vi-VN" sz="2800" dirty="0" smtClean="0">
                <a:solidFill>
                  <a:srgbClr val="00B0F0"/>
                </a:solidFill>
              </a:rPr>
              <a:t>anumitor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informaţii</a:t>
            </a:r>
            <a:r>
              <a:rPr lang="vi-VN" sz="2800" dirty="0">
                <a:solidFill>
                  <a:srgbClr val="00B0F0"/>
                </a:solidFill>
              </a:rPr>
              <a:t>, selectate după un criteriu </a:t>
            </a:r>
            <a:r>
              <a:rPr lang="en-US" sz="2800" dirty="0" err="1" smtClean="0">
                <a:solidFill>
                  <a:srgbClr val="00B0F0"/>
                </a:solidFill>
              </a:rPr>
              <a:t>dorit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dirty="0" smtClean="0">
                <a:solidFill>
                  <a:srgbClr val="00B0F0"/>
                </a:solidFill>
              </a:rPr>
              <a:t>Ce este o bază de date?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 sensul larg, o bază de date (database) este o colecţie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corelate din punct de vedere logic, care reflectă un </a:t>
            </a:r>
            <a:r>
              <a:rPr lang="vi-VN" sz="2800" dirty="0" smtClean="0">
                <a:solidFill>
                  <a:srgbClr val="00B0F0"/>
                </a:solidFill>
              </a:rPr>
              <a:t>anumit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aspect </a:t>
            </a:r>
            <a:r>
              <a:rPr lang="vi-VN" sz="2800" dirty="0">
                <a:solidFill>
                  <a:srgbClr val="00B0F0"/>
                </a:solidFill>
              </a:rPr>
              <a:t>al lumii reale şi este destinat unui anumit grup de utilizatori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rgbClr val="00B0F0"/>
                </a:solidFill>
              </a:rPr>
              <a:t>acest sens, bazele de date pot fi create şi menţinute manual (</a:t>
            </a:r>
            <a:r>
              <a:rPr lang="vi-VN" sz="2800" dirty="0" smtClean="0">
                <a:solidFill>
                  <a:srgbClr val="00B0F0"/>
                </a:solidFill>
              </a:rPr>
              <a:t>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exemplu </a:t>
            </a:r>
            <a:r>
              <a:rPr lang="vi-VN" sz="2800" dirty="0">
                <a:solidFill>
                  <a:srgbClr val="00B0F0"/>
                </a:solidFill>
              </a:rPr>
              <a:t>ar fi fişele de evidenţă a cărţilor dintr-o bibliotecă, </a:t>
            </a:r>
            <a:r>
              <a:rPr lang="vi-VN" sz="2800" dirty="0" smtClean="0">
                <a:solidFill>
                  <a:srgbClr val="00B0F0"/>
                </a:solidFill>
              </a:rPr>
              <a:t>aşa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cum </a:t>
            </a:r>
            <a:r>
              <a:rPr lang="vi-VN" sz="2800" dirty="0">
                <a:solidFill>
                  <a:srgbClr val="00B0F0"/>
                </a:solidFill>
              </a:rPr>
              <a:t>erau folosite cu ani în urmă) sau computerizat aşa cum </a:t>
            </a:r>
            <a:r>
              <a:rPr lang="vi-VN" sz="2800" dirty="0" smtClean="0">
                <a:solidFill>
                  <a:srgbClr val="00B0F0"/>
                </a:solidFill>
              </a:rPr>
              <a:t>sunt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majoritatea </a:t>
            </a:r>
            <a:r>
              <a:rPr lang="vi-VN" sz="2800" dirty="0">
                <a:solidFill>
                  <a:srgbClr val="00B0F0"/>
                </a:solidFill>
              </a:rPr>
              <a:t>bazelor de date în momentul de faţă.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dirty="0" smtClean="0">
                <a:solidFill>
                  <a:srgbClr val="00B0F0"/>
                </a:solidFill>
              </a:rPr>
              <a:t>Ce este o bază de date?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 definiţie </a:t>
            </a:r>
            <a:r>
              <a:rPr lang="vi-VN" sz="2800" dirty="0" smtClean="0">
                <a:solidFill>
                  <a:srgbClr val="00B0F0"/>
                </a:solidFill>
              </a:rPr>
              <a:t>într-un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sens </a:t>
            </a:r>
            <a:r>
              <a:rPr lang="vi-VN" sz="2800" dirty="0">
                <a:solidFill>
                  <a:srgbClr val="00B0F0"/>
                </a:solidFill>
              </a:rPr>
              <a:t>mai restrâns a unei baze de date este următoarea: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 bază de date este o colecţie de date centralizate, </a:t>
            </a:r>
            <a:r>
              <a:rPr lang="vi-VN" sz="2800" dirty="0" smtClean="0">
                <a:solidFill>
                  <a:srgbClr val="00B0F0"/>
                </a:solidFill>
              </a:rPr>
              <a:t>creată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rgbClr val="00B0F0"/>
                </a:solidFill>
              </a:rPr>
              <a:t>menţinută computerizat, în scopul prelucrării datelor în </a:t>
            </a:r>
            <a:r>
              <a:rPr lang="vi-VN" sz="2800" dirty="0" smtClean="0">
                <a:solidFill>
                  <a:srgbClr val="00B0F0"/>
                </a:solidFill>
              </a:rPr>
              <a:t>contextul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unui </a:t>
            </a:r>
            <a:r>
              <a:rPr lang="vi-VN" sz="2800" dirty="0">
                <a:solidFill>
                  <a:srgbClr val="00B0F0"/>
                </a:solidFill>
              </a:rPr>
              <a:t>set de aplicaţii. Prelucrarea datelor se referă la operaţiile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introducere</a:t>
            </a:r>
            <a:r>
              <a:rPr lang="vi-VN" sz="2800" dirty="0">
                <a:solidFill>
                  <a:srgbClr val="00B0F0"/>
                </a:solidFill>
              </a:rPr>
              <a:t>, ştergere, actualizare şi interogare a datelor.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1.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dirty="0" smtClean="0">
                <a:solidFill>
                  <a:srgbClr val="00B0F0"/>
                </a:solidFill>
              </a:rPr>
              <a:t>Ce este o bază de date?</a:t>
            </a:r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Orice bază de date are următoarele proprietăţi implicite: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Baza </a:t>
            </a:r>
            <a:r>
              <a:rPr lang="vi-VN" sz="2800" dirty="0">
                <a:solidFill>
                  <a:srgbClr val="00B0F0"/>
                </a:solidFill>
              </a:rPr>
              <a:t>de date este o </a:t>
            </a:r>
            <a:r>
              <a:rPr lang="vi-VN" sz="2800" dirty="0">
                <a:solidFill>
                  <a:schemeClr val="tx2"/>
                </a:solidFill>
              </a:rPr>
              <a:t>colecţie logică coerentă </a:t>
            </a:r>
            <a:r>
              <a:rPr lang="vi-VN" sz="2800" dirty="0">
                <a:solidFill>
                  <a:srgbClr val="00B0F0"/>
                </a:solidFill>
              </a:rPr>
              <a:t>de date ce </a:t>
            </a:r>
            <a:r>
              <a:rPr lang="vi-VN" sz="2800" dirty="0" smtClean="0">
                <a:solidFill>
                  <a:srgbClr val="00B0F0"/>
                </a:solidFill>
              </a:rPr>
              <a:t>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cel </a:t>
            </a:r>
            <a:r>
              <a:rPr lang="vi-VN" sz="2800" dirty="0">
                <a:solidFill>
                  <a:srgbClr val="00B0F0"/>
                </a:solidFill>
              </a:rPr>
              <a:t>puţin un înţeles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Baza </a:t>
            </a:r>
            <a:r>
              <a:rPr lang="vi-VN" sz="2800" dirty="0">
                <a:solidFill>
                  <a:srgbClr val="00B0F0"/>
                </a:solidFill>
              </a:rPr>
              <a:t>de date este destinată, construită şi populată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despre </a:t>
            </a:r>
            <a:r>
              <a:rPr lang="vi-VN" sz="2800" dirty="0">
                <a:solidFill>
                  <a:srgbClr val="00B0F0"/>
                </a:solidFill>
              </a:rPr>
              <a:t>un domeniu bine precizat. Ea are un </a:t>
            </a:r>
            <a:r>
              <a:rPr lang="vi-VN" sz="2800" dirty="0">
                <a:solidFill>
                  <a:schemeClr val="tx2"/>
                </a:solidFill>
              </a:rPr>
              <a:t>grup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utilizatori </a:t>
            </a:r>
            <a:r>
              <a:rPr lang="vi-VN" sz="2800" dirty="0">
                <a:solidFill>
                  <a:schemeClr val="tx2"/>
                </a:solidFill>
              </a:rPr>
              <a:t>şi se adresează unui anumit grup de aplicaţii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O </a:t>
            </a:r>
            <a:r>
              <a:rPr lang="vi-VN" sz="2800" dirty="0">
                <a:solidFill>
                  <a:srgbClr val="00B0F0"/>
                </a:solidFill>
              </a:rPr>
              <a:t>bază de date reprezintă câteva aspecte ale lumii </a:t>
            </a:r>
            <a:r>
              <a:rPr lang="vi-VN" sz="2800" dirty="0" smtClean="0">
                <a:solidFill>
                  <a:srgbClr val="00B0F0"/>
                </a:solidFill>
              </a:rPr>
              <a:t>reale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creând </a:t>
            </a:r>
            <a:r>
              <a:rPr lang="vi-VN" sz="2800" dirty="0">
                <a:solidFill>
                  <a:srgbClr val="00B0F0"/>
                </a:solidFill>
              </a:rPr>
              <a:t>orizontul propriu. </a:t>
            </a:r>
            <a:r>
              <a:rPr lang="vi-VN" sz="2800" dirty="0">
                <a:solidFill>
                  <a:schemeClr val="tx2"/>
                </a:solidFill>
              </a:rPr>
              <a:t>Schimbările orizontului </a:t>
            </a:r>
            <a:r>
              <a:rPr lang="vi-VN" sz="2800" dirty="0" smtClean="0">
                <a:solidFill>
                  <a:schemeClr val="tx2"/>
                </a:solidFill>
              </a:rPr>
              <a:t>sunt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reflectate </a:t>
            </a:r>
            <a:r>
              <a:rPr lang="vi-VN" sz="2800" dirty="0">
                <a:solidFill>
                  <a:schemeClr val="tx2"/>
                </a:solidFill>
              </a:rPr>
              <a:t>în baza de date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872</TotalTime>
  <Words>2906</Words>
  <Application>Microsoft Office PowerPoint</Application>
  <PresentationFormat>On-screen Show (4:3)</PresentationFormat>
  <Paragraphs>156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Perspective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Tilu</dc:creator>
  <cp:lastModifiedBy>Tilu</cp:lastModifiedBy>
  <cp:revision>45</cp:revision>
  <dcterms:created xsi:type="dcterms:W3CDTF">2015-10-07T07:22:37Z</dcterms:created>
  <dcterms:modified xsi:type="dcterms:W3CDTF">2016-01-31T08:28:41Z</dcterms:modified>
</cp:coreProperties>
</file>