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34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27" r:id="rId59"/>
    <p:sldId id="330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5" r:id="rId71"/>
    <p:sldId id="326" r:id="rId72"/>
    <p:sldId id="328" r:id="rId73"/>
    <p:sldId id="329" r:id="rId74"/>
    <p:sldId id="332" r:id="rId75"/>
    <p:sldId id="331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9" autoAdjust="0"/>
    <p:restoredTop sz="92308" autoAdjust="0"/>
  </p:normalViewPr>
  <p:slideViewPr>
    <p:cSldViewPr>
      <p:cViewPr varScale="1">
        <p:scale>
          <a:sx n="73" d="100"/>
          <a:sy n="73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3</a:t>
            </a: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3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>
                <a:solidFill>
                  <a:srgbClr val="00B0F0"/>
                </a:solidFill>
              </a:rPr>
              <a:t>PROIECTAREA</a:t>
            </a:r>
            <a:r>
              <a:rPr lang="ro-RO" sz="3000" dirty="0">
                <a:solidFill>
                  <a:srgbClr val="00B0F0"/>
                </a:solidFill>
              </a:rPr>
              <a:t> BAZE</a:t>
            </a:r>
            <a:r>
              <a:rPr lang="en-US" sz="3000" dirty="0">
                <a:solidFill>
                  <a:srgbClr val="00B0F0"/>
                </a:solidFill>
              </a:rPr>
              <a:t>LOR</a:t>
            </a:r>
            <a:r>
              <a:rPr lang="ro-RO" sz="3000" dirty="0">
                <a:solidFill>
                  <a:srgbClr val="00B0F0"/>
                </a:solidFill>
              </a:rPr>
              <a:t>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  <a:endParaRPr lang="ro-RO" sz="30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dirty="0" smtClean="0">
                <a:solidFill>
                  <a:srgbClr val="00B0F0"/>
                </a:solidFill>
              </a:rPr>
              <a:t>.1 </a:t>
            </a:r>
            <a:r>
              <a:rPr lang="es-ES" sz="2800" dirty="0" err="1">
                <a:solidFill>
                  <a:srgbClr val="00B0F0"/>
                </a:solidFill>
              </a:rPr>
              <a:t>Etapele</a:t>
            </a:r>
            <a:r>
              <a:rPr lang="es-ES" sz="2800" dirty="0">
                <a:solidFill>
                  <a:srgbClr val="00B0F0"/>
                </a:solidFill>
              </a:rPr>
              <a:t> </a:t>
            </a:r>
            <a:r>
              <a:rPr lang="es-ES" sz="2800" dirty="0" err="1">
                <a:solidFill>
                  <a:srgbClr val="00B0F0"/>
                </a:solidFill>
              </a:rPr>
              <a:t>proiect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es-ES" sz="2800" dirty="0">
                <a:solidFill>
                  <a:srgbClr val="00B0F0"/>
                </a:solidFill>
              </a:rPr>
              <a:t>r</a:t>
            </a:r>
            <a:r>
              <a:rPr lang="ro-RO" sz="2800" dirty="0" smtClean="0">
                <a:solidFill>
                  <a:srgbClr val="00B0F0"/>
                </a:solidFill>
              </a:rPr>
              <a:t>ii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3.2 </a:t>
            </a:r>
            <a:r>
              <a:rPr lang="en-US" sz="2800" dirty="0" err="1">
                <a:solidFill>
                  <a:srgbClr val="00B0F0"/>
                </a:solidFill>
              </a:rPr>
              <a:t>Modelul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entitate-relaţie</a:t>
            </a:r>
            <a:r>
              <a:rPr lang="en-US" sz="2800" dirty="0">
                <a:solidFill>
                  <a:srgbClr val="00B0F0"/>
                </a:solidFill>
              </a:rPr>
              <a:t>. </a:t>
            </a:r>
            <a:r>
              <a:rPr lang="en-US" sz="2800" dirty="0" err="1">
                <a:solidFill>
                  <a:srgbClr val="00B0F0"/>
                </a:solidFill>
              </a:rPr>
              <a:t>Obiectele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bazelor</a:t>
            </a:r>
            <a:r>
              <a:rPr lang="en-US" sz="2800" dirty="0">
                <a:solidFill>
                  <a:srgbClr val="00B0F0"/>
                </a:solidFill>
              </a:rPr>
              <a:t> de date </a:t>
            </a:r>
            <a:r>
              <a:rPr lang="en-US" sz="2800" dirty="0" err="1">
                <a:solidFill>
                  <a:srgbClr val="00B0F0"/>
                </a:solidFill>
              </a:rPr>
              <a:t>relaţionale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3.2.1 </a:t>
            </a:r>
            <a:r>
              <a:rPr lang="vi-VN" sz="2600" dirty="0">
                <a:solidFill>
                  <a:srgbClr val="00B0F0"/>
                </a:solidFill>
              </a:rPr>
              <a:t>Tabelă (relaţie)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3.2.2 </a:t>
            </a:r>
            <a:r>
              <a:rPr lang="en-US" sz="2600" dirty="0" err="1">
                <a:solidFill>
                  <a:srgbClr val="00B0F0"/>
                </a:solidFill>
              </a:rPr>
              <a:t>Câmp</a:t>
            </a:r>
            <a:r>
              <a:rPr lang="en-US" sz="2600" dirty="0">
                <a:solidFill>
                  <a:srgbClr val="00B0F0"/>
                </a:solidFill>
              </a:rPr>
              <a:t> (</a:t>
            </a:r>
            <a:r>
              <a:rPr lang="en-US" sz="2600" dirty="0" err="1">
                <a:solidFill>
                  <a:srgbClr val="00B0F0"/>
                </a:solidFill>
              </a:rPr>
              <a:t>atribut</a:t>
            </a:r>
            <a:r>
              <a:rPr lang="en-US" sz="2600" dirty="0">
                <a:solidFill>
                  <a:srgbClr val="00B0F0"/>
                </a:solidFill>
              </a:rPr>
              <a:t>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3.2.3 </a:t>
            </a:r>
            <a:r>
              <a:rPr lang="en-US" sz="2600" dirty="0" err="1">
                <a:solidFill>
                  <a:srgbClr val="00B0F0"/>
                </a:solidFill>
              </a:rPr>
              <a:t>Înregistrare</a:t>
            </a:r>
            <a:r>
              <a:rPr lang="en-US" sz="2600" dirty="0">
                <a:solidFill>
                  <a:srgbClr val="00B0F0"/>
                </a:solidFill>
              </a:rPr>
              <a:t> (</a:t>
            </a:r>
            <a:r>
              <a:rPr lang="en-US" sz="2600" dirty="0" err="1">
                <a:solidFill>
                  <a:srgbClr val="00B0F0"/>
                </a:solidFill>
              </a:rPr>
              <a:t>nuplu</a:t>
            </a:r>
            <a:r>
              <a:rPr lang="en-US" sz="2600" dirty="0">
                <a:solidFill>
                  <a:srgbClr val="00B0F0"/>
                </a:solidFill>
              </a:rPr>
              <a:t>)</a:t>
            </a:r>
          </a:p>
          <a:p>
            <a:pPr lvl="1" algn="l"/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ro-RO" sz="2800" b="1" dirty="0" smtClean="0">
              <a:solidFill>
                <a:schemeClr val="tx2"/>
              </a:solidFill>
            </a:endParaRPr>
          </a:p>
          <a:p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Următoarea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etapă este cea de construcţie 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ţinând </a:t>
            </a:r>
            <a:r>
              <a:rPr lang="vi-VN" sz="2800" dirty="0">
                <a:solidFill>
                  <a:srgbClr val="00B0F0"/>
                </a:solidFill>
              </a:rPr>
              <a:t>cont de detaliile actuale, cu ajutorul unui </a:t>
            </a:r>
            <a:r>
              <a:rPr lang="vi-VN" sz="2800" dirty="0" smtClean="0">
                <a:solidFill>
                  <a:srgbClr val="00B0F0"/>
                </a:solidFill>
              </a:rPr>
              <a:t>SGBD. </a:t>
            </a:r>
            <a:r>
              <a:rPr lang="vi-VN" sz="2800" dirty="0">
                <a:solidFill>
                  <a:srgbClr val="00B0F0"/>
                </a:solidFill>
              </a:rPr>
              <a:t>Această etapă înglobează </a:t>
            </a:r>
            <a:r>
              <a:rPr lang="vi-VN" sz="2800" dirty="0">
                <a:solidFill>
                  <a:schemeClr val="tx2"/>
                </a:solidFill>
              </a:rPr>
              <a:t>etapele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alegere </a:t>
            </a:r>
            <a:r>
              <a:rPr lang="vi-VN" sz="2800" dirty="0">
                <a:solidFill>
                  <a:schemeClr val="tx2"/>
                </a:solidFill>
              </a:rPr>
              <a:t>a unui SGBD</a:t>
            </a:r>
            <a:r>
              <a:rPr lang="vi-VN" sz="2800" dirty="0">
                <a:solidFill>
                  <a:srgbClr val="00B0F0"/>
                </a:solidFill>
              </a:rPr>
              <a:t>, de </a:t>
            </a:r>
            <a:r>
              <a:rPr lang="vi-VN" sz="2800" dirty="0">
                <a:solidFill>
                  <a:schemeClr val="tx2"/>
                </a:solidFill>
              </a:rPr>
              <a:t>proiectarea logică</a:t>
            </a:r>
            <a:r>
              <a:rPr lang="vi-VN" sz="2800" dirty="0">
                <a:solidFill>
                  <a:srgbClr val="00B0F0"/>
                </a:solidFill>
              </a:rPr>
              <a:t> a bazei de date şi </a:t>
            </a:r>
            <a:r>
              <a:rPr lang="vi-VN" sz="2800" dirty="0" smtClean="0">
                <a:solidFill>
                  <a:srgbClr val="00B0F0"/>
                </a:solidFill>
              </a:rPr>
              <a:t>cea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proiectarea fizică</a:t>
            </a:r>
            <a:r>
              <a:rPr lang="vi-VN" sz="2800" dirty="0">
                <a:solidFill>
                  <a:srgbClr val="00B0F0"/>
                </a:solidFill>
              </a:rPr>
              <a:t> a bazei de 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Alegerea SGBD</a:t>
            </a:r>
            <a:endParaRPr lang="ro-RO" sz="2800" dirty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Alegerea SGBD se face în funcţie de </a:t>
            </a:r>
            <a:r>
              <a:rPr lang="vi-VN" sz="2800" dirty="0" smtClean="0">
                <a:solidFill>
                  <a:schemeClr val="tx2"/>
                </a:solidFill>
              </a:rPr>
              <a:t>complexitatea</a:t>
            </a:r>
            <a:r>
              <a:rPr lang="ro-RO" sz="2800" dirty="0" smtClean="0">
                <a:solidFill>
                  <a:schemeClr val="tx2"/>
                </a:solidFill>
              </a:rPr>
              <a:t>  </a:t>
            </a:r>
            <a:r>
              <a:rPr lang="vi-VN" sz="2800" dirty="0" smtClean="0">
                <a:solidFill>
                  <a:schemeClr val="tx2"/>
                </a:solidFill>
              </a:rPr>
              <a:t>aplicaţiei</a:t>
            </a:r>
            <a:r>
              <a:rPr lang="vi-VN" sz="2800" dirty="0">
                <a:solidFill>
                  <a:srgbClr val="00B0F0"/>
                </a:solidFill>
              </a:rPr>
              <a:t>, de </a:t>
            </a:r>
            <a:r>
              <a:rPr lang="vi-VN" sz="2800" dirty="0">
                <a:solidFill>
                  <a:schemeClr val="tx2"/>
                </a:solidFill>
              </a:rPr>
              <a:t>capacitatea de stocare</a:t>
            </a:r>
            <a:r>
              <a:rPr lang="vi-VN" sz="2800" dirty="0">
                <a:solidFill>
                  <a:srgbClr val="00B0F0"/>
                </a:solidFill>
              </a:rPr>
              <a:t> a datelor, de </a:t>
            </a:r>
            <a:r>
              <a:rPr lang="vi-VN" sz="2800" dirty="0" smtClean="0">
                <a:solidFill>
                  <a:srgbClr val="00B0F0"/>
                </a:solidFill>
              </a:rPr>
              <a:t>posibilitatea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refacerii </a:t>
            </a:r>
            <a:r>
              <a:rPr lang="vi-VN" sz="2800" dirty="0">
                <a:solidFill>
                  <a:schemeClr val="tx2"/>
                </a:solidFill>
              </a:rPr>
              <a:t>datelor</a:t>
            </a:r>
            <a:r>
              <a:rPr lang="vi-VN" sz="2800" dirty="0">
                <a:solidFill>
                  <a:srgbClr val="00B0F0"/>
                </a:solidFill>
              </a:rPr>
              <a:t>, de </a:t>
            </a:r>
            <a:r>
              <a:rPr lang="vi-VN" sz="2800" dirty="0">
                <a:solidFill>
                  <a:schemeClr val="tx2"/>
                </a:solidFill>
              </a:rPr>
              <a:t>numărul de utilizatori</a:t>
            </a:r>
            <a:r>
              <a:rPr lang="vi-VN" sz="2800" dirty="0">
                <a:solidFill>
                  <a:srgbClr val="00B0F0"/>
                </a:solidFill>
              </a:rPr>
              <a:t> care vor folosi aplicaţia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dar </a:t>
            </a:r>
            <a:r>
              <a:rPr lang="vi-VN" sz="2800" dirty="0">
                <a:solidFill>
                  <a:srgbClr val="00B0F0"/>
                </a:solidFill>
              </a:rPr>
              <a:t>şi de </a:t>
            </a:r>
            <a:r>
              <a:rPr lang="vi-VN" sz="2800" dirty="0">
                <a:solidFill>
                  <a:schemeClr val="tx2"/>
                </a:solidFill>
              </a:rPr>
              <a:t>costurile de achiziţie</a:t>
            </a:r>
            <a:r>
              <a:rPr lang="vi-VN" sz="2800" dirty="0">
                <a:solidFill>
                  <a:srgbClr val="00B0F0"/>
                </a:solidFill>
              </a:rPr>
              <a:t> ale sistemului, de </a:t>
            </a:r>
            <a:r>
              <a:rPr lang="vi-VN" sz="2800" dirty="0">
                <a:solidFill>
                  <a:schemeClr val="tx2"/>
                </a:solidFill>
              </a:rPr>
              <a:t>costurile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întreţinere </a:t>
            </a:r>
            <a:r>
              <a:rPr lang="vi-VN" sz="2800" dirty="0">
                <a:solidFill>
                  <a:srgbClr val="00B0F0"/>
                </a:solidFill>
              </a:rPr>
              <a:t>etc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Proiectarea logică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P</a:t>
            </a:r>
            <a:r>
              <a:rPr lang="vi-VN" sz="2800" dirty="0" smtClean="0">
                <a:solidFill>
                  <a:srgbClr val="00B0F0"/>
                </a:solidFill>
              </a:rPr>
              <a:t>roiectare</a:t>
            </a:r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logică </a:t>
            </a:r>
            <a:r>
              <a:rPr lang="ro-RO" sz="2800" dirty="0" smtClean="0">
                <a:solidFill>
                  <a:srgbClr val="00B0F0"/>
                </a:solidFill>
              </a:rPr>
              <a:t>a BD </a:t>
            </a:r>
            <a:r>
              <a:rPr lang="vi-VN" sz="2800" dirty="0" smtClean="0">
                <a:solidFill>
                  <a:srgbClr val="00B0F0"/>
                </a:solidFill>
              </a:rPr>
              <a:t>poate </a:t>
            </a:r>
            <a:r>
              <a:rPr lang="vi-VN" sz="2800" dirty="0">
                <a:solidFill>
                  <a:srgbClr val="00B0F0"/>
                </a:solidFill>
              </a:rPr>
              <a:t>fi </a:t>
            </a:r>
            <a:r>
              <a:rPr lang="vi-VN" sz="2800" dirty="0" smtClean="0">
                <a:solidFill>
                  <a:srgbClr val="00B0F0"/>
                </a:solidFill>
              </a:rPr>
              <a:t>realizată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chemeClr val="tx2"/>
                </a:solidFill>
              </a:rPr>
              <a:t>două sub-faze</a:t>
            </a:r>
            <a:r>
              <a:rPr lang="vi-VN" sz="2800" dirty="0">
                <a:solidFill>
                  <a:srgbClr val="00B0F0"/>
                </a:solidFill>
              </a:rPr>
              <a:t>: </a:t>
            </a:r>
            <a:r>
              <a:rPr lang="vi-VN" sz="2800" dirty="0">
                <a:solidFill>
                  <a:schemeClr val="tx2"/>
                </a:solidFill>
              </a:rPr>
              <a:t>transpunerea schemei conceptuale în </a:t>
            </a:r>
            <a:r>
              <a:rPr lang="vi-VN" sz="2800" dirty="0" smtClean="0">
                <a:solidFill>
                  <a:schemeClr val="tx2"/>
                </a:solidFill>
              </a:rPr>
              <a:t>modelul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date al </a:t>
            </a:r>
            <a:r>
              <a:rPr lang="vi-VN" sz="2800" dirty="0" smtClean="0">
                <a:solidFill>
                  <a:schemeClr val="tx2"/>
                </a:solidFill>
              </a:rPr>
              <a:t>SGBD </a:t>
            </a:r>
            <a:r>
              <a:rPr lang="vi-VN" sz="2800" dirty="0">
                <a:solidFill>
                  <a:schemeClr val="tx2"/>
                </a:solidFill>
              </a:rPr>
              <a:t>ales</a:t>
            </a:r>
            <a:r>
              <a:rPr lang="vi-VN" sz="2800" dirty="0">
                <a:solidFill>
                  <a:srgbClr val="00B0F0"/>
                </a:solidFill>
              </a:rPr>
              <a:t>, dar independent de sistemul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gestiune </a:t>
            </a:r>
            <a:r>
              <a:rPr lang="vi-VN" sz="2800" dirty="0">
                <a:solidFill>
                  <a:srgbClr val="00B0F0"/>
                </a:solidFill>
              </a:rPr>
              <a:t>propriu-zis, sau </a:t>
            </a:r>
            <a:r>
              <a:rPr lang="vi-VN" sz="2800" dirty="0">
                <a:solidFill>
                  <a:schemeClr val="tx2"/>
                </a:solidFill>
              </a:rPr>
              <a:t>rafinarea schemei conceptuale şi </a:t>
            </a:r>
            <a:r>
              <a:rPr lang="vi-VN" sz="2800" dirty="0" smtClean="0">
                <a:solidFill>
                  <a:schemeClr val="tx2"/>
                </a:solidFill>
              </a:rPr>
              <a:t>a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schemelor </a:t>
            </a:r>
            <a:r>
              <a:rPr lang="vi-VN" sz="2800" dirty="0">
                <a:solidFill>
                  <a:schemeClr val="tx2"/>
                </a:solidFill>
              </a:rPr>
              <a:t>externe obţinute anterior</a:t>
            </a:r>
            <a:r>
              <a:rPr lang="vi-VN" sz="2800" dirty="0">
                <a:solidFill>
                  <a:srgbClr val="00B0F0"/>
                </a:solidFill>
              </a:rPr>
              <a:t>, astfel încât să se </a:t>
            </a:r>
            <a:r>
              <a:rPr lang="vi-VN" sz="2800" dirty="0" smtClean="0">
                <a:solidFill>
                  <a:srgbClr val="00B0F0"/>
                </a:solidFill>
              </a:rPr>
              <a:t>utilizeze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mai </a:t>
            </a:r>
            <a:r>
              <a:rPr lang="vi-VN" sz="2800" dirty="0">
                <a:solidFill>
                  <a:srgbClr val="00B0F0"/>
                </a:solidFill>
              </a:rPr>
              <a:t>multe din facilităţile oferite </a:t>
            </a:r>
            <a:r>
              <a:rPr lang="vi-VN" sz="2800" dirty="0" smtClean="0">
                <a:solidFill>
                  <a:srgbClr val="00B0F0"/>
                </a:solidFill>
              </a:rPr>
              <a:t>d</a:t>
            </a:r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SGBD ales (modul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generare </a:t>
            </a:r>
            <a:r>
              <a:rPr lang="vi-VN" sz="2800" dirty="0">
                <a:solidFill>
                  <a:srgbClr val="00B0F0"/>
                </a:solidFill>
              </a:rPr>
              <a:t>a cheilor primare, definirea constrângerilor, etc</a:t>
            </a:r>
            <a:r>
              <a:rPr lang="vi-VN" sz="2800" dirty="0" smtClean="0">
                <a:solidFill>
                  <a:srgbClr val="00B0F0"/>
                </a:solidFill>
              </a:rPr>
              <a:t>.).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3.1 </a:t>
            </a:r>
            <a:r>
              <a:rPr lang="en-US" sz="3000" b="1" dirty="0">
                <a:solidFill>
                  <a:schemeClr val="tx2"/>
                </a:solidFill>
              </a:rPr>
              <a:t>Ce </a:t>
            </a:r>
            <a:r>
              <a:rPr lang="en-US" sz="3000" b="1" dirty="0" err="1">
                <a:solidFill>
                  <a:schemeClr val="tx2"/>
                </a:solidFill>
              </a:rPr>
              <a:t>este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proiectarea</a:t>
            </a:r>
            <a:r>
              <a:rPr lang="en-US" sz="3000" b="1" dirty="0">
                <a:solidFill>
                  <a:schemeClr val="tx2"/>
                </a:solidFill>
              </a:rPr>
              <a:t>?</a:t>
            </a:r>
            <a:endParaRPr lang="ro-RO" sz="28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vi-VN" sz="2800" dirty="0">
                <a:solidFill>
                  <a:schemeClr val="tx2"/>
                </a:solidFill>
              </a:rPr>
              <a:t>logică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Aceste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două </a:t>
            </a:r>
            <a:r>
              <a:rPr lang="vi-VN" sz="2800" dirty="0">
                <a:solidFill>
                  <a:srgbClr val="00B0F0"/>
                </a:solidFill>
              </a:rPr>
              <a:t>sub-faze se pot realiza împreună, folosind unul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instrumentele </a:t>
            </a:r>
            <a:r>
              <a:rPr lang="vi-VN" sz="2800" dirty="0">
                <a:solidFill>
                  <a:srgbClr val="00B0F0"/>
                </a:solidFill>
              </a:rPr>
              <a:t>de proiectare oferite de sistemul SGBD ales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Rezultatul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acestei faze de proiectare îl constituie, aşadar, </a:t>
            </a:r>
            <a:r>
              <a:rPr lang="vi-VN" sz="2800" dirty="0" smtClean="0">
                <a:solidFill>
                  <a:schemeClr val="tx2"/>
                </a:solidFill>
              </a:rPr>
              <a:t>schema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conceptuală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schemele externe</a:t>
            </a:r>
            <a:r>
              <a:rPr lang="vi-VN" sz="2800" dirty="0">
                <a:solidFill>
                  <a:srgbClr val="00B0F0"/>
                </a:solidFill>
              </a:rPr>
              <a:t> ale bazei de date, </a:t>
            </a:r>
            <a:r>
              <a:rPr lang="vi-VN" sz="2800" dirty="0" smtClean="0">
                <a:solidFill>
                  <a:srgbClr val="00B0F0"/>
                </a:solidFill>
              </a:rPr>
              <a:t>dependente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sistemul SGBD ales şi de modelul de date al acestuia.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3.1 </a:t>
            </a:r>
            <a:r>
              <a:rPr lang="en-US" sz="3000" b="1" dirty="0">
                <a:solidFill>
                  <a:schemeClr val="tx2"/>
                </a:solidFill>
              </a:rPr>
              <a:t>Ce </a:t>
            </a:r>
            <a:r>
              <a:rPr lang="en-US" sz="3000" b="1" dirty="0" err="1">
                <a:solidFill>
                  <a:schemeClr val="tx2"/>
                </a:solidFill>
              </a:rPr>
              <a:t>este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proiectarea</a:t>
            </a:r>
            <a:r>
              <a:rPr lang="en-US" sz="3000" b="1" dirty="0">
                <a:solidFill>
                  <a:schemeClr val="tx2"/>
                </a:solidFill>
              </a:rPr>
              <a:t>?</a:t>
            </a:r>
            <a:endParaRPr lang="ro-RO" sz="28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ro-RO" sz="2800" dirty="0" smtClean="0">
                <a:solidFill>
                  <a:schemeClr val="tx2"/>
                </a:solidFill>
              </a:rPr>
              <a:t>fiz</a:t>
            </a:r>
            <a:r>
              <a:rPr lang="vi-VN" sz="2800" dirty="0" smtClean="0">
                <a:solidFill>
                  <a:schemeClr val="tx2"/>
                </a:solidFill>
              </a:rPr>
              <a:t>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Proiectarea fizică a bazei de date reprezintă </a:t>
            </a:r>
            <a:r>
              <a:rPr lang="vi-VN" sz="2800" dirty="0">
                <a:solidFill>
                  <a:schemeClr val="tx2"/>
                </a:solidFill>
              </a:rPr>
              <a:t>procesul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alegere </a:t>
            </a:r>
            <a:r>
              <a:rPr lang="vi-VN" sz="2800" dirty="0">
                <a:solidFill>
                  <a:schemeClr val="tx2"/>
                </a:solidFill>
              </a:rPr>
              <a:t>a structurilor de memorare şi de acces la fişierele</a:t>
            </a:r>
            <a:r>
              <a:rPr lang="vi-VN" sz="2800" dirty="0">
                <a:solidFill>
                  <a:srgbClr val="00B0F0"/>
                </a:solidFill>
              </a:rPr>
              <a:t> bazei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, pentru a obţine </a:t>
            </a:r>
            <a:r>
              <a:rPr lang="vi-VN" sz="2800" dirty="0">
                <a:solidFill>
                  <a:schemeClr val="tx2"/>
                </a:solidFill>
              </a:rPr>
              <a:t>performanţe cât mai bune </a:t>
            </a:r>
            <a:r>
              <a:rPr lang="vi-VN" sz="2800" dirty="0">
                <a:solidFill>
                  <a:srgbClr val="00B0F0"/>
                </a:solidFill>
              </a:rPr>
              <a:t>pentru </a:t>
            </a:r>
            <a:r>
              <a:rPr lang="vi-VN" sz="2800" dirty="0" smtClean="0">
                <a:solidFill>
                  <a:srgbClr val="00B0F0"/>
                </a:solidFill>
              </a:rPr>
              <a:t>aplicaţia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proiectată</a:t>
            </a:r>
            <a:r>
              <a:rPr lang="vi-VN" sz="2800" dirty="0">
                <a:solidFill>
                  <a:srgbClr val="00B0F0"/>
                </a:solidFill>
              </a:rPr>
              <a:t>. Ca parametrii generali de alegere a </a:t>
            </a:r>
            <a:r>
              <a:rPr lang="vi-VN" sz="2800" dirty="0" smtClean="0">
                <a:solidFill>
                  <a:srgbClr val="00B0F0"/>
                </a:solidFill>
              </a:rPr>
              <a:t>opţiunilor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proiectului </a:t>
            </a:r>
            <a:r>
              <a:rPr lang="vi-VN" sz="2800" dirty="0">
                <a:solidFill>
                  <a:srgbClr val="00B0F0"/>
                </a:solidFill>
              </a:rPr>
              <a:t>fizic al unei baze de date relaţionale se pot enumera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timpul </a:t>
            </a:r>
            <a:r>
              <a:rPr lang="vi-VN" sz="2800" dirty="0">
                <a:solidFill>
                  <a:schemeClr val="tx2"/>
                </a:solidFill>
              </a:rPr>
              <a:t>de răspuns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utilizarea spaţiului de memorare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capacitatea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tranzacţională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3.1 </a:t>
            </a:r>
            <a:r>
              <a:rPr lang="en-US" sz="3000" b="1" dirty="0">
                <a:solidFill>
                  <a:schemeClr val="tx2"/>
                </a:solidFill>
              </a:rPr>
              <a:t>Ce </a:t>
            </a:r>
            <a:r>
              <a:rPr lang="en-US" sz="3000" b="1" dirty="0" err="1">
                <a:solidFill>
                  <a:schemeClr val="tx2"/>
                </a:solidFill>
              </a:rPr>
              <a:t>este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proiectarea</a:t>
            </a:r>
            <a:r>
              <a:rPr lang="en-US" sz="3000" b="1" dirty="0">
                <a:solidFill>
                  <a:schemeClr val="tx2"/>
                </a:solidFill>
              </a:rPr>
              <a:t>?</a:t>
            </a:r>
            <a:endParaRPr lang="ro-RO" sz="28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ro-RO" sz="2800" dirty="0" smtClean="0">
                <a:solidFill>
                  <a:schemeClr val="tx2"/>
                </a:solidFill>
              </a:rPr>
              <a:t>fiz</a:t>
            </a:r>
            <a:r>
              <a:rPr lang="vi-VN" sz="2800" dirty="0" smtClean="0">
                <a:solidFill>
                  <a:schemeClr val="tx2"/>
                </a:solidFill>
              </a:rPr>
              <a:t>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700" dirty="0">
                <a:solidFill>
                  <a:schemeClr val="tx2"/>
                </a:solidFill>
              </a:rPr>
              <a:t>Deciziile de proiectare fizică </a:t>
            </a:r>
            <a:r>
              <a:rPr lang="vi-VN" sz="2700" dirty="0">
                <a:solidFill>
                  <a:srgbClr val="00B0F0"/>
                </a:solidFill>
              </a:rPr>
              <a:t>se pot lua numai după </a:t>
            </a:r>
            <a:r>
              <a:rPr lang="vi-VN" sz="2700" dirty="0" smtClean="0">
                <a:solidFill>
                  <a:srgbClr val="00B0F0"/>
                </a:solidFill>
              </a:rPr>
              <a:t>o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analiză </a:t>
            </a:r>
            <a:r>
              <a:rPr lang="vi-VN" sz="2700" dirty="0">
                <a:solidFill>
                  <a:schemeClr val="tx2"/>
                </a:solidFill>
              </a:rPr>
              <a:t>a aplicaţiilor </a:t>
            </a:r>
            <a:r>
              <a:rPr lang="vi-VN" sz="2700" dirty="0">
                <a:solidFill>
                  <a:srgbClr val="00B0F0"/>
                </a:solidFill>
              </a:rPr>
              <a:t>care se vor executa şi în principal, </a:t>
            </a:r>
            <a:r>
              <a:rPr lang="vi-VN" sz="2700" dirty="0" smtClean="0">
                <a:solidFill>
                  <a:schemeClr val="tx2"/>
                </a:solidFill>
              </a:rPr>
              <a:t>a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interogărilor </a:t>
            </a:r>
            <a:r>
              <a:rPr lang="vi-VN" sz="2700" dirty="0">
                <a:solidFill>
                  <a:schemeClr val="tx2"/>
                </a:solidFill>
              </a:rPr>
              <a:t>şi tranzacţiilor</a:t>
            </a:r>
            <a:r>
              <a:rPr lang="vi-VN" sz="2700" dirty="0">
                <a:solidFill>
                  <a:srgbClr val="00B0F0"/>
                </a:solidFill>
              </a:rPr>
              <a:t> pe care acestea le vor lansa. În </a:t>
            </a:r>
            <a:r>
              <a:rPr lang="vi-VN" sz="2700" dirty="0" smtClean="0">
                <a:solidFill>
                  <a:srgbClr val="00B0F0"/>
                </a:solidFill>
              </a:rPr>
              <a:t>urma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analizei </a:t>
            </a:r>
            <a:r>
              <a:rPr lang="vi-VN" sz="2700" dirty="0">
                <a:solidFill>
                  <a:srgbClr val="00B0F0"/>
                </a:solidFill>
              </a:rPr>
              <a:t>se pot sintetiza informaţii care să dea imaginea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ansamblu </a:t>
            </a:r>
            <a:r>
              <a:rPr lang="vi-VN" sz="2700" dirty="0">
                <a:solidFill>
                  <a:srgbClr val="00B0F0"/>
                </a:solidFill>
              </a:rPr>
              <a:t>a </a:t>
            </a:r>
            <a:r>
              <a:rPr lang="vi-VN" sz="2700" dirty="0">
                <a:solidFill>
                  <a:schemeClr val="tx2"/>
                </a:solidFill>
              </a:rPr>
              <a:t>utilizării atributelor relaţiilor bazei de date</a:t>
            </a:r>
            <a:r>
              <a:rPr lang="vi-VN" sz="2700" dirty="0">
                <a:solidFill>
                  <a:srgbClr val="00B0F0"/>
                </a:solidFill>
              </a:rPr>
              <a:t>: </a:t>
            </a:r>
            <a:r>
              <a:rPr lang="vi-VN" sz="2700" dirty="0" smtClean="0">
                <a:solidFill>
                  <a:schemeClr val="tx2"/>
                </a:solidFill>
              </a:rPr>
              <a:t>care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atribute </a:t>
            </a:r>
            <a:r>
              <a:rPr lang="vi-VN" sz="2700" dirty="0">
                <a:solidFill>
                  <a:schemeClr val="tx2"/>
                </a:solidFill>
              </a:rPr>
              <a:t>sunt actualizate cel mai </a:t>
            </a:r>
            <a:r>
              <a:rPr lang="ro-RO" sz="2700" dirty="0" smtClean="0">
                <a:solidFill>
                  <a:schemeClr val="tx2"/>
                </a:solidFill>
              </a:rPr>
              <a:t>des</a:t>
            </a:r>
            <a:r>
              <a:rPr lang="vi-VN" sz="2700" dirty="0" smtClean="0">
                <a:solidFill>
                  <a:srgbClr val="00B0F0"/>
                </a:solidFill>
              </a:rPr>
              <a:t>, </a:t>
            </a:r>
            <a:r>
              <a:rPr lang="vi-VN" sz="2700" dirty="0">
                <a:solidFill>
                  <a:srgbClr val="00B0F0"/>
                </a:solidFill>
              </a:rPr>
              <a:t>care </a:t>
            </a:r>
            <a:r>
              <a:rPr lang="vi-VN" sz="2700" dirty="0">
                <a:solidFill>
                  <a:schemeClr val="tx2"/>
                </a:solidFill>
              </a:rPr>
              <a:t>atribute </a:t>
            </a:r>
            <a:r>
              <a:rPr lang="vi-VN" sz="2700" dirty="0" smtClean="0">
                <a:solidFill>
                  <a:schemeClr val="tx2"/>
                </a:solidFill>
              </a:rPr>
              <a:t>sunt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folosite </a:t>
            </a:r>
            <a:r>
              <a:rPr lang="vi-VN" sz="2700" dirty="0">
                <a:solidFill>
                  <a:schemeClr val="tx2"/>
                </a:solidFill>
              </a:rPr>
              <a:t>cel mai </a:t>
            </a:r>
            <a:r>
              <a:rPr lang="ro-RO" sz="2700" dirty="0" smtClean="0">
                <a:solidFill>
                  <a:schemeClr val="tx2"/>
                </a:solidFill>
              </a:rPr>
              <a:t>des</a:t>
            </a:r>
            <a:r>
              <a:rPr lang="vi-VN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în selecţii </a:t>
            </a:r>
            <a:r>
              <a:rPr lang="vi-VN" sz="2700" dirty="0">
                <a:solidFill>
                  <a:srgbClr val="00B0F0"/>
                </a:solidFill>
              </a:rPr>
              <a:t>ale interogărilor, etc. </a:t>
            </a:r>
            <a:r>
              <a:rPr lang="vi-VN" sz="2700" dirty="0" smtClean="0">
                <a:solidFill>
                  <a:srgbClr val="00B0F0"/>
                </a:solidFill>
              </a:rPr>
              <a:t>Aceste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informaţii </a:t>
            </a:r>
            <a:r>
              <a:rPr lang="vi-VN" sz="2700" dirty="0">
                <a:solidFill>
                  <a:srgbClr val="00B0F0"/>
                </a:solidFill>
              </a:rPr>
              <a:t>se folosesc pentru </a:t>
            </a:r>
            <a:r>
              <a:rPr lang="vi-VN" sz="2700" dirty="0">
                <a:solidFill>
                  <a:schemeClr val="tx2"/>
                </a:solidFill>
              </a:rPr>
              <a:t>stabilirea indecşilor secundari </a:t>
            </a:r>
            <a:r>
              <a:rPr lang="vi-VN" sz="2700" dirty="0" smtClean="0">
                <a:solidFill>
                  <a:schemeClr val="tx2"/>
                </a:solidFill>
              </a:rPr>
              <a:t>ai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relaţiilor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3.1 </a:t>
            </a:r>
            <a:r>
              <a:rPr lang="en-US" sz="3000" b="1" dirty="0">
                <a:solidFill>
                  <a:schemeClr val="tx2"/>
                </a:solidFill>
              </a:rPr>
              <a:t>Ce </a:t>
            </a:r>
            <a:r>
              <a:rPr lang="en-US" sz="3000" b="1" dirty="0" err="1">
                <a:solidFill>
                  <a:schemeClr val="tx2"/>
                </a:solidFill>
              </a:rPr>
              <a:t>este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proiectarea</a:t>
            </a:r>
            <a:r>
              <a:rPr lang="en-US" sz="3000" b="1" dirty="0">
                <a:solidFill>
                  <a:schemeClr val="tx2"/>
                </a:solidFill>
              </a:rPr>
              <a:t>?</a:t>
            </a:r>
            <a:endParaRPr lang="ro-RO" sz="28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Implementarea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bazei de date şi a aplicaţiei</a:t>
            </a:r>
            <a:endParaRPr lang="vi-VN" sz="2800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Ultima etapă este cea de </a:t>
            </a:r>
            <a:r>
              <a:rPr lang="vi-VN" sz="2800" dirty="0" smtClean="0">
                <a:solidFill>
                  <a:schemeClr val="tx2"/>
                </a:solidFill>
              </a:rPr>
              <a:t>implementare efectivă </a:t>
            </a:r>
            <a:r>
              <a:rPr lang="vi-VN" sz="2800" dirty="0" smtClean="0">
                <a:solidFill>
                  <a:srgbClr val="00B0F0"/>
                </a:solidFill>
              </a:rPr>
              <a:t>a bazei 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şi a aplicaţiei. Aici se crează pe baza modelului definit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obiectele bazei de date</a:t>
            </a:r>
            <a:r>
              <a:rPr lang="vi-VN" sz="2800" dirty="0" smtClean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se populează cu date</a:t>
            </a:r>
            <a:r>
              <a:rPr lang="vi-VN" sz="2800" dirty="0" smtClean="0">
                <a:solidFill>
                  <a:srgbClr val="00B0F0"/>
                </a:solidFill>
              </a:rPr>
              <a:t> baza de date, </a:t>
            </a:r>
            <a:r>
              <a:rPr lang="vi-VN" sz="2800" dirty="0" smtClean="0">
                <a:solidFill>
                  <a:schemeClr val="tx2"/>
                </a:solidFill>
              </a:rPr>
              <a:t>se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verifică constrângerile</a:t>
            </a:r>
            <a:r>
              <a:rPr lang="vi-VN" sz="2800" dirty="0" smtClean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se crează interfeţele cu utlizatorul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rapoartele neceare cu datele extrase </a:t>
            </a:r>
            <a:r>
              <a:rPr lang="vi-VN" sz="2800" dirty="0" smtClean="0">
                <a:solidFill>
                  <a:srgbClr val="00B0F0"/>
                </a:solidFill>
              </a:rPr>
              <a:t>din baza de 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Modelul entitate-relaţie este cel mai utilizat </a:t>
            </a:r>
            <a:r>
              <a:rPr lang="vi-VN" sz="2800" dirty="0" smtClean="0">
                <a:solidFill>
                  <a:srgbClr val="00B0F0"/>
                </a:solidFill>
              </a:rPr>
              <a:t>model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conceptual </a:t>
            </a:r>
            <a:r>
              <a:rPr lang="vi-VN" sz="2800" dirty="0">
                <a:solidFill>
                  <a:srgbClr val="00B0F0"/>
                </a:solidFill>
              </a:rPr>
              <a:t>de nivel înalt, care reprezintă schema conceptuală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bazei </a:t>
            </a:r>
            <a:r>
              <a:rPr lang="vi-VN" sz="2800" dirty="0">
                <a:solidFill>
                  <a:srgbClr val="00B0F0"/>
                </a:solidFill>
              </a:rPr>
              <a:t>de date cu </a:t>
            </a:r>
            <a:r>
              <a:rPr lang="vi-VN" sz="2800" dirty="0">
                <a:solidFill>
                  <a:schemeClr val="tx2"/>
                </a:solidFill>
              </a:rPr>
              <a:t>ajutorul entităţilor şi a relaţiilor</a:t>
            </a:r>
            <a:r>
              <a:rPr lang="vi-VN" sz="2800" dirty="0">
                <a:solidFill>
                  <a:srgbClr val="00B0F0"/>
                </a:solidFill>
              </a:rPr>
              <a:t> dintre acestea.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Acest model a fost introdus în anul </a:t>
            </a:r>
            <a:r>
              <a:rPr lang="vi-VN" sz="2800" dirty="0">
                <a:solidFill>
                  <a:schemeClr val="tx2"/>
                </a:solidFill>
              </a:rPr>
              <a:t>1976</a:t>
            </a:r>
            <a:r>
              <a:rPr lang="vi-VN" sz="2800" dirty="0">
                <a:solidFill>
                  <a:srgbClr val="00B0F0"/>
                </a:solidFill>
              </a:rPr>
              <a:t> de </a:t>
            </a:r>
            <a:r>
              <a:rPr lang="vi-VN" sz="2800" dirty="0">
                <a:solidFill>
                  <a:schemeClr val="tx2"/>
                </a:solidFill>
              </a:rPr>
              <a:t>P.S.Chen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dirty="0" smtClean="0">
                <a:solidFill>
                  <a:srgbClr val="00B0F0"/>
                </a:solidFill>
              </a:rPr>
              <a:t>Elementele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bază folosite în cadrul acestui model </a:t>
            </a:r>
            <a:r>
              <a:rPr lang="vi-VN" sz="2800" dirty="0">
                <a:solidFill>
                  <a:schemeClr val="tx2"/>
                </a:solidFill>
              </a:rPr>
              <a:t>sunt conceptele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entitate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cel de relaţie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O entitate </a:t>
            </a:r>
            <a:r>
              <a:rPr lang="vi-VN" sz="2800" dirty="0">
                <a:solidFill>
                  <a:srgbClr val="00B0F0"/>
                </a:solidFill>
              </a:rPr>
              <a:t>este un obiect al lumii reale, cu o </a:t>
            </a:r>
            <a:r>
              <a:rPr lang="vi-VN" sz="2800" dirty="0" smtClean="0">
                <a:solidFill>
                  <a:srgbClr val="00B0F0"/>
                </a:solidFill>
              </a:rPr>
              <a:t>existenţă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independentă </a:t>
            </a:r>
            <a:r>
              <a:rPr lang="vi-VN" sz="2800" dirty="0">
                <a:solidFill>
                  <a:srgbClr val="00B0F0"/>
                </a:solidFill>
              </a:rPr>
              <a:t>şi poate reprezenta un obiect fizic, o activitate, </a:t>
            </a:r>
            <a:r>
              <a:rPr lang="vi-VN" sz="2800" dirty="0" smtClean="0">
                <a:solidFill>
                  <a:srgbClr val="00B0F0"/>
                </a:solidFill>
              </a:rPr>
              <a:t>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concept</a:t>
            </a:r>
            <a:r>
              <a:rPr lang="vi-VN" sz="2800" dirty="0">
                <a:solidFill>
                  <a:srgbClr val="00B0F0"/>
                </a:solidFill>
              </a:rPr>
              <a:t>. O entitate este un </a:t>
            </a:r>
            <a:r>
              <a:rPr lang="vi-VN" sz="2800" dirty="0">
                <a:solidFill>
                  <a:schemeClr val="tx2"/>
                </a:solidFill>
              </a:rPr>
              <a:t>obiect cu existenţă fizică </a:t>
            </a:r>
            <a:r>
              <a:rPr lang="vi-VN" sz="2800" dirty="0">
                <a:solidFill>
                  <a:srgbClr val="00B0F0"/>
                </a:solidFill>
              </a:rPr>
              <a:t>, de </a:t>
            </a:r>
            <a:r>
              <a:rPr lang="vi-VN" sz="2800" dirty="0" smtClean="0">
                <a:solidFill>
                  <a:srgbClr val="00B0F0"/>
                </a:solidFill>
              </a:rPr>
              <a:t>exemplu: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persoană </a:t>
            </a:r>
            <a:r>
              <a:rPr lang="vi-VN" sz="2800" dirty="0">
                <a:solidFill>
                  <a:srgbClr val="00B0F0"/>
                </a:solidFill>
              </a:rPr>
              <a:t>particulară, automobil, companie, activitate, </a:t>
            </a:r>
            <a:r>
              <a:rPr lang="vi-VN" sz="2800" dirty="0" smtClean="0">
                <a:solidFill>
                  <a:srgbClr val="00B0F0"/>
                </a:solidFill>
              </a:rPr>
              <a:t>curs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universitar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Orice entitate are </a:t>
            </a:r>
            <a:r>
              <a:rPr lang="vi-VN" sz="2800" dirty="0">
                <a:solidFill>
                  <a:schemeClr val="tx2"/>
                </a:solidFill>
              </a:rPr>
              <a:t>o serie de proprietăţi numite atribute, </a:t>
            </a:r>
            <a:r>
              <a:rPr lang="vi-VN" sz="2800" dirty="0" smtClean="0">
                <a:solidFill>
                  <a:schemeClr val="tx2"/>
                </a:solidFill>
              </a:rPr>
              <a:t>ce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descriu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entitatea respectivă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Cu toate că nu reprezintă acelaşi lucru, pentru </a:t>
            </a:r>
            <a:r>
              <a:rPr lang="vi-VN" sz="2800" dirty="0" smtClean="0">
                <a:solidFill>
                  <a:srgbClr val="00B0F0"/>
                </a:solidFill>
              </a:rPr>
              <a:t>denumirea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entitate</a:t>
            </a:r>
            <a:r>
              <a:rPr lang="vi-VN" sz="2800" dirty="0">
                <a:solidFill>
                  <a:srgbClr val="00B0F0"/>
                </a:solidFill>
              </a:rPr>
              <a:t> se mai foloseşte şi denumirea de </a:t>
            </a:r>
            <a:r>
              <a:rPr lang="vi-VN" sz="2800" dirty="0">
                <a:solidFill>
                  <a:schemeClr val="tx2"/>
                </a:solidFill>
              </a:rPr>
              <a:t>tabel</a:t>
            </a:r>
            <a:r>
              <a:rPr lang="vi-VN" sz="2800" dirty="0">
                <a:solidFill>
                  <a:srgbClr val="00B0F0"/>
                </a:solidFill>
              </a:rPr>
              <a:t> al bazei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, iar pentru </a:t>
            </a:r>
            <a:r>
              <a:rPr lang="vi-VN" sz="2800" dirty="0" smtClean="0">
                <a:solidFill>
                  <a:schemeClr val="tx2"/>
                </a:solidFill>
              </a:rPr>
              <a:t>atribute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câmpurile tabelului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it-IT" sz="2800" dirty="0" smtClean="0">
                <a:solidFill>
                  <a:srgbClr val="00B0F0"/>
                </a:solidFill>
              </a:rPr>
              <a:t>Atributelor li se asociază valori care au ca scop identificarea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entităţii. Ace</a:t>
            </a:r>
            <a:r>
              <a:rPr lang="ro-RO" sz="2800" dirty="0" smtClean="0">
                <a:solidFill>
                  <a:srgbClr val="00B0F0"/>
                </a:solidFill>
              </a:rPr>
              <a:t>ste</a:t>
            </a:r>
            <a:r>
              <a:rPr lang="vi-VN" sz="2800" dirty="0" smtClean="0">
                <a:solidFill>
                  <a:srgbClr val="00B0F0"/>
                </a:solidFill>
              </a:rPr>
              <a:t> valori pentru fiecare atribut formează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o </a:t>
            </a:r>
            <a:r>
              <a:rPr lang="pt-BR" sz="2800" dirty="0" smtClean="0">
                <a:solidFill>
                  <a:schemeClr val="tx2"/>
                </a:solidFill>
              </a:rPr>
              <a:t>înregistrare</a:t>
            </a:r>
            <a:r>
              <a:rPr lang="pt-BR" sz="2800" b="1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a tabelului respectiv</a:t>
            </a:r>
            <a:r>
              <a:rPr lang="pt-BR" sz="2800" i="1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3.3 </a:t>
            </a:r>
            <a:r>
              <a:rPr lang="vi-VN" sz="2800" dirty="0" smtClean="0">
                <a:solidFill>
                  <a:srgbClr val="00B0F0"/>
                </a:solidFill>
              </a:rPr>
              <a:t>Construcţia </a:t>
            </a:r>
            <a:r>
              <a:rPr lang="vi-VN" sz="2800" dirty="0">
                <a:solidFill>
                  <a:srgbClr val="00B0F0"/>
                </a:solidFill>
              </a:rPr>
              <a:t>schemelor relaţie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3.3.1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unul-la-unul (1-1 sau one to one)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3.3.2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unul-la-multe (1-N sau one to many)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3.3.3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multe-la-multe (M-N sau many to many)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3.3.4 </a:t>
            </a:r>
            <a:r>
              <a:rPr lang="vi-VN" sz="2600" dirty="0" smtClean="0">
                <a:solidFill>
                  <a:srgbClr val="00B0F0"/>
                </a:solidFill>
              </a:rPr>
              <a:t>Relaţia unară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3.4 </a:t>
            </a:r>
            <a:r>
              <a:rPr lang="vi-VN" sz="2800" dirty="0">
                <a:solidFill>
                  <a:srgbClr val="00B0F0"/>
                </a:solidFill>
              </a:rPr>
              <a:t>Diagrama entitate-relaţie</a:t>
            </a: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Ex: </a:t>
            </a:r>
            <a:r>
              <a:rPr lang="ro-RO" sz="2800" dirty="0" smtClean="0">
                <a:solidFill>
                  <a:srgbClr val="00B0F0"/>
                </a:solidFill>
              </a:rPr>
              <a:t>pentr</a:t>
            </a:r>
            <a:r>
              <a:rPr lang="en-US" sz="2800" dirty="0" smtClean="0">
                <a:solidFill>
                  <a:srgbClr val="00B0F0"/>
                </a:solidFill>
              </a:rPr>
              <a:t>u</a:t>
            </a:r>
            <a:r>
              <a:rPr lang="ro-RO" sz="2800" dirty="0" smtClean="0">
                <a:solidFill>
                  <a:srgbClr val="00B0F0"/>
                </a:solidFill>
              </a:rPr>
              <a:t> baza de date </a:t>
            </a:r>
            <a:r>
              <a:rPr lang="ro-RO" sz="2800" dirty="0">
                <a:solidFill>
                  <a:srgbClr val="00B0F0"/>
                </a:solidFill>
              </a:rPr>
              <a:t>Universitate putem avea entităţile: 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Facultate </a:t>
            </a:r>
            <a:r>
              <a:rPr lang="ro-RO" sz="2800" dirty="0">
                <a:solidFill>
                  <a:srgbClr val="00B0F0"/>
                </a:solidFill>
              </a:rPr>
              <a:t>cu atributele: Cod Facultate, Denumire, Adresa, Nume </a:t>
            </a:r>
            <a:r>
              <a:rPr lang="ro-RO" sz="2800" dirty="0" smtClean="0">
                <a:solidFill>
                  <a:srgbClr val="00B0F0"/>
                </a:solidFill>
              </a:rPr>
              <a:t>Decan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Materii </a:t>
            </a:r>
            <a:r>
              <a:rPr lang="ro-RO" sz="2800" dirty="0">
                <a:solidFill>
                  <a:srgbClr val="00B0F0"/>
                </a:solidFill>
              </a:rPr>
              <a:t>cu atributele: Cod Materie, Denumire, An ,Nume Profesor. </a:t>
            </a:r>
          </a:p>
          <a:p>
            <a:pPr algn="just"/>
            <a:r>
              <a:rPr lang="pt-BR" sz="2800" i="1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Unele atribute pot fi divizate în mai multe părţi cu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semnificaţie independentă. Un astfel de atribut este un </a:t>
            </a:r>
            <a:r>
              <a:rPr lang="vi-VN" sz="2800" dirty="0" smtClean="0">
                <a:solidFill>
                  <a:schemeClr val="tx2"/>
                </a:solidFill>
              </a:rPr>
              <a:t>atribut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complex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 atributul Adresă poate fi divizat în mai multe atribute: </a:t>
            </a:r>
            <a:r>
              <a:rPr lang="pt-BR" sz="2800" dirty="0" smtClean="0">
                <a:solidFill>
                  <a:srgbClr val="00B0F0"/>
                </a:solidFill>
              </a:rPr>
              <a:t>Oras</a:t>
            </a:r>
            <a:r>
              <a:rPr lang="pt-BR" sz="2800" dirty="0">
                <a:solidFill>
                  <a:srgbClr val="00B0F0"/>
                </a:solidFill>
              </a:rPr>
              <a:t>, Cod Postal, Stradă, </a:t>
            </a:r>
            <a:r>
              <a:rPr lang="pt-BR" sz="2800" dirty="0" smtClean="0">
                <a:solidFill>
                  <a:srgbClr val="00B0F0"/>
                </a:solidFill>
              </a:rPr>
              <a:t>Num</a:t>
            </a:r>
            <a:r>
              <a:rPr lang="ro-RO" sz="2800" dirty="0" smtClean="0">
                <a:solidFill>
                  <a:srgbClr val="00B0F0"/>
                </a:solidFill>
              </a:rPr>
              <a:t>ă</a:t>
            </a:r>
            <a:r>
              <a:rPr lang="pt-BR" sz="2800" dirty="0" smtClean="0">
                <a:solidFill>
                  <a:srgbClr val="00B0F0"/>
                </a:solidFill>
              </a:rPr>
              <a:t>r,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Bloc</a:t>
            </a:r>
            <a:r>
              <a:rPr lang="ro-RO" sz="2800" dirty="0" smtClean="0">
                <a:solidFill>
                  <a:srgbClr val="00B0F0"/>
                </a:solidFill>
              </a:rPr>
              <a:t>, Etaj ,Apartament.</a:t>
            </a:r>
          </a:p>
        </p:txBody>
      </p:sp>
    </p:spTree>
    <p:extLst>
      <p:ext uri="{BB962C8B-B14F-4D97-AF65-F5344CB8AC3E}">
        <p14:creationId xmlns:p14="http://schemas.microsoft.com/office/powerpoint/2010/main" val="38790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Atributele care nu sunt compuse se numesc </a:t>
            </a:r>
            <a:r>
              <a:rPr lang="vi-VN" sz="2800" dirty="0" smtClean="0">
                <a:solidFill>
                  <a:schemeClr val="tx2"/>
                </a:solidFill>
              </a:rPr>
              <a:t>atribute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atomice</a:t>
            </a:r>
            <a:r>
              <a:rPr lang="vi-VN" sz="2800" dirty="0">
                <a:solidFill>
                  <a:srgbClr val="00B0F0"/>
                </a:solidFill>
              </a:rPr>
              <a:t>. Valoarea atributelor complexe se formează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concatenarea </a:t>
            </a:r>
            <a:r>
              <a:rPr lang="vi-VN" sz="2800" dirty="0">
                <a:solidFill>
                  <a:srgbClr val="00B0F0"/>
                </a:solidFill>
              </a:rPr>
              <a:t>valorilor atributelor atomice.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Multe atribute au valoare unică pentru o entitate </a:t>
            </a:r>
            <a:r>
              <a:rPr lang="vi-VN" sz="2800" dirty="0" smtClean="0">
                <a:solidFill>
                  <a:srgbClr val="00B0F0"/>
                </a:solidFill>
              </a:rPr>
              <a:t>particulară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rgbClr val="00B0F0"/>
                </a:solidFill>
              </a:rPr>
              <a:t>sunt numite </a:t>
            </a:r>
            <a:r>
              <a:rPr lang="vi-VN" sz="2800" dirty="0">
                <a:solidFill>
                  <a:schemeClr val="tx2"/>
                </a:solidFill>
              </a:rPr>
              <a:t>atribute cu o singură </a:t>
            </a:r>
            <a:r>
              <a:rPr lang="vi-VN" sz="2800" dirty="0" smtClean="0">
                <a:solidFill>
                  <a:schemeClr val="tx2"/>
                </a:solidFill>
              </a:rPr>
              <a:t>valoare</a:t>
            </a:r>
            <a:r>
              <a:rPr lang="ro-RO" sz="2800" dirty="0" smtClean="0">
                <a:solidFill>
                  <a:srgbClr val="00B0F0"/>
                </a:solidFill>
              </a:rPr>
              <a:t>(ex: CNP-ul unei persoane). Sunt şi atribute ce pot lua mai multe valori dintr-un set dat(ex: Culori sau Mărimi)</a:t>
            </a:r>
          </a:p>
        </p:txBody>
      </p:sp>
    </p:spTree>
    <p:extLst>
      <p:ext uri="{BB962C8B-B14F-4D97-AF65-F5344CB8AC3E}">
        <p14:creationId xmlns:p14="http://schemas.microsoft.com/office/powerpoint/2010/main" val="35953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Atributele </a:t>
            </a:r>
            <a:r>
              <a:rPr lang="vi-VN" sz="2800" dirty="0">
                <a:solidFill>
                  <a:schemeClr val="tx2"/>
                </a:solidFill>
              </a:rPr>
              <a:t>derivate </a:t>
            </a:r>
            <a:r>
              <a:rPr lang="vi-VN" sz="2800" dirty="0">
                <a:solidFill>
                  <a:srgbClr val="00B0F0"/>
                </a:solidFill>
              </a:rPr>
              <a:t>sunt atributele ce se pot determina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alte </a:t>
            </a:r>
            <a:r>
              <a:rPr lang="vi-VN" sz="2800" dirty="0">
                <a:solidFill>
                  <a:srgbClr val="00B0F0"/>
                </a:solidFill>
              </a:rPr>
              <a:t>atribute, cum ar fi vârsta unei persoane se poate calcula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data </a:t>
            </a:r>
            <a:r>
              <a:rPr lang="vi-VN" sz="2800" dirty="0">
                <a:solidFill>
                  <a:srgbClr val="00B0F0"/>
                </a:solidFill>
              </a:rPr>
              <a:t>curentă minus data naşterii persoanei respective.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anumite situaţii, o entitate poate să nu aibă valori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toate </a:t>
            </a:r>
            <a:r>
              <a:rPr lang="vi-VN" sz="2800" dirty="0">
                <a:solidFill>
                  <a:srgbClr val="00B0F0"/>
                </a:solidFill>
              </a:rPr>
              <a:t>atributele asociate ei, în acest caz folosindu-se o </a:t>
            </a:r>
            <a:r>
              <a:rPr lang="vi-VN" sz="2800" dirty="0" smtClean="0">
                <a:solidFill>
                  <a:srgbClr val="00B0F0"/>
                </a:solidFill>
              </a:rPr>
              <a:t>valoare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specială </a:t>
            </a:r>
            <a:r>
              <a:rPr lang="vi-VN" sz="2800" dirty="0">
                <a:solidFill>
                  <a:srgbClr val="00B0F0"/>
                </a:solidFill>
              </a:rPr>
              <a:t>numită </a:t>
            </a:r>
            <a:r>
              <a:rPr lang="vi-VN" sz="2800" dirty="0">
                <a:solidFill>
                  <a:schemeClr val="tx2"/>
                </a:solidFill>
              </a:rPr>
              <a:t>atributul null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O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relaţie</a:t>
            </a:r>
            <a:r>
              <a:rPr lang="vi-VN" sz="2800" dirty="0">
                <a:solidFill>
                  <a:srgbClr val="00B0F0"/>
                </a:solidFill>
              </a:rPr>
              <a:t> este o corespondenţă între entităţi din una sau </a:t>
            </a:r>
            <a:r>
              <a:rPr lang="vi-VN" sz="2800" dirty="0" smtClean="0">
                <a:solidFill>
                  <a:srgbClr val="00B0F0"/>
                </a:solidFill>
              </a:rPr>
              <a:t>mai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multe </a:t>
            </a:r>
            <a:r>
              <a:rPr lang="vi-VN" sz="2800" dirty="0">
                <a:solidFill>
                  <a:srgbClr val="00B0F0"/>
                </a:solidFill>
              </a:rPr>
              <a:t>mulţimi de entităţi. </a:t>
            </a:r>
            <a:r>
              <a:rPr lang="vi-VN" sz="2800" dirty="0">
                <a:solidFill>
                  <a:schemeClr val="tx2"/>
                </a:solidFill>
              </a:rPr>
              <a:t>Gradul unei relaţii </a:t>
            </a:r>
            <a:r>
              <a:rPr lang="vi-VN" sz="2800" dirty="0">
                <a:solidFill>
                  <a:srgbClr val="00B0F0"/>
                </a:solidFill>
              </a:rPr>
              <a:t>este dat de numărul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mulţimi </a:t>
            </a:r>
            <a:r>
              <a:rPr lang="vi-VN" sz="2800" dirty="0">
                <a:solidFill>
                  <a:srgbClr val="00B0F0"/>
                </a:solidFill>
              </a:rPr>
              <a:t>de entităţi asociate. Relaţiile pot fi </a:t>
            </a:r>
            <a:r>
              <a:rPr lang="vi-VN" sz="2800" dirty="0">
                <a:solidFill>
                  <a:schemeClr val="tx2"/>
                </a:solidFill>
              </a:rPr>
              <a:t>binare</a:t>
            </a:r>
            <a:r>
              <a:rPr lang="vi-VN" sz="2800" dirty="0">
                <a:solidFill>
                  <a:srgbClr val="00B0F0"/>
                </a:solidFill>
              </a:rPr>
              <a:t> (între 2 </a:t>
            </a:r>
            <a:r>
              <a:rPr lang="vi-VN" sz="2800" dirty="0" smtClean="0">
                <a:solidFill>
                  <a:srgbClr val="00B0F0"/>
                </a:solidFill>
              </a:rPr>
              <a:t>mulţimi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entităţi) sau </a:t>
            </a:r>
            <a:r>
              <a:rPr lang="vi-VN" sz="2800" dirty="0">
                <a:solidFill>
                  <a:schemeClr val="tx2"/>
                </a:solidFill>
              </a:rPr>
              <a:t>multiple</a:t>
            </a:r>
            <a:r>
              <a:rPr lang="vi-VN" sz="2800" dirty="0">
                <a:solidFill>
                  <a:srgbClr val="00B0F0"/>
                </a:solidFill>
              </a:rPr>
              <a:t> (între mai mult de 2 entităţi</a:t>
            </a:r>
            <a:r>
              <a:rPr lang="vi-VN" sz="2800" dirty="0" smtClean="0">
                <a:solidFill>
                  <a:srgbClr val="00B0F0"/>
                </a:solidFill>
              </a:rPr>
              <a:t>).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Relaţiile binare </a:t>
            </a:r>
            <a:r>
              <a:rPr lang="vi-VN" sz="2800" dirty="0">
                <a:solidFill>
                  <a:srgbClr val="00B0F0"/>
                </a:solidFill>
              </a:rPr>
              <a:t>sunt împărţite în trei categorii, după </a:t>
            </a:r>
            <a:r>
              <a:rPr lang="vi-VN" sz="2800" dirty="0" smtClean="0">
                <a:solidFill>
                  <a:srgbClr val="00B0F0"/>
                </a:solidFill>
              </a:rPr>
              <a:t>numărul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elementelor </a:t>
            </a:r>
            <a:r>
              <a:rPr lang="vi-VN" sz="2800" dirty="0">
                <a:solidFill>
                  <a:srgbClr val="00B0F0"/>
                </a:solidFill>
              </a:rPr>
              <a:t>din fiecare din cele două mulţimi puse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corespondenţă </a:t>
            </a:r>
            <a:r>
              <a:rPr lang="vi-VN" sz="2800" dirty="0">
                <a:solidFill>
                  <a:srgbClr val="00B0F0"/>
                </a:solidFill>
              </a:rPr>
              <a:t>de relaţia respectivă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consideră </a:t>
            </a:r>
            <a:r>
              <a:rPr lang="ro-RO" sz="2800" dirty="0" smtClean="0">
                <a:solidFill>
                  <a:srgbClr val="00B0F0"/>
                </a:solidFill>
              </a:rPr>
              <a:t>două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mulţimi de entităţi E1 şi E2.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1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en-US" sz="2800" dirty="0" err="1" smtClean="0">
                <a:solidFill>
                  <a:schemeClr val="tx2"/>
                </a:solidFill>
              </a:rPr>
              <a:t>unul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en-US" sz="2800" dirty="0" smtClean="0">
                <a:solidFill>
                  <a:schemeClr val="tx2"/>
                </a:solidFill>
              </a:rPr>
              <a:t>1-1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one to one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„</a:t>
            </a:r>
            <a:r>
              <a:rPr lang="ro-RO" sz="2800" dirty="0">
                <a:solidFill>
                  <a:schemeClr val="tx2"/>
                </a:solidFill>
              </a:rPr>
              <a:t>unul-la-unul</a:t>
            </a:r>
            <a:r>
              <a:rPr lang="ro-RO" sz="2800" dirty="0">
                <a:solidFill>
                  <a:srgbClr val="00B0F0"/>
                </a:solidFill>
              </a:rPr>
              <a:t>” este cel mai simplu tip de relaţie. </a:t>
            </a:r>
            <a:r>
              <a:rPr lang="ro-RO" sz="2800" dirty="0" smtClean="0">
                <a:solidFill>
                  <a:srgbClr val="00B0F0"/>
                </a:solidFill>
              </a:rPr>
              <a:t>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este </a:t>
            </a:r>
            <a:r>
              <a:rPr lang="ro-RO" sz="2800" dirty="0">
                <a:solidFill>
                  <a:srgbClr val="00B0F0"/>
                </a:solidFill>
              </a:rPr>
              <a:t>relaţia prin care unui element din mulţimea E1 îi </a:t>
            </a:r>
            <a:r>
              <a:rPr lang="ro-RO" sz="2800" dirty="0" smtClean="0">
                <a:solidFill>
                  <a:srgbClr val="00B0F0"/>
                </a:solidFill>
              </a:rPr>
              <a:t>corespunde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un </a:t>
            </a:r>
            <a:r>
              <a:rPr lang="ro-RO" sz="2800" dirty="0">
                <a:solidFill>
                  <a:srgbClr val="00B0F0"/>
                </a:solidFill>
              </a:rPr>
              <a:t>singur element din mulţimea E2 şi reciproc.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4191000"/>
            <a:ext cx="18288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E11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E12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E13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4200832"/>
            <a:ext cx="16764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E21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E22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E23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4419600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95600" y="5015680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5638800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62400" y="4048432"/>
            <a:ext cx="762000" cy="159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R1</a:t>
            </a:r>
          </a:p>
          <a:p>
            <a:pPr algn="ctr"/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R2</a:t>
            </a:r>
          </a:p>
          <a:p>
            <a:pPr algn="ctr"/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90135" y="5867400"/>
            <a:ext cx="434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E1				E2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1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en-US" sz="2800" dirty="0" err="1" smtClean="0">
                <a:solidFill>
                  <a:schemeClr val="tx2"/>
                </a:solidFill>
              </a:rPr>
              <a:t>unul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en-US" sz="2800" dirty="0" smtClean="0">
                <a:solidFill>
                  <a:schemeClr val="tx2"/>
                </a:solidFill>
              </a:rPr>
              <a:t>1-1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one to one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„</a:t>
            </a:r>
            <a:r>
              <a:rPr lang="ro-RO" sz="2800" dirty="0">
                <a:solidFill>
                  <a:schemeClr val="tx2"/>
                </a:solidFill>
              </a:rPr>
              <a:t>unul-la-unul</a:t>
            </a:r>
            <a:r>
              <a:rPr lang="ro-RO" sz="2800" dirty="0">
                <a:solidFill>
                  <a:srgbClr val="00B0F0"/>
                </a:solidFill>
              </a:rPr>
              <a:t>” </a:t>
            </a:r>
            <a:r>
              <a:rPr lang="ro-RO" sz="2800" dirty="0" smtClean="0">
                <a:solidFill>
                  <a:srgbClr val="00B0F0"/>
                </a:solidFill>
              </a:rPr>
              <a:t>este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rar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folosit</a:t>
            </a:r>
            <a:r>
              <a:rPr lang="ro-RO" sz="2800" dirty="0" smtClean="0">
                <a:solidFill>
                  <a:srgbClr val="00B0F0"/>
                </a:solidFill>
              </a:rPr>
              <a:t>ă în realitate. Cel mai des este folosită pentru a reduce numărul de atribute dintr-o entitate. Se mai poate folosi şi în cazul în care dorim separarea elementelor fixe, a informaţiilor care se modifică mai rar.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9605"/>
              </p:ext>
            </p:extLst>
          </p:nvPr>
        </p:nvGraphicFramePr>
        <p:xfrm>
          <a:off x="2971800" y="4495800"/>
          <a:ext cx="1143000" cy="183388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Studenti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Grupa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Media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Bursa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757"/>
              </p:ext>
            </p:extLst>
          </p:nvPr>
        </p:nvGraphicFramePr>
        <p:xfrm>
          <a:off x="4724400" y="4495800"/>
          <a:ext cx="1828800" cy="2108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StudPers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CNP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Prenume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DataNasterii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Adresa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124632" y="5029200"/>
            <a:ext cx="6096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2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</a:t>
            </a:r>
            <a:r>
              <a:rPr lang="en-US" sz="2600" dirty="0" smtClean="0">
                <a:solidFill>
                  <a:srgbClr val="00B0F0"/>
                </a:solidFill>
              </a:rPr>
              <a:t>(</a:t>
            </a:r>
            <a:r>
              <a:rPr lang="en-US" sz="2800" dirty="0" smtClean="0">
                <a:solidFill>
                  <a:schemeClr val="tx2"/>
                </a:solidFill>
              </a:rPr>
              <a:t>1-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one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700" dirty="0" smtClean="0">
                <a:solidFill>
                  <a:srgbClr val="00B0F0"/>
                </a:solidFill>
              </a:rPr>
              <a:t>)</a:t>
            </a:r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„</a:t>
            </a:r>
            <a:r>
              <a:rPr lang="ro-RO" sz="2800" dirty="0" smtClean="0">
                <a:solidFill>
                  <a:schemeClr val="tx2"/>
                </a:solidFill>
              </a:rPr>
              <a:t>unul-la-multe</a:t>
            </a:r>
            <a:r>
              <a:rPr lang="ro-RO" sz="2800" dirty="0" smtClean="0">
                <a:solidFill>
                  <a:srgbClr val="00B0F0"/>
                </a:solidFill>
              </a:rPr>
              <a:t>” este </a:t>
            </a:r>
            <a:r>
              <a:rPr lang="ro-RO" sz="2800" dirty="0">
                <a:solidFill>
                  <a:srgbClr val="00B0F0"/>
                </a:solidFill>
              </a:rPr>
              <a:t>relaţia prin care unui element din mulţimea E1 îi </a:t>
            </a:r>
            <a:r>
              <a:rPr lang="ro-RO" sz="2800" dirty="0" smtClean="0">
                <a:solidFill>
                  <a:srgbClr val="00B0F0"/>
                </a:solidFill>
              </a:rPr>
              <a:t>corespunde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unul sau mai multe elemente </a:t>
            </a:r>
            <a:r>
              <a:rPr lang="ro-RO" sz="2800" dirty="0">
                <a:solidFill>
                  <a:srgbClr val="00B0F0"/>
                </a:solidFill>
              </a:rPr>
              <a:t>din mulţimea E2 şi </a:t>
            </a:r>
            <a:r>
              <a:rPr lang="ro-RO" sz="2800" dirty="0" smtClean="0">
                <a:solidFill>
                  <a:srgbClr val="00B0F0"/>
                </a:solidFill>
              </a:rPr>
              <a:t>unui element din mulţimea E2 îi corespunde un singur element din multimea E1.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562168"/>
            <a:ext cx="18288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4572000"/>
            <a:ext cx="16764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4790768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52135" y="5386848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33700" y="6000136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76700" y="4648200"/>
            <a:ext cx="762000" cy="159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R1</a:t>
            </a:r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ro-RO" sz="2000" b="1" dirty="0" smtClean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ro-RO" sz="2000" b="1" dirty="0" smtClean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ro-RO" sz="2000" b="1" dirty="0">
                <a:solidFill>
                  <a:srgbClr val="00B0F0"/>
                </a:solidFill>
              </a:rPr>
              <a:t>.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</a:t>
            </a:r>
            <a:r>
              <a:rPr lang="ro-RO" sz="2000" dirty="0" smtClean="0">
                <a:solidFill>
                  <a:srgbClr val="00B0F0"/>
                </a:solidFill>
              </a:rPr>
              <a:t>5</a:t>
            </a:r>
            <a:endParaRPr 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6335" y="6238568"/>
            <a:ext cx="434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E1				E2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971800" y="4790768"/>
            <a:ext cx="2971800" cy="5960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1800" y="5386848"/>
            <a:ext cx="2971800" cy="62312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2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en-US" sz="2800" dirty="0" smtClean="0">
                <a:solidFill>
                  <a:schemeClr val="tx2"/>
                </a:solidFill>
              </a:rPr>
              <a:t>1-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one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 considerăm că un student aparţine unei singure facultăţi.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79789"/>
              </p:ext>
            </p:extLst>
          </p:nvPr>
        </p:nvGraphicFramePr>
        <p:xfrm>
          <a:off x="2435942" y="3352800"/>
          <a:ext cx="1381432" cy="21082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8143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Studenti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Grupa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Media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Bursa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26312"/>
              </p:ext>
            </p:extLst>
          </p:nvPr>
        </p:nvGraphicFramePr>
        <p:xfrm>
          <a:off x="4454013" y="3657600"/>
          <a:ext cx="1666568" cy="1559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66568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Facultati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Denumire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Adresa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NumeDecan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819832" y="4193458"/>
            <a:ext cx="6096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ro-RO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chemeClr val="tx2"/>
                </a:solidFill>
              </a:rPr>
              <a:t>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„</a:t>
            </a:r>
            <a:r>
              <a:rPr lang="ro-RO" sz="2800" dirty="0" smtClean="0">
                <a:solidFill>
                  <a:schemeClr val="tx2"/>
                </a:solidFill>
              </a:rPr>
              <a:t>multe-la-multe</a:t>
            </a:r>
            <a:r>
              <a:rPr lang="ro-RO" sz="2800" dirty="0" smtClean="0">
                <a:solidFill>
                  <a:srgbClr val="00B0F0"/>
                </a:solidFill>
              </a:rPr>
              <a:t>” este relaţia prin care unui element din mulţimea E1 îi corespunde unul sau mai multe elemente din mulţimea E2, şi viceversa.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4562168"/>
            <a:ext cx="18288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572000"/>
            <a:ext cx="16764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971800" y="4790768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52135" y="5386848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33700" y="6000136"/>
            <a:ext cx="2971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76700" y="4648200"/>
            <a:ext cx="762000" cy="159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R1</a:t>
            </a:r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ro-RO" sz="2000" b="1" dirty="0" smtClean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ro-RO" sz="2000" b="1" dirty="0" smtClean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ro-RO" sz="2000" b="1" dirty="0">
                <a:solidFill>
                  <a:srgbClr val="00B0F0"/>
                </a:solidFill>
              </a:rPr>
              <a:t>.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</a:t>
            </a:r>
            <a:r>
              <a:rPr lang="ro-RO" sz="2000" dirty="0">
                <a:solidFill>
                  <a:srgbClr val="00B0F0"/>
                </a:solidFill>
              </a:rPr>
              <a:t>6</a:t>
            </a:r>
            <a:endParaRPr 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6335" y="6238568"/>
            <a:ext cx="434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E1				E2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971800" y="4790768"/>
            <a:ext cx="2971800" cy="5960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1800" y="5386848"/>
            <a:ext cx="2971800" cy="62312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52135" y="5386848"/>
            <a:ext cx="2953365" cy="6132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3.5 </a:t>
            </a:r>
            <a:r>
              <a:rPr lang="vi-VN" sz="2800" dirty="0" smtClean="0">
                <a:solidFill>
                  <a:srgbClr val="00B0F0"/>
                </a:solidFill>
              </a:rPr>
              <a:t>Constrângeri </a:t>
            </a:r>
            <a:r>
              <a:rPr lang="vi-VN" sz="2800" dirty="0">
                <a:solidFill>
                  <a:srgbClr val="00B0F0"/>
                </a:solidFill>
              </a:rPr>
              <a:t>de integritate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3.5.1 </a:t>
            </a:r>
            <a:r>
              <a:rPr lang="vi-VN" sz="2600" dirty="0" smtClean="0">
                <a:solidFill>
                  <a:srgbClr val="00B0F0"/>
                </a:solidFill>
              </a:rPr>
              <a:t>Constrângerile </a:t>
            </a:r>
            <a:r>
              <a:rPr lang="vi-VN" sz="2600" dirty="0">
                <a:solidFill>
                  <a:srgbClr val="00B0F0"/>
                </a:solidFill>
              </a:rPr>
              <a:t>de domeniu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3.5.2 </a:t>
            </a:r>
            <a:r>
              <a:rPr lang="vi-VN" sz="2600" dirty="0" smtClean="0">
                <a:solidFill>
                  <a:srgbClr val="00B0F0"/>
                </a:solidFill>
              </a:rPr>
              <a:t>Constrângerile </a:t>
            </a:r>
            <a:r>
              <a:rPr lang="vi-VN" sz="2600" dirty="0">
                <a:solidFill>
                  <a:srgbClr val="00B0F0"/>
                </a:solidFill>
              </a:rPr>
              <a:t>referitoare la n-upluri (înregistrările din tabelă)-Cheia primară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3.5.3 </a:t>
            </a:r>
            <a:r>
              <a:rPr lang="vi-VN" sz="2600" dirty="0" smtClean="0">
                <a:solidFill>
                  <a:srgbClr val="00B0F0"/>
                </a:solidFill>
              </a:rPr>
              <a:t>Constrângeri </a:t>
            </a:r>
            <a:r>
              <a:rPr lang="vi-VN" sz="2600" dirty="0">
                <a:solidFill>
                  <a:srgbClr val="00B0F0"/>
                </a:solidFill>
              </a:rPr>
              <a:t>între </a:t>
            </a:r>
            <a:r>
              <a:rPr lang="vi-VN" sz="2600" dirty="0" smtClean="0">
                <a:solidFill>
                  <a:srgbClr val="00B0F0"/>
                </a:solidFill>
              </a:rPr>
              <a:t>relaţii</a:t>
            </a:r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ro-RO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chemeClr val="tx2"/>
                </a:solidFill>
              </a:rPr>
              <a:t>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„</a:t>
            </a:r>
            <a:r>
              <a:rPr lang="ro-RO" sz="2800" dirty="0" smtClean="0">
                <a:solidFill>
                  <a:schemeClr val="tx2"/>
                </a:solidFill>
              </a:rPr>
              <a:t>multe-la-multe</a:t>
            </a:r>
            <a:r>
              <a:rPr lang="ro-RO" sz="2800" dirty="0" smtClean="0">
                <a:solidFill>
                  <a:srgbClr val="00B0F0"/>
                </a:solidFill>
              </a:rPr>
              <a:t>” </a:t>
            </a:r>
            <a:r>
              <a:rPr lang="vi-VN" sz="2800" dirty="0" smtClean="0">
                <a:solidFill>
                  <a:srgbClr val="00B0F0"/>
                </a:solidFill>
              </a:rPr>
              <a:t>este </a:t>
            </a:r>
            <a:r>
              <a:rPr lang="vi-VN" sz="2800" dirty="0">
                <a:solidFill>
                  <a:srgbClr val="00B0F0"/>
                </a:solidFill>
              </a:rPr>
              <a:t>foarte des întâlnită, dar nu poate </a:t>
            </a:r>
            <a:r>
              <a:rPr lang="vi-VN" sz="2800" dirty="0" smtClean="0">
                <a:solidFill>
                  <a:srgbClr val="00B0F0"/>
                </a:solidFill>
              </a:rPr>
              <a:t>fi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implementată </a:t>
            </a:r>
            <a:r>
              <a:rPr lang="vi-VN" sz="2800" dirty="0">
                <a:solidFill>
                  <a:srgbClr val="00B0F0"/>
                </a:solidFill>
              </a:rPr>
              <a:t>în bazele de date </a:t>
            </a:r>
            <a:r>
              <a:rPr lang="vi-VN" sz="2800" dirty="0" smtClean="0">
                <a:solidFill>
                  <a:srgbClr val="00B0F0"/>
                </a:solidFill>
              </a:rPr>
              <a:t>relaţionale.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P</a:t>
            </a:r>
            <a:r>
              <a:rPr lang="vi-VN" sz="2800" dirty="0" smtClean="0">
                <a:solidFill>
                  <a:srgbClr val="00B0F0"/>
                </a:solidFill>
              </a:rPr>
              <a:t>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modelarea </a:t>
            </a:r>
            <a:r>
              <a:rPr lang="vi-VN" sz="2800" dirty="0">
                <a:solidFill>
                  <a:srgbClr val="00B0F0"/>
                </a:solidFill>
              </a:rPr>
              <a:t>acestei relaţii se foloseşte o relaţie suplimentară, de </a:t>
            </a:r>
            <a:r>
              <a:rPr lang="vi-VN" sz="2800" dirty="0" smtClean="0">
                <a:solidFill>
                  <a:srgbClr val="00B0F0"/>
                </a:solidFill>
              </a:rPr>
              <a:t>tip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unul-la-multe </a:t>
            </a:r>
            <a:r>
              <a:rPr lang="vi-VN" sz="2800" dirty="0">
                <a:solidFill>
                  <a:srgbClr val="00B0F0"/>
                </a:solidFill>
              </a:rPr>
              <a:t>pentru fiecare din relaţiile </a:t>
            </a:r>
            <a:r>
              <a:rPr lang="vi-VN" sz="2800" dirty="0" smtClean="0">
                <a:solidFill>
                  <a:srgbClr val="00B0F0"/>
                </a:solidFill>
              </a:rPr>
              <a:t>iniţiale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5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ro-RO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chemeClr val="tx2"/>
                </a:solidFill>
              </a:rPr>
              <a:t>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 Un student participă la mai multe cursuri şi un curs este frecventat de mai multi studenţi.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19814"/>
              </p:ext>
            </p:extLst>
          </p:nvPr>
        </p:nvGraphicFramePr>
        <p:xfrm>
          <a:off x="990600" y="3710039"/>
          <a:ext cx="1381432" cy="21082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8143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Studenti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Grupa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Media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Bursa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04680"/>
              </p:ext>
            </p:extLst>
          </p:nvPr>
        </p:nvGraphicFramePr>
        <p:xfrm>
          <a:off x="6324600" y="3639821"/>
          <a:ext cx="19812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Materii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CodMaterie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Denumire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NumeProfesor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72471"/>
              </p:ext>
            </p:extLst>
          </p:nvPr>
        </p:nvGraphicFramePr>
        <p:xfrm>
          <a:off x="3352800" y="4419600"/>
          <a:ext cx="16002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CodMaterie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Nota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Data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>
            <a:off x="2362200" y="4267200"/>
            <a:ext cx="990600" cy="685800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6" idx="3"/>
          </p:cNvCxnSpPr>
          <p:nvPr/>
        </p:nvCxnSpPr>
        <p:spPr>
          <a:xfrm rot="10800000" flipV="1">
            <a:off x="4953000" y="4191000"/>
            <a:ext cx="1371602" cy="1008380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un</a:t>
            </a:r>
            <a:r>
              <a:rPr lang="ro-RO" sz="2800" dirty="0" smtClean="0">
                <a:solidFill>
                  <a:schemeClr val="tx2"/>
                </a:solidFill>
              </a:rPr>
              <a:t>ară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Relaţiile anterioare toate sunt relaţii binare având cate două entităţi implicate. Relaţiile unare folosesc o relaţie pe o singură entitate, aceasta fiind asociată cu ea însăşi.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9397" y="4267200"/>
            <a:ext cx="18288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04055" y="4779091"/>
            <a:ext cx="762000" cy="6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</a:t>
            </a:r>
            <a:r>
              <a:rPr lang="ro-RO" sz="2000" dirty="0" smtClean="0">
                <a:solidFill>
                  <a:srgbClr val="00B0F0"/>
                </a:solidFill>
              </a:rPr>
              <a:t>1</a:t>
            </a:r>
            <a:endParaRPr 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1064" y="5943600"/>
            <a:ext cx="70546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E1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4449097" y="4686300"/>
            <a:ext cx="1219200" cy="838200"/>
          </a:xfrm>
          <a:prstGeom prst="bentConnector3">
            <a:avLst>
              <a:gd name="adj1" fmla="val -807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39597" y="5715000"/>
            <a:ext cx="838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un</a:t>
            </a:r>
            <a:r>
              <a:rPr lang="ro-RO" sz="2800" dirty="0" smtClean="0">
                <a:solidFill>
                  <a:schemeClr val="tx2"/>
                </a:solidFill>
              </a:rPr>
              <a:t>ară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 angajaţii unei companii care la randul lor sun</a:t>
            </a:r>
            <a:r>
              <a:rPr lang="en-US" sz="2800" dirty="0" smtClean="0">
                <a:solidFill>
                  <a:srgbClr val="00B0F0"/>
                </a:solidFill>
              </a:rPr>
              <a:t>t</a:t>
            </a:r>
            <a:r>
              <a:rPr lang="ro-RO" sz="2800" dirty="0" smtClean="0">
                <a:solidFill>
                  <a:srgbClr val="00B0F0"/>
                </a:solidFill>
              </a:rPr>
              <a:t> sefi sau subal</a:t>
            </a:r>
            <a:r>
              <a:rPr lang="en-US" sz="2800" dirty="0" smtClean="0">
                <a:solidFill>
                  <a:srgbClr val="00B0F0"/>
                </a:solidFill>
              </a:rPr>
              <a:t>t</a:t>
            </a:r>
            <a:r>
              <a:rPr lang="ro-RO" sz="2800" dirty="0" smtClean="0">
                <a:solidFill>
                  <a:srgbClr val="00B0F0"/>
                </a:solidFill>
              </a:rPr>
              <a:t>erni.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57077"/>
              </p:ext>
            </p:extLst>
          </p:nvPr>
        </p:nvGraphicFramePr>
        <p:xfrm>
          <a:off x="3668661" y="3919219"/>
          <a:ext cx="1676400" cy="183388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Angajati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CodAngajat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Prenume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CodSef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Departament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 rot="16200000" flipH="1">
            <a:off x="5077091" y="4685030"/>
            <a:ext cx="916940" cy="381000"/>
          </a:xfrm>
          <a:prstGeom prst="bentConnector3">
            <a:avLst>
              <a:gd name="adj1" fmla="val 1747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20480" y="5334000"/>
            <a:ext cx="381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Diagrama entitate-relaţie.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en-US" sz="2800" dirty="0" err="1">
                <a:solidFill>
                  <a:srgbClr val="00B0F0"/>
                </a:solidFill>
              </a:rPr>
              <a:t>Diagrama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entitate-relaţie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este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modelul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entitate-relaţie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reprezentat </a:t>
            </a:r>
            <a:r>
              <a:rPr lang="vi-VN" sz="2800" dirty="0">
                <a:solidFill>
                  <a:srgbClr val="00B0F0"/>
                </a:solidFill>
              </a:rPr>
              <a:t>prin mulţimile de entităţi şi relaţii dintre acestea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Există </a:t>
            </a:r>
            <a:r>
              <a:rPr lang="pt-BR" sz="2800" dirty="0">
                <a:solidFill>
                  <a:srgbClr val="00B0F0"/>
                </a:solidFill>
              </a:rPr>
              <a:t>mai multe variante de </a:t>
            </a:r>
            <a:r>
              <a:rPr lang="pt-BR" sz="2800" dirty="0" smtClean="0">
                <a:solidFill>
                  <a:srgbClr val="00B0F0"/>
                </a:solidFill>
              </a:rPr>
              <a:t>notaţii </a:t>
            </a:r>
            <a:r>
              <a:rPr lang="pt-BR" sz="2800" dirty="0">
                <a:solidFill>
                  <a:srgbClr val="00B0F0"/>
                </a:solidFill>
              </a:rPr>
              <a:t>pentreu redarea </a:t>
            </a:r>
            <a:r>
              <a:rPr lang="pt-BR" sz="2800" dirty="0" smtClean="0">
                <a:solidFill>
                  <a:srgbClr val="00B0F0"/>
                </a:solidFill>
              </a:rPr>
              <a:t>acestei </a:t>
            </a:r>
            <a:r>
              <a:rPr lang="en-US" sz="2800" dirty="0" err="1" smtClean="0">
                <a:solidFill>
                  <a:srgbClr val="00B0F0"/>
                </a:solidFill>
              </a:rPr>
              <a:t>diagrame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B0F0"/>
                </a:solidFill>
              </a:rPr>
              <a:t>Entitate</a:t>
            </a:r>
            <a:r>
              <a:rPr lang="en-US" sz="2800" dirty="0" smtClean="0">
                <a:solidFill>
                  <a:srgbClr val="00B0F0"/>
                </a:solidFill>
              </a:rPr>
              <a:t> tip </a:t>
            </a:r>
            <a:r>
              <a:rPr lang="en-US" sz="2800" dirty="0" err="1" smtClean="0">
                <a:solidFill>
                  <a:srgbClr val="00B0F0"/>
                </a:solidFill>
              </a:rPr>
              <a:t>puternic</a:t>
            </a:r>
            <a:r>
              <a:rPr lang="ro-RO" sz="2800" dirty="0" smtClean="0">
                <a:solidFill>
                  <a:srgbClr val="00B0F0"/>
                </a:solidFill>
              </a:rPr>
              <a:t>ă</a:t>
            </a:r>
          </a:p>
          <a:p>
            <a:endParaRPr lang="ro-RO" sz="1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Entitate tip slabă</a:t>
            </a:r>
          </a:p>
          <a:p>
            <a:endParaRPr lang="ro-RO" sz="1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Atribut</a:t>
            </a:r>
          </a:p>
          <a:p>
            <a:endParaRPr lang="ro-RO" sz="1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Tipul relaţiilor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3522406"/>
            <a:ext cx="1752600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Entitate</a:t>
            </a:r>
            <a:r>
              <a:rPr lang="en-US" dirty="0" smtClean="0">
                <a:solidFill>
                  <a:schemeClr val="tx2"/>
                </a:solidFill>
              </a:rPr>
              <a:t> tip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6406" y="4181167"/>
            <a:ext cx="1752600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Entitate</a:t>
            </a:r>
            <a:r>
              <a:rPr lang="en-US" dirty="0" smtClean="0">
                <a:solidFill>
                  <a:schemeClr val="tx2"/>
                </a:solidFill>
              </a:rPr>
              <a:t> tip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41041" y="4876800"/>
            <a:ext cx="1600200" cy="4572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Atribut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084505" y="5486400"/>
            <a:ext cx="1676400" cy="914400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Tip</a:t>
            </a:r>
          </a:p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relatie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60905" y="5948516"/>
            <a:ext cx="5334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1105" y="5948516"/>
            <a:ext cx="5334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11212" y="4095134"/>
            <a:ext cx="2022987" cy="629265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924800" cy="52578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Diagrama entitate-relaţie.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Ex: Diagrama entitate-relaţie pt BD universitate</a:t>
            </a: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38831" y="4624845"/>
            <a:ext cx="1066800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Studenti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099" y="4624845"/>
            <a:ext cx="1160206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StudPers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30595" y="3644074"/>
            <a:ext cx="954959" cy="4572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CNP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134215" y="4536966"/>
            <a:ext cx="990601" cy="637869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11</a:t>
            </a:r>
            <a:endParaRPr lang="en-US" dirty="0" smtClean="0">
              <a:solidFill>
                <a:srgbClr val="FF8600"/>
              </a:solidFill>
            </a:endParaRPr>
          </a:p>
        </p:txBody>
      </p:sp>
      <p:cxnSp>
        <p:nvCxnSpPr>
          <p:cNvPr id="9" name="Straight Connector 8"/>
          <p:cNvCxnSpPr>
            <a:stCxn id="7" idx="3"/>
            <a:endCxn id="4" idx="1"/>
          </p:cNvCxnSpPr>
          <p:nvPr/>
        </p:nvCxnSpPr>
        <p:spPr>
          <a:xfrm flipV="1">
            <a:off x="3124816" y="4853445"/>
            <a:ext cx="314015" cy="245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7" idx="1"/>
          </p:cNvCxnSpPr>
          <p:nvPr/>
        </p:nvCxnSpPr>
        <p:spPr>
          <a:xfrm flipV="1">
            <a:off x="1794080" y="4855901"/>
            <a:ext cx="340135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8906" y="4541269"/>
            <a:ext cx="1455174" cy="629265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28" name="Straight Connector 27"/>
          <p:cNvCxnSpPr>
            <a:stCxn id="11" idx="0"/>
            <a:endCxn id="6" idx="4"/>
          </p:cNvCxnSpPr>
          <p:nvPr/>
        </p:nvCxnSpPr>
        <p:spPr>
          <a:xfrm flipV="1">
            <a:off x="1066493" y="4101274"/>
            <a:ext cx="841582" cy="43999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424449" y="5590867"/>
            <a:ext cx="1205067" cy="3810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Nume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30674" y="3272912"/>
            <a:ext cx="1233951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Facultate</a:t>
            </a:r>
          </a:p>
        </p:txBody>
      </p:sp>
      <p:cxnSp>
        <p:nvCxnSpPr>
          <p:cNvPr id="38" name="Straight Connector 37"/>
          <p:cNvCxnSpPr>
            <a:stCxn id="36" idx="0"/>
            <a:endCxn id="11" idx="2"/>
          </p:cNvCxnSpPr>
          <p:nvPr/>
        </p:nvCxnSpPr>
        <p:spPr>
          <a:xfrm flipH="1" flipV="1">
            <a:off x="1066493" y="5170534"/>
            <a:ext cx="960490" cy="42033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106" y="6124265"/>
            <a:ext cx="1600199" cy="501445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Prenume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44" name="Straight Connector 43"/>
          <p:cNvCxnSpPr>
            <a:stCxn id="42" idx="0"/>
            <a:endCxn id="11" idx="2"/>
          </p:cNvCxnSpPr>
          <p:nvPr/>
        </p:nvCxnSpPr>
        <p:spPr>
          <a:xfrm flipV="1">
            <a:off x="834206" y="5170534"/>
            <a:ext cx="232287" cy="95373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0"/>
            <a:endCxn id="49" idx="4"/>
          </p:cNvCxnSpPr>
          <p:nvPr/>
        </p:nvCxnSpPr>
        <p:spPr>
          <a:xfrm flipV="1">
            <a:off x="1066493" y="3545757"/>
            <a:ext cx="27193" cy="99551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190" y="3044312"/>
            <a:ext cx="2128992" cy="501445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DataNasterii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63" name="Diamond 62"/>
          <p:cNvSpPr/>
          <p:nvPr/>
        </p:nvSpPr>
        <p:spPr>
          <a:xfrm>
            <a:off x="3414250" y="3856698"/>
            <a:ext cx="1066800" cy="616959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1N</a:t>
            </a:r>
            <a:endParaRPr lang="en-US" dirty="0" smtClean="0">
              <a:solidFill>
                <a:srgbClr val="FF8600"/>
              </a:solidFill>
            </a:endParaRPr>
          </a:p>
        </p:txBody>
      </p:sp>
      <p:cxnSp>
        <p:nvCxnSpPr>
          <p:cNvPr id="70" name="Straight Connector 69"/>
          <p:cNvCxnSpPr>
            <a:stCxn id="63" idx="0"/>
            <a:endCxn id="37" idx="2"/>
          </p:cNvCxnSpPr>
          <p:nvPr/>
        </p:nvCxnSpPr>
        <p:spPr>
          <a:xfrm flipV="1">
            <a:off x="3947650" y="3730112"/>
            <a:ext cx="0" cy="12658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0"/>
            <a:endCxn id="63" idx="2"/>
          </p:cNvCxnSpPr>
          <p:nvPr/>
        </p:nvCxnSpPr>
        <p:spPr>
          <a:xfrm flipH="1" flipV="1">
            <a:off x="3947650" y="4473657"/>
            <a:ext cx="24581" cy="1511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34305" y="2536101"/>
            <a:ext cx="1803912" cy="508211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Denumire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39865" y="2575431"/>
            <a:ext cx="1329506" cy="508211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Adresa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939843" y="2056779"/>
            <a:ext cx="2064775" cy="518652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NumeDecan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83" name="Straight Connector 82"/>
          <p:cNvCxnSpPr>
            <a:stCxn id="37" idx="0"/>
            <a:endCxn id="82" idx="4"/>
          </p:cNvCxnSpPr>
          <p:nvPr/>
        </p:nvCxnSpPr>
        <p:spPr>
          <a:xfrm flipV="1">
            <a:off x="3947650" y="2575431"/>
            <a:ext cx="24581" cy="69748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7" idx="0"/>
            <a:endCxn id="81" idx="4"/>
          </p:cNvCxnSpPr>
          <p:nvPr/>
        </p:nvCxnSpPr>
        <p:spPr>
          <a:xfrm flipV="1">
            <a:off x="3947650" y="3083642"/>
            <a:ext cx="1056968" cy="18927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7" idx="0"/>
            <a:endCxn id="80" idx="4"/>
          </p:cNvCxnSpPr>
          <p:nvPr/>
        </p:nvCxnSpPr>
        <p:spPr>
          <a:xfrm flipH="1" flipV="1">
            <a:off x="2536261" y="3044312"/>
            <a:ext cx="1411389" cy="2286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690658" y="5456899"/>
            <a:ext cx="1439809" cy="3810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CodFac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348158" y="5324167"/>
            <a:ext cx="674740" cy="4572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An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10" name="Straight Connector 109"/>
          <p:cNvCxnSpPr>
            <a:stCxn id="109" idx="0"/>
            <a:endCxn id="4" idx="2"/>
          </p:cNvCxnSpPr>
          <p:nvPr/>
        </p:nvCxnSpPr>
        <p:spPr>
          <a:xfrm flipH="1" flipV="1">
            <a:off x="3972231" y="5082045"/>
            <a:ext cx="713297" cy="2421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0"/>
            <a:endCxn id="4" idx="2"/>
          </p:cNvCxnSpPr>
          <p:nvPr/>
        </p:nvCxnSpPr>
        <p:spPr>
          <a:xfrm flipV="1">
            <a:off x="3410563" y="5082045"/>
            <a:ext cx="561668" cy="37485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/>
          <p:cNvSpPr/>
          <p:nvPr/>
        </p:nvSpPr>
        <p:spPr>
          <a:xfrm>
            <a:off x="4697818" y="4526516"/>
            <a:ext cx="990601" cy="637869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1N</a:t>
            </a:r>
            <a:endParaRPr lang="en-US" dirty="0" smtClean="0">
              <a:solidFill>
                <a:srgbClr val="FF8600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691397" y="6027172"/>
            <a:ext cx="1566403" cy="3810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CodStud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21" name="Straight Connector 120"/>
          <p:cNvCxnSpPr>
            <a:stCxn id="120" idx="0"/>
            <a:endCxn id="4" idx="2"/>
          </p:cNvCxnSpPr>
          <p:nvPr/>
        </p:nvCxnSpPr>
        <p:spPr>
          <a:xfrm flipH="1" flipV="1">
            <a:off x="3972231" y="5082045"/>
            <a:ext cx="502368" cy="94512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8" idx="3"/>
            <a:endCxn id="139" idx="1"/>
          </p:cNvCxnSpPr>
          <p:nvPr/>
        </p:nvCxnSpPr>
        <p:spPr>
          <a:xfrm flipV="1">
            <a:off x="5688419" y="4845450"/>
            <a:ext cx="219532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8" idx="1"/>
            <a:endCxn id="4" idx="3"/>
          </p:cNvCxnSpPr>
          <p:nvPr/>
        </p:nvCxnSpPr>
        <p:spPr>
          <a:xfrm flipH="1">
            <a:off x="4505631" y="4845451"/>
            <a:ext cx="192187" cy="799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907951" y="4616850"/>
            <a:ext cx="715915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Note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50" name="Diamond 149"/>
          <p:cNvSpPr/>
          <p:nvPr/>
        </p:nvSpPr>
        <p:spPr>
          <a:xfrm>
            <a:off x="6807295" y="4501321"/>
            <a:ext cx="990601" cy="637869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1N</a:t>
            </a:r>
            <a:endParaRPr lang="en-US" dirty="0" smtClean="0">
              <a:solidFill>
                <a:srgbClr val="FF8600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174" idx="1"/>
          </p:cNvCxnSpPr>
          <p:nvPr/>
        </p:nvCxnSpPr>
        <p:spPr>
          <a:xfrm>
            <a:off x="7797896" y="4820256"/>
            <a:ext cx="21953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50" idx="1"/>
            <a:endCxn id="139" idx="3"/>
          </p:cNvCxnSpPr>
          <p:nvPr/>
        </p:nvCxnSpPr>
        <p:spPr>
          <a:xfrm flipH="1">
            <a:off x="6623866" y="4820256"/>
            <a:ext cx="183429" cy="2519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5725361" y="3794627"/>
            <a:ext cx="1081093" cy="403436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Nota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60" name="Straight Connector 159"/>
          <p:cNvCxnSpPr>
            <a:stCxn id="139" idx="0"/>
            <a:endCxn id="159" idx="4"/>
          </p:cNvCxnSpPr>
          <p:nvPr/>
        </p:nvCxnSpPr>
        <p:spPr>
          <a:xfrm flipH="1" flipV="1">
            <a:off x="6265908" y="4198063"/>
            <a:ext cx="1" cy="41878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5748824" y="5456899"/>
            <a:ext cx="1081093" cy="403436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Data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68" name="Straight Connector 167"/>
          <p:cNvCxnSpPr>
            <a:stCxn id="139" idx="2"/>
            <a:endCxn id="167" idx="0"/>
          </p:cNvCxnSpPr>
          <p:nvPr/>
        </p:nvCxnSpPr>
        <p:spPr>
          <a:xfrm>
            <a:off x="6265909" y="5074050"/>
            <a:ext cx="23462" cy="3828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017428" y="4591656"/>
            <a:ext cx="897972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Materii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623866" y="6124265"/>
            <a:ext cx="1981201" cy="367787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CodMaterie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8401118" y="5552767"/>
            <a:ext cx="674740" cy="4572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An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79" name="Straight Connector 178"/>
          <p:cNvCxnSpPr>
            <a:stCxn id="174" idx="2"/>
            <a:endCxn id="178" idx="0"/>
          </p:cNvCxnSpPr>
          <p:nvPr/>
        </p:nvCxnSpPr>
        <p:spPr>
          <a:xfrm>
            <a:off x="8466414" y="5048856"/>
            <a:ext cx="272074" cy="5039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4" idx="2"/>
            <a:endCxn id="177" idx="0"/>
          </p:cNvCxnSpPr>
          <p:nvPr/>
        </p:nvCxnSpPr>
        <p:spPr>
          <a:xfrm flipH="1">
            <a:off x="7614467" y="5048856"/>
            <a:ext cx="851947" cy="10754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7522119" y="2520735"/>
            <a:ext cx="1607270" cy="403436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Profesor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6412778" y="3150008"/>
            <a:ext cx="1779634" cy="403436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Denumire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89" name="Straight Connector 188"/>
          <p:cNvCxnSpPr>
            <a:stCxn id="174" idx="0"/>
            <a:endCxn id="188" idx="4"/>
          </p:cNvCxnSpPr>
          <p:nvPr/>
        </p:nvCxnSpPr>
        <p:spPr>
          <a:xfrm flipH="1" flipV="1">
            <a:off x="7302595" y="3553444"/>
            <a:ext cx="1163819" cy="103821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4" idx="0"/>
            <a:endCxn id="187" idx="4"/>
          </p:cNvCxnSpPr>
          <p:nvPr/>
        </p:nvCxnSpPr>
        <p:spPr>
          <a:xfrm flipH="1" flipV="1">
            <a:off x="8325754" y="2924171"/>
            <a:ext cx="140660" cy="166748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924800" cy="52578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Diagrama entitate-relaţie.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Ex: Diagrama </a:t>
            </a:r>
            <a:r>
              <a:rPr lang="en-US" sz="2800" dirty="0" smtClean="0">
                <a:solidFill>
                  <a:srgbClr val="00B0F0"/>
                </a:solidFill>
              </a:rPr>
              <a:t>BD </a:t>
            </a:r>
            <a:r>
              <a:rPr lang="en-US" sz="2800" dirty="0" err="1" smtClean="0">
                <a:solidFill>
                  <a:srgbClr val="00B0F0"/>
                </a:solidFill>
              </a:rPr>
              <a:t>rezerv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en-US" sz="2800" dirty="0" err="1" smtClean="0">
                <a:solidFill>
                  <a:srgbClr val="00B0F0"/>
                </a:solidFill>
              </a:rPr>
              <a:t>ri</a:t>
            </a:r>
            <a:r>
              <a:rPr lang="ro-RO" sz="2800" dirty="0" smtClean="0">
                <a:solidFill>
                  <a:srgbClr val="00B0F0"/>
                </a:solidFill>
              </a:rPr>
              <a:t> camere hotel</a:t>
            </a: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08705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de integritate sunt reguli </a:t>
            </a:r>
            <a:r>
              <a:rPr lang="vi-VN" sz="2800" dirty="0">
                <a:solidFill>
                  <a:srgbClr val="00B0F0"/>
                </a:solidFill>
              </a:rPr>
              <a:t>care se definesc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proiectarea </a:t>
            </a:r>
            <a:r>
              <a:rPr lang="vi-VN" sz="2800" dirty="0">
                <a:solidFill>
                  <a:srgbClr val="00B0F0"/>
                </a:solidFill>
              </a:rPr>
              <a:t>unei baze de date şi care </a:t>
            </a:r>
            <a:r>
              <a:rPr lang="vi-VN" sz="2800" dirty="0">
                <a:solidFill>
                  <a:schemeClr val="tx2"/>
                </a:solidFill>
              </a:rPr>
              <a:t>trebuie să fie </a:t>
            </a:r>
            <a:r>
              <a:rPr lang="vi-VN" sz="2800" dirty="0" smtClean="0">
                <a:solidFill>
                  <a:schemeClr val="tx2"/>
                </a:solidFill>
              </a:rPr>
              <a:t>respectate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de-a </a:t>
            </a:r>
            <a:r>
              <a:rPr lang="vi-VN" sz="2800" dirty="0">
                <a:solidFill>
                  <a:srgbClr val="00B0F0"/>
                </a:solidFill>
              </a:rPr>
              <a:t>lungul existenţei acesteia.</a:t>
            </a:r>
          </a:p>
          <a:p>
            <a:r>
              <a:rPr lang="vi-VN" sz="2800" dirty="0">
                <a:solidFill>
                  <a:srgbClr val="00B0F0"/>
                </a:solidFill>
              </a:rPr>
              <a:t>Entităţiile unei baze de date reflectă realitatea modelată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aceea valorile pe care le conţin trebuie să respecte </a:t>
            </a:r>
            <a:r>
              <a:rPr lang="vi-VN" sz="2800" dirty="0" smtClean="0">
                <a:solidFill>
                  <a:srgbClr val="00B0F0"/>
                </a:solidFill>
              </a:rPr>
              <a:t>anumite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reguli</a:t>
            </a:r>
            <a:r>
              <a:rPr lang="vi-VN" sz="2800" dirty="0">
                <a:solidFill>
                  <a:srgbClr val="00B0F0"/>
                </a:solidFill>
              </a:rPr>
              <a:t>, care să corespundă celor din realitate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vi-VN" sz="2800" dirty="0" smtClean="0">
                <a:solidFill>
                  <a:srgbClr val="00B0F0"/>
                </a:solidFill>
              </a:rPr>
              <a:t>Constrângerile </a:t>
            </a:r>
            <a:r>
              <a:rPr lang="vi-VN" sz="2800" dirty="0">
                <a:solidFill>
                  <a:srgbClr val="00B0F0"/>
                </a:solidFill>
              </a:rPr>
              <a:t>se pot clasifica astfel: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chemeClr val="tx2"/>
                </a:solidFill>
              </a:rPr>
              <a:t>Const</a:t>
            </a:r>
            <a:r>
              <a:rPr lang="ro-RO" sz="2800" dirty="0" smtClean="0">
                <a:solidFill>
                  <a:schemeClr val="tx2"/>
                </a:solidFill>
              </a:rPr>
              <a:t>ângeri </a:t>
            </a:r>
            <a:r>
              <a:rPr lang="vi-VN" sz="2800" dirty="0" smtClean="0">
                <a:solidFill>
                  <a:schemeClr val="tx2"/>
                </a:solidFill>
              </a:rPr>
              <a:t>în </a:t>
            </a:r>
            <a:r>
              <a:rPr lang="vi-VN" sz="2800" dirty="0">
                <a:solidFill>
                  <a:schemeClr val="tx2"/>
                </a:solidFill>
              </a:rPr>
              <a:t>cadrul </a:t>
            </a:r>
            <a:r>
              <a:rPr lang="vi-VN" sz="2800" dirty="0" smtClean="0">
                <a:solidFill>
                  <a:schemeClr val="tx2"/>
                </a:solidFill>
              </a:rPr>
              <a:t>tabelei</a:t>
            </a:r>
            <a:r>
              <a:rPr lang="ro-RO" sz="2800" dirty="0" smtClean="0">
                <a:solidFill>
                  <a:schemeClr val="tx2"/>
                </a:solidFill>
              </a:rPr>
              <a:t>,</a:t>
            </a:r>
            <a:endParaRPr lang="vi-VN" sz="2800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Constrângeri </a:t>
            </a:r>
            <a:r>
              <a:rPr lang="vi-VN" sz="2800" dirty="0" smtClean="0">
                <a:solidFill>
                  <a:schemeClr val="tx2"/>
                </a:solidFill>
              </a:rPr>
              <a:t>între tabele.</a:t>
            </a:r>
            <a:endParaRPr lang="ro-RO" sz="2800" dirty="0" smtClean="0">
              <a:solidFill>
                <a:schemeClr val="tx2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din cadrul unei tabele </a:t>
            </a:r>
            <a:r>
              <a:rPr lang="vi-VN" sz="2800" dirty="0">
                <a:solidFill>
                  <a:srgbClr val="00B0F0"/>
                </a:solidFill>
              </a:rPr>
              <a:t>sunt reguli care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impun </a:t>
            </a:r>
            <a:r>
              <a:rPr lang="vi-VN" sz="2800" dirty="0">
                <a:solidFill>
                  <a:srgbClr val="00B0F0"/>
                </a:solidFill>
              </a:rPr>
              <a:t>în cadrul unei singure tabele şi asigură integritatea </a:t>
            </a:r>
            <a:r>
              <a:rPr lang="vi-VN" sz="2800" dirty="0" smtClean="0">
                <a:solidFill>
                  <a:srgbClr val="00B0F0"/>
                </a:solidFill>
              </a:rPr>
              <a:t>datelor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acesteia.</a:t>
            </a:r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între tabele</a:t>
            </a:r>
            <a:r>
              <a:rPr lang="vi-VN" sz="2800" dirty="0">
                <a:solidFill>
                  <a:srgbClr val="00B0F0"/>
                </a:solidFill>
              </a:rPr>
              <a:t> sunt reguli care se impun </a:t>
            </a:r>
            <a:r>
              <a:rPr lang="vi-VN" sz="2800" dirty="0" smtClean="0">
                <a:solidFill>
                  <a:srgbClr val="00B0F0"/>
                </a:solidFill>
              </a:rPr>
              <a:t>între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două </a:t>
            </a:r>
            <a:r>
              <a:rPr lang="vi-VN" sz="2800" dirty="0">
                <a:solidFill>
                  <a:srgbClr val="00B0F0"/>
                </a:solidFill>
              </a:rPr>
              <a:t>sau mai multe relaţii. Cele mai importante </a:t>
            </a:r>
            <a:r>
              <a:rPr lang="vi-VN" sz="2800" dirty="0" smtClean="0">
                <a:solidFill>
                  <a:srgbClr val="00B0F0"/>
                </a:solidFill>
              </a:rPr>
              <a:t>sunt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constrângerile </a:t>
            </a:r>
            <a:r>
              <a:rPr lang="vi-VN" sz="2800" dirty="0">
                <a:solidFill>
                  <a:srgbClr val="00B0F0"/>
                </a:solidFill>
              </a:rPr>
              <a:t>de integritate referenţială, care se realizează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intermediul </a:t>
            </a:r>
            <a:r>
              <a:rPr lang="vi-VN" sz="2800" dirty="0">
                <a:solidFill>
                  <a:srgbClr val="00B0F0"/>
                </a:solidFill>
              </a:rPr>
              <a:t>cheilor străine şi asigură asocierea corectă a tabelelor.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</a:rPr>
              <a:t>CURSUL 4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3.6 </a:t>
            </a:r>
            <a:r>
              <a:rPr lang="vi-VN" sz="2800" dirty="0" smtClean="0">
                <a:solidFill>
                  <a:srgbClr val="00B0F0"/>
                </a:solidFill>
              </a:rPr>
              <a:t>Dependenţe funcţionale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3.7 </a:t>
            </a:r>
            <a:r>
              <a:rPr lang="vi-VN" sz="2800" dirty="0" smtClean="0">
                <a:solidFill>
                  <a:srgbClr val="00B0F0"/>
                </a:solidFill>
              </a:rPr>
              <a:t>Normalizare</a:t>
            </a:r>
            <a:r>
              <a:rPr lang="vi-VN" sz="2800" dirty="0">
                <a:solidFill>
                  <a:srgbClr val="00B0F0"/>
                </a:solidFill>
              </a:rPr>
              <a:t>. Forme normale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3.7.1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1 (FN1)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3.7.2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2 (FN2)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3.7.3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3 (FN3)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3.7.4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Boyce-Codd (FNBC</a:t>
            </a:r>
            <a:r>
              <a:rPr lang="vi-VN" sz="2600" dirty="0" smtClean="0">
                <a:solidFill>
                  <a:srgbClr val="00B0F0"/>
                </a:solidFill>
              </a:rPr>
              <a:t>)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3.7.5 Forma </a:t>
            </a:r>
            <a:r>
              <a:rPr lang="en-US" sz="2600" dirty="0" err="1" smtClean="0">
                <a:solidFill>
                  <a:srgbClr val="00B0F0"/>
                </a:solidFill>
              </a:rPr>
              <a:t>normnal</a:t>
            </a:r>
            <a:r>
              <a:rPr lang="ro-RO" sz="2600" smtClean="0">
                <a:solidFill>
                  <a:srgbClr val="00B0F0"/>
                </a:solidFill>
              </a:rPr>
              <a:t>ă 4 (FN4)</a:t>
            </a:r>
            <a:endParaRPr lang="vi-VN" sz="26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din cadrul unei tabele </a:t>
            </a:r>
            <a:r>
              <a:rPr lang="vi-VN" sz="2800" dirty="0">
                <a:solidFill>
                  <a:srgbClr val="00B0F0"/>
                </a:solidFill>
              </a:rPr>
              <a:t>sunt </a:t>
            </a:r>
            <a:r>
              <a:rPr lang="ro-RO" sz="2800" dirty="0" smtClean="0">
                <a:solidFill>
                  <a:srgbClr val="00B0F0"/>
                </a:solidFill>
              </a:rPr>
              <a:t>de trei categorii: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vi-VN" sz="2800" dirty="0">
                <a:solidFill>
                  <a:schemeClr val="tx2"/>
                </a:solidFill>
              </a:rPr>
              <a:t>constrângeri de </a:t>
            </a:r>
            <a:r>
              <a:rPr lang="vi-VN" sz="2800" dirty="0" smtClean="0">
                <a:solidFill>
                  <a:schemeClr val="tx2"/>
                </a:solidFill>
              </a:rPr>
              <a:t>domeniu</a:t>
            </a:r>
            <a:r>
              <a:rPr lang="vi-VN" sz="2800" dirty="0" smtClean="0">
                <a:solidFill>
                  <a:srgbClr val="00B0F0"/>
                </a:solidFill>
              </a:rPr>
              <a:t> sunt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condiţii </a:t>
            </a:r>
            <a:r>
              <a:rPr lang="vi-VN" sz="2800" dirty="0">
                <a:solidFill>
                  <a:srgbClr val="00B0F0"/>
                </a:solidFill>
              </a:rPr>
              <a:t>care se impun valorilor atributelor şi </a:t>
            </a:r>
            <a:r>
              <a:rPr lang="vi-VN" sz="2800" dirty="0" smtClean="0">
                <a:solidFill>
                  <a:srgbClr val="00B0F0"/>
                </a:solidFill>
              </a:rPr>
              <a:t>asigură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integritatea </a:t>
            </a:r>
            <a:r>
              <a:rPr lang="vi-VN" sz="2800" dirty="0">
                <a:solidFill>
                  <a:srgbClr val="00B0F0"/>
                </a:solidFill>
              </a:rPr>
              <a:t>domeniilor atributelor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vi-VN" sz="2800" dirty="0">
                <a:solidFill>
                  <a:schemeClr val="tx2"/>
                </a:solidFill>
              </a:rPr>
              <a:t>constângeri de nuplu </a:t>
            </a:r>
            <a:r>
              <a:rPr lang="vi-VN" sz="2800" dirty="0" smtClean="0">
                <a:solidFill>
                  <a:srgbClr val="00B0F0"/>
                </a:solidFill>
              </a:rPr>
              <a:t>sunt </a:t>
            </a:r>
            <a:r>
              <a:rPr lang="vi-VN" sz="2800" dirty="0">
                <a:solidFill>
                  <a:srgbClr val="00B0F0"/>
                </a:solidFill>
              </a:rPr>
              <a:t>condiţii care se impun nuplurilor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 şi </a:t>
            </a:r>
            <a:r>
              <a:rPr lang="vi-VN" sz="2800" dirty="0">
                <a:solidFill>
                  <a:srgbClr val="00B0F0"/>
                </a:solidFill>
              </a:rPr>
              <a:t>asigură </a:t>
            </a:r>
            <a:r>
              <a:rPr lang="vi-VN" sz="2800" dirty="0" smtClean="0">
                <a:solidFill>
                  <a:srgbClr val="00B0F0"/>
                </a:solidFill>
              </a:rPr>
              <a:t>identificarea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corectă </a:t>
            </a:r>
            <a:r>
              <a:rPr lang="vi-VN" sz="2800" dirty="0">
                <a:solidFill>
                  <a:srgbClr val="00B0F0"/>
                </a:solidFill>
              </a:rPr>
              <a:t>a nuplurilor prin intermediul cheilor primare.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din cadrul unei tabele </a:t>
            </a:r>
            <a:r>
              <a:rPr lang="vi-VN" sz="2800" dirty="0">
                <a:solidFill>
                  <a:srgbClr val="00B0F0"/>
                </a:solidFill>
              </a:rPr>
              <a:t>sunt </a:t>
            </a:r>
            <a:r>
              <a:rPr lang="ro-RO" sz="2800" dirty="0" smtClean="0">
                <a:solidFill>
                  <a:srgbClr val="00B0F0"/>
                </a:solidFill>
              </a:rPr>
              <a:t>de trei categorii(continuare):</a:t>
            </a:r>
          </a:p>
          <a:p>
            <a:pPr marL="514350" indent="-514350" algn="just">
              <a:buFont typeface="+mj-lt"/>
              <a:buAutoNum type="arabicParenR" startAt="3"/>
            </a:pPr>
            <a:r>
              <a:rPr lang="vi-VN" sz="2800" dirty="0">
                <a:solidFill>
                  <a:schemeClr val="tx2"/>
                </a:solidFill>
              </a:rPr>
              <a:t>constrângeri impuse de dependenţe de </a:t>
            </a:r>
            <a:r>
              <a:rPr lang="vi-VN" sz="2800" dirty="0" smtClean="0">
                <a:solidFill>
                  <a:schemeClr val="tx2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sunt </a:t>
            </a:r>
            <a:r>
              <a:rPr lang="ro-RO" sz="2800" dirty="0" smtClean="0">
                <a:solidFill>
                  <a:srgbClr val="00B0F0"/>
                </a:solidFill>
              </a:rPr>
              <a:t>c</a:t>
            </a:r>
            <a:r>
              <a:rPr lang="vi-VN" sz="2800" dirty="0" smtClean="0">
                <a:solidFill>
                  <a:srgbClr val="00B0F0"/>
                </a:solidFill>
              </a:rPr>
              <a:t>onstrângeri 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valorile unor atribute ale unei entităţi (câmpuri </a:t>
            </a:r>
            <a:r>
              <a:rPr lang="vi-VN" sz="2800" dirty="0" smtClean="0">
                <a:solidFill>
                  <a:srgbClr val="00B0F0"/>
                </a:solidFill>
              </a:rPr>
              <a:t>ale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tabelei</a:t>
            </a:r>
            <a:r>
              <a:rPr lang="vi-VN" sz="2800" dirty="0">
                <a:solidFill>
                  <a:srgbClr val="00B0F0"/>
                </a:solidFill>
              </a:rPr>
              <a:t>) </a:t>
            </a:r>
            <a:r>
              <a:rPr lang="ro-RO" sz="2800" dirty="0" smtClean="0">
                <a:solidFill>
                  <a:srgbClr val="00B0F0"/>
                </a:solidFill>
              </a:rPr>
              <a:t>d</a:t>
            </a:r>
            <a:r>
              <a:rPr lang="vi-VN" sz="2800" dirty="0" smtClean="0">
                <a:solidFill>
                  <a:srgbClr val="00B0F0"/>
                </a:solidFill>
              </a:rPr>
              <a:t>etermină </a:t>
            </a:r>
            <a:r>
              <a:rPr lang="vi-VN" sz="2800" dirty="0">
                <a:solidFill>
                  <a:srgbClr val="00B0F0"/>
                </a:solidFill>
              </a:rPr>
              <a:t>valorile altor atribute ale </a:t>
            </a:r>
            <a:r>
              <a:rPr lang="vi-VN" sz="2800" dirty="0" smtClean="0">
                <a:solidFill>
                  <a:srgbClr val="00B0F0"/>
                </a:solidFill>
              </a:rPr>
              <a:t>aceleiaşi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3.5.1 </a:t>
            </a:r>
            <a:r>
              <a:rPr lang="ro-RO" sz="2800" dirty="0" smtClean="0">
                <a:solidFill>
                  <a:schemeClr val="tx2"/>
                </a:solidFill>
              </a:rPr>
              <a:t>Constrângeri de domeniu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Constrângerile de domeniu </a:t>
            </a:r>
            <a:r>
              <a:rPr lang="vi-VN" sz="2800" dirty="0">
                <a:solidFill>
                  <a:srgbClr val="00B0F0"/>
                </a:solidFill>
              </a:rPr>
              <a:t>sunt condiţii impuse </a:t>
            </a:r>
            <a:r>
              <a:rPr lang="vi-VN" sz="2800" dirty="0" smtClean="0">
                <a:solidFill>
                  <a:srgbClr val="00B0F0"/>
                </a:solidFill>
              </a:rPr>
              <a:t>valorilor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atributelor </a:t>
            </a:r>
            <a:r>
              <a:rPr lang="vi-VN" sz="2800" dirty="0">
                <a:solidFill>
                  <a:srgbClr val="00B0F0"/>
                </a:solidFill>
              </a:rPr>
              <a:t>pentru ca acestea să corespundă semnificaţiei pe </a:t>
            </a:r>
            <a:r>
              <a:rPr lang="vi-VN" sz="2800" dirty="0" smtClean="0">
                <a:solidFill>
                  <a:srgbClr val="00B0F0"/>
                </a:solidFill>
              </a:rPr>
              <a:t>care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rgbClr val="00B0F0"/>
                </a:solidFill>
              </a:rPr>
              <a:t>au în realitatea modelată. În reprezentarea unei entităţi </a:t>
            </a:r>
            <a:r>
              <a:rPr lang="vi-VN" sz="2800" dirty="0" smtClean="0">
                <a:solidFill>
                  <a:srgbClr val="00B0F0"/>
                </a:solidFill>
              </a:rPr>
              <a:t>printr-un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</a:t>
            </a:r>
            <a:r>
              <a:rPr lang="vi-VN" sz="2800" dirty="0">
                <a:solidFill>
                  <a:srgbClr val="00B0F0"/>
                </a:solidFill>
              </a:rPr>
              <a:t>, valorile atributelor sunt reprezentate pe coloane.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această </a:t>
            </a:r>
            <a:r>
              <a:rPr lang="vi-VN" sz="2800" dirty="0">
                <a:solidFill>
                  <a:srgbClr val="00B0F0"/>
                </a:solidFill>
              </a:rPr>
              <a:t>cauză aceste constrângeri se mai numesc şi </a:t>
            </a:r>
            <a:r>
              <a:rPr lang="vi-VN" sz="2800" dirty="0" smtClean="0">
                <a:solidFill>
                  <a:schemeClr val="tx2"/>
                </a:solidFill>
              </a:rPr>
              <a:t>constrângeri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coloană.</a:t>
            </a:r>
            <a:endParaRPr lang="ro-RO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3.5.1 </a:t>
            </a:r>
            <a:r>
              <a:rPr lang="ro-RO" sz="2800" dirty="0" smtClean="0">
                <a:solidFill>
                  <a:schemeClr val="tx2"/>
                </a:solidFill>
              </a:rPr>
              <a:t>Constrângeri de domeniu</a:t>
            </a:r>
          </a:p>
          <a:p>
            <a:pPr algn="just"/>
            <a:endParaRPr lang="ro-RO" sz="2800" dirty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Constrângerea</a:t>
            </a:r>
            <a:r>
              <a:rPr lang="vi-VN" sz="2800" dirty="0">
                <a:solidFill>
                  <a:schemeClr val="tx2"/>
                </a:solidFill>
              </a:rPr>
              <a:t> NOT NULL</a:t>
            </a:r>
            <a:r>
              <a:rPr lang="vi-VN" sz="2800" dirty="0">
                <a:solidFill>
                  <a:srgbClr val="00B0F0"/>
                </a:solidFill>
              </a:rPr>
              <a:t>. Valoarea </a:t>
            </a:r>
            <a:r>
              <a:rPr lang="vi-VN" sz="2800" dirty="0">
                <a:solidFill>
                  <a:schemeClr val="tx2"/>
                </a:solidFill>
              </a:rPr>
              <a:t>NULL</a:t>
            </a:r>
            <a:r>
              <a:rPr lang="vi-VN" sz="2800" dirty="0">
                <a:solidFill>
                  <a:srgbClr val="00B0F0"/>
                </a:solidFill>
              </a:rPr>
              <a:t> este o </a:t>
            </a:r>
            <a:r>
              <a:rPr lang="vi-VN" sz="2800" dirty="0" smtClean="0">
                <a:solidFill>
                  <a:srgbClr val="00B0F0"/>
                </a:solidFill>
              </a:rPr>
              <a:t>valoare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particulară</a:t>
            </a:r>
            <a:r>
              <a:rPr lang="vi-VN" sz="2800" dirty="0">
                <a:solidFill>
                  <a:srgbClr val="00B0F0"/>
                </a:solidFill>
              </a:rPr>
              <a:t>, care </a:t>
            </a:r>
            <a:r>
              <a:rPr lang="vi-VN" sz="2800" dirty="0">
                <a:solidFill>
                  <a:schemeClr val="tx2"/>
                </a:solidFill>
              </a:rPr>
              <a:t>nu reprezintă valoarea 0</a:t>
            </a:r>
            <a:r>
              <a:rPr lang="vi-VN" sz="2800" dirty="0">
                <a:solidFill>
                  <a:srgbClr val="00B0F0"/>
                </a:solidFill>
              </a:rPr>
              <a:t>, ci </a:t>
            </a:r>
            <a:r>
              <a:rPr lang="vi-VN" sz="2800" dirty="0">
                <a:solidFill>
                  <a:schemeClr val="tx2"/>
                </a:solidFill>
              </a:rPr>
              <a:t>lipsă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informaţie</a:t>
            </a:r>
            <a:r>
              <a:rPr lang="vi-VN" sz="2800" dirty="0">
                <a:solidFill>
                  <a:srgbClr val="00B0F0"/>
                </a:solidFill>
              </a:rPr>
              <a:t>. Această valoare NULL poate apărea când nu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cunosc </a:t>
            </a:r>
            <a:r>
              <a:rPr lang="vi-VN" sz="2800" dirty="0">
                <a:solidFill>
                  <a:srgbClr val="00B0F0"/>
                </a:solidFill>
              </a:rPr>
              <a:t>respectivele </a:t>
            </a:r>
            <a:r>
              <a:rPr lang="vi-VN" sz="2800" dirty="0" smtClean="0">
                <a:solidFill>
                  <a:srgbClr val="00B0F0"/>
                </a:solidFill>
              </a:rPr>
              <a:t>informaţii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    EX: nume_student, nume_tata, nume_mama</a:t>
            </a:r>
          </a:p>
        </p:txBody>
      </p:sp>
    </p:spTree>
    <p:extLst>
      <p:ext uri="{BB962C8B-B14F-4D97-AF65-F5344CB8AC3E}">
        <p14:creationId xmlns:p14="http://schemas.microsoft.com/office/powerpoint/2010/main" val="12963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3.5.1 </a:t>
            </a:r>
            <a:r>
              <a:rPr lang="ro-RO" sz="2800" dirty="0" smtClean="0">
                <a:solidFill>
                  <a:schemeClr val="tx2"/>
                </a:solidFill>
              </a:rPr>
              <a:t>Constrângeri de domeniu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Constrângerea </a:t>
            </a:r>
            <a:r>
              <a:rPr lang="vi-VN" sz="2800" dirty="0" smtClean="0">
                <a:solidFill>
                  <a:schemeClr val="tx2"/>
                </a:solidFill>
              </a:rPr>
              <a:t>DEFAULT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folosită </a:t>
            </a:r>
            <a:r>
              <a:rPr lang="vi-VN" sz="2800" dirty="0">
                <a:solidFill>
                  <a:srgbClr val="00B0F0"/>
                </a:solidFill>
              </a:rPr>
              <a:t>pentru stabilirea unei </a:t>
            </a:r>
            <a:r>
              <a:rPr lang="vi-VN" sz="2800" dirty="0">
                <a:solidFill>
                  <a:schemeClr val="tx2"/>
                </a:solidFill>
              </a:rPr>
              <a:t>valori implicite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un atribut al entităţii. În cazul în care la </a:t>
            </a:r>
            <a:r>
              <a:rPr lang="vi-VN" sz="2800" dirty="0" smtClean="0">
                <a:solidFill>
                  <a:srgbClr val="00B0F0"/>
                </a:solidFill>
              </a:rPr>
              <a:t>inserarea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</a:t>
            </a:r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i înregistrări </a:t>
            </a:r>
            <a:r>
              <a:rPr lang="vi-VN" sz="2800" dirty="0">
                <a:solidFill>
                  <a:srgbClr val="00B0F0"/>
                </a:solidFill>
              </a:rPr>
              <a:t>nu se specifică valoarea unui </a:t>
            </a:r>
            <a:r>
              <a:rPr lang="vi-VN" sz="2800" dirty="0" smtClean="0">
                <a:solidFill>
                  <a:srgbClr val="00B0F0"/>
                </a:solidFill>
              </a:rPr>
              <a:t>atribut, </a:t>
            </a:r>
            <a:r>
              <a:rPr lang="vi-VN" sz="2800" dirty="0">
                <a:solidFill>
                  <a:srgbClr val="00B0F0"/>
                </a:solidFill>
              </a:rPr>
              <a:t>atunci acesta primeşte valoarea implicită (dacă </a:t>
            </a:r>
            <a:r>
              <a:rPr lang="ro-RO" sz="2800" dirty="0" smtClean="0">
                <a:solidFill>
                  <a:srgbClr val="00B0F0"/>
                </a:solidFill>
              </a:rPr>
              <a:t>s-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definit) </a:t>
            </a:r>
            <a:r>
              <a:rPr lang="vi-VN" sz="2800" dirty="0">
                <a:solidFill>
                  <a:srgbClr val="00B0F0"/>
                </a:solidFill>
              </a:rPr>
              <a:t>sau valoarea NULL (dacă nu </a:t>
            </a:r>
            <a:r>
              <a:rPr lang="ro-RO" sz="2800" dirty="0" smtClean="0">
                <a:solidFill>
                  <a:srgbClr val="00B0F0"/>
                </a:solidFill>
              </a:rPr>
              <a:t>s-</a:t>
            </a:r>
            <a:r>
              <a:rPr lang="vi-VN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>
                <a:solidFill>
                  <a:srgbClr val="00B0F0"/>
                </a:solidFill>
              </a:rPr>
              <a:t>fost </a:t>
            </a:r>
            <a:r>
              <a:rPr lang="vi-VN" sz="2800" dirty="0" smtClean="0">
                <a:solidFill>
                  <a:srgbClr val="00B0F0"/>
                </a:solidFill>
              </a:rPr>
              <a:t>definit valoare</a:t>
            </a:r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implicită </a:t>
            </a:r>
            <a:r>
              <a:rPr lang="vi-VN" sz="2800" dirty="0" smtClean="0">
                <a:solidFill>
                  <a:srgbClr val="00B0F0"/>
                </a:solidFill>
              </a:rPr>
              <a:t>pt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atributul respectiv, dar </a:t>
            </a:r>
            <a:r>
              <a:rPr lang="vi-VN" sz="2800" dirty="0" smtClean="0">
                <a:solidFill>
                  <a:srgbClr val="00B0F0"/>
                </a:solidFill>
              </a:rPr>
              <a:t>s</a:t>
            </a:r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 admi</a:t>
            </a:r>
            <a:r>
              <a:rPr lang="ro-RO" sz="2800" dirty="0" smtClean="0">
                <a:solidFill>
                  <a:srgbClr val="00B0F0"/>
                </a:solidFill>
              </a:rPr>
              <a:t>t </a:t>
            </a:r>
            <a:r>
              <a:rPr lang="vi-VN" sz="2800" dirty="0" smtClean="0">
                <a:solidFill>
                  <a:srgbClr val="00B0F0"/>
                </a:solidFill>
              </a:rPr>
              <a:t>valori </a:t>
            </a:r>
            <a:r>
              <a:rPr lang="vi-VN" sz="2800" dirty="0">
                <a:solidFill>
                  <a:srgbClr val="00B0F0"/>
                </a:solidFill>
              </a:rPr>
              <a:t>NULL). Dacă nu </a:t>
            </a:r>
            <a:r>
              <a:rPr lang="ro-RO" sz="2800" dirty="0" smtClean="0">
                <a:solidFill>
                  <a:srgbClr val="00B0F0"/>
                </a:solidFill>
              </a:rPr>
              <a:t>s-</a:t>
            </a:r>
            <a:r>
              <a:rPr lang="vi-VN" sz="2800" dirty="0" smtClean="0">
                <a:solidFill>
                  <a:srgbClr val="00B0F0"/>
                </a:solidFill>
              </a:rPr>
              <a:t>a definit </a:t>
            </a:r>
            <a:r>
              <a:rPr lang="vi-VN" sz="2800" dirty="0">
                <a:solidFill>
                  <a:srgbClr val="00B0F0"/>
                </a:solidFill>
              </a:rPr>
              <a:t>o valoare implicită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nici nu s</a:t>
            </a:r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 admi</a:t>
            </a:r>
            <a:r>
              <a:rPr lang="ro-RO" sz="2800" dirty="0" smtClean="0">
                <a:solidFill>
                  <a:srgbClr val="00B0F0"/>
                </a:solidFill>
              </a:rPr>
              <a:t>t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valori NULL se generează o eroare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3.5.1 </a:t>
            </a:r>
            <a:r>
              <a:rPr lang="ro-RO" sz="2800" dirty="0" smtClean="0">
                <a:solidFill>
                  <a:schemeClr val="tx2"/>
                </a:solidFill>
              </a:rPr>
              <a:t>Constrângeri de domeniu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Constrângerea </a:t>
            </a:r>
            <a:r>
              <a:rPr lang="vi-VN" sz="2800" dirty="0" smtClean="0">
                <a:solidFill>
                  <a:schemeClr val="tx2"/>
                </a:solidFill>
              </a:rPr>
              <a:t>CHECK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cum </a:t>
            </a:r>
            <a:r>
              <a:rPr lang="vi-VN" sz="2800" dirty="0">
                <a:solidFill>
                  <a:srgbClr val="00B0F0"/>
                </a:solidFill>
              </a:rPr>
              <a:t>îi spune şi </a:t>
            </a:r>
            <a:r>
              <a:rPr lang="vi-VN" sz="2800" dirty="0" smtClean="0">
                <a:solidFill>
                  <a:srgbClr val="00B0F0"/>
                </a:solidFill>
              </a:rPr>
              <a:t>numele</a:t>
            </a:r>
            <a:r>
              <a:rPr lang="ro-RO" sz="2800" dirty="0" smtClean="0">
                <a:solidFill>
                  <a:srgbClr val="00B0F0"/>
                </a:solidFill>
              </a:rPr>
              <a:t> este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o constrângere de verificare.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limbajul </a:t>
            </a:r>
            <a:r>
              <a:rPr lang="vi-VN" sz="2800" dirty="0">
                <a:solidFill>
                  <a:srgbClr val="00B0F0"/>
                </a:solidFill>
              </a:rPr>
              <a:t>SQL, </a:t>
            </a:r>
            <a:r>
              <a:rPr lang="vi-VN" sz="2800" dirty="0" smtClean="0">
                <a:solidFill>
                  <a:srgbClr val="00B0F0"/>
                </a:solidFill>
              </a:rPr>
              <a:t>domeniile </a:t>
            </a:r>
            <a:r>
              <a:rPr lang="vi-VN" sz="2800" dirty="0">
                <a:solidFill>
                  <a:srgbClr val="00B0F0"/>
                </a:solidFill>
              </a:rPr>
              <a:t>în care pot lua valori atributele se pot stabili </a:t>
            </a:r>
            <a:r>
              <a:rPr lang="vi-VN" sz="2800" dirty="0" smtClean="0">
                <a:solidFill>
                  <a:srgbClr val="00B0F0"/>
                </a:solidFill>
              </a:rPr>
              <a:t>ca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tipuri </a:t>
            </a:r>
            <a:r>
              <a:rPr lang="vi-VN" sz="2800" dirty="0">
                <a:solidFill>
                  <a:srgbClr val="00B0F0"/>
                </a:solidFill>
              </a:rPr>
              <a:t>de date predefinite. Pentru fiecare atribut se </a:t>
            </a:r>
            <a:r>
              <a:rPr lang="vi-VN" sz="2800" dirty="0" smtClean="0">
                <a:solidFill>
                  <a:srgbClr val="00B0F0"/>
                </a:solidFill>
              </a:rPr>
              <a:t>pot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adăuga </a:t>
            </a:r>
            <a:r>
              <a:rPr lang="vi-VN" sz="2800" dirty="0">
                <a:solidFill>
                  <a:srgbClr val="00B0F0"/>
                </a:solidFill>
              </a:rPr>
              <a:t>constrângeri de verificare la definirea tabelului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3.5.2 </a:t>
            </a:r>
            <a:r>
              <a:rPr lang="ro-RO" sz="2800" dirty="0" smtClean="0">
                <a:solidFill>
                  <a:schemeClr val="tx2"/>
                </a:solidFill>
              </a:rPr>
              <a:t>Constrângeri referitoare la nupluri. Cheia primară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 entitate este definită ca o mulţime de n-upluri. Deci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n-uplurile </a:t>
            </a:r>
            <a:r>
              <a:rPr lang="vi-VN" sz="2800" dirty="0">
                <a:solidFill>
                  <a:srgbClr val="00B0F0"/>
                </a:solidFill>
              </a:rPr>
              <a:t>entităţii trebuie să fie distincte, acest lucru însemnând </a:t>
            </a:r>
            <a:r>
              <a:rPr lang="vi-VN" sz="2800" dirty="0" smtClean="0">
                <a:solidFill>
                  <a:srgbClr val="00B0F0"/>
                </a:solidFill>
              </a:rPr>
              <a:t>că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într-o </a:t>
            </a:r>
            <a:r>
              <a:rPr lang="vi-VN" sz="2800" dirty="0">
                <a:solidFill>
                  <a:srgbClr val="00B0F0"/>
                </a:solidFill>
              </a:rPr>
              <a:t>entitate nu pot </a:t>
            </a:r>
            <a:r>
              <a:rPr lang="vi-VN" sz="2800" dirty="0" smtClean="0">
                <a:solidFill>
                  <a:srgbClr val="00B0F0"/>
                </a:solidFill>
              </a:rPr>
              <a:t>exista </a:t>
            </a:r>
            <a:r>
              <a:rPr lang="vi-VN" sz="2800" dirty="0">
                <a:solidFill>
                  <a:srgbClr val="00B0F0"/>
                </a:solidFill>
              </a:rPr>
              <a:t>mai multe n-upluri care </a:t>
            </a:r>
            <a:r>
              <a:rPr lang="ro-RO" sz="2800" dirty="0" smtClean="0">
                <a:solidFill>
                  <a:srgbClr val="00B0F0"/>
                </a:solidFill>
              </a:rPr>
              <a:t>s</a:t>
            </a:r>
            <a:r>
              <a:rPr lang="vi-VN" sz="2800" dirty="0" smtClean="0">
                <a:solidFill>
                  <a:srgbClr val="00B0F0"/>
                </a:solidFill>
              </a:rPr>
              <a:t>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conţină </a:t>
            </a:r>
            <a:r>
              <a:rPr lang="vi-VN" sz="2800" dirty="0">
                <a:solidFill>
                  <a:srgbClr val="00B0F0"/>
                </a:solidFill>
              </a:rPr>
              <a:t>acceaşi combinaţie de valori pentru fiecare atribut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O</a:t>
            </a:r>
            <a:r>
              <a:rPr lang="it-IT" sz="2800" dirty="0">
                <a:solidFill>
                  <a:schemeClr val="tx2"/>
                </a:solidFill>
              </a:rPr>
              <a:t> cheie primară</a:t>
            </a:r>
            <a:r>
              <a:rPr lang="it-IT" sz="2800" dirty="0">
                <a:solidFill>
                  <a:srgbClr val="00B0F0"/>
                </a:solidFill>
              </a:rPr>
              <a:t> reprezintă </a:t>
            </a:r>
            <a:r>
              <a:rPr lang="it-IT" sz="2800" dirty="0">
                <a:solidFill>
                  <a:schemeClr val="tx2"/>
                </a:solidFill>
              </a:rPr>
              <a:t>unul sau mai multe</a:t>
            </a:r>
            <a:r>
              <a:rPr lang="ro-RO" sz="2800" dirty="0">
                <a:solidFill>
                  <a:schemeClr val="tx2"/>
                </a:solidFill>
              </a:rPr>
              <a:t> </a:t>
            </a:r>
            <a:r>
              <a:rPr lang="it-IT" sz="2800" dirty="0">
                <a:solidFill>
                  <a:schemeClr val="tx2"/>
                </a:solidFill>
              </a:rPr>
              <a:t>câmpuri ale tabelei care identifică unic</a:t>
            </a:r>
            <a:r>
              <a:rPr lang="it-IT" sz="2800" dirty="0">
                <a:solidFill>
                  <a:srgbClr val="00B0F0"/>
                </a:solidFill>
              </a:rPr>
              <a:t> fiecare înregistrare din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tabela respectivă.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3.5.2 </a:t>
            </a:r>
            <a:r>
              <a:rPr lang="ro-RO" sz="2800" dirty="0" smtClean="0">
                <a:solidFill>
                  <a:schemeClr val="tx2"/>
                </a:solidFill>
              </a:rPr>
              <a:t>Constrângeri referitoare la nupluri.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Cheia primară – proprietăţi: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este </a:t>
            </a:r>
            <a:r>
              <a:rPr lang="vi-VN" sz="2800" dirty="0">
                <a:solidFill>
                  <a:schemeClr val="tx2"/>
                </a:solidFill>
              </a:rPr>
              <a:t>unică</a:t>
            </a:r>
            <a:r>
              <a:rPr lang="vi-VN" sz="2800" dirty="0">
                <a:solidFill>
                  <a:srgbClr val="00B0F0"/>
                </a:solidFill>
              </a:rPr>
              <a:t>, adică orice combinaţie de valori ale </a:t>
            </a:r>
            <a:r>
              <a:rPr lang="vi-VN" sz="2800" dirty="0" smtClean="0">
                <a:solidFill>
                  <a:srgbClr val="00B0F0"/>
                </a:solidFill>
              </a:rPr>
              <a:t>atributelor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acestei </a:t>
            </a:r>
            <a:r>
              <a:rPr lang="vi-VN" sz="2800" dirty="0">
                <a:solidFill>
                  <a:srgbClr val="00B0F0"/>
                </a:solidFill>
              </a:rPr>
              <a:t>chei este unică pentru orice stare a </a:t>
            </a:r>
            <a:r>
              <a:rPr lang="vi-VN" sz="2800" dirty="0" smtClean="0">
                <a:solidFill>
                  <a:srgbClr val="00B0F0"/>
                </a:solidFill>
              </a:rPr>
              <a:t>relaţiei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este </a:t>
            </a:r>
            <a:r>
              <a:rPr lang="vi-VN" sz="2800" dirty="0">
                <a:solidFill>
                  <a:schemeClr val="tx2"/>
                </a:solidFill>
              </a:rPr>
              <a:t>stabilă</a:t>
            </a:r>
            <a:r>
              <a:rPr lang="vi-VN" sz="2800" dirty="0">
                <a:solidFill>
                  <a:srgbClr val="00B0F0"/>
                </a:solidFill>
              </a:rPr>
              <a:t>, adică informaţia corespunzătoare ei nu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modifică </a:t>
            </a:r>
            <a:r>
              <a:rPr lang="vi-VN" sz="2800" dirty="0">
                <a:solidFill>
                  <a:srgbClr val="00B0F0"/>
                </a:solidFill>
              </a:rPr>
              <a:t>niciodată prin operaţii de actualizare a </a:t>
            </a:r>
            <a:r>
              <a:rPr lang="vi-VN" sz="2800" dirty="0" smtClean="0">
                <a:solidFill>
                  <a:srgbClr val="00B0F0"/>
                </a:solidFill>
              </a:rPr>
              <a:t>datelor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ro-RO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nu </a:t>
            </a:r>
            <a:r>
              <a:rPr lang="vi-VN" sz="2800" dirty="0">
                <a:solidFill>
                  <a:schemeClr val="tx2"/>
                </a:solidFill>
              </a:rPr>
              <a:t>se admit valori NULL</a:t>
            </a:r>
            <a:r>
              <a:rPr lang="vi-VN" sz="2800" dirty="0">
                <a:solidFill>
                  <a:srgbClr val="00B0F0"/>
                </a:solidFill>
              </a:rPr>
              <a:t> pentru nici unul din atributele </a:t>
            </a:r>
            <a:r>
              <a:rPr lang="ro-RO" sz="2800" dirty="0" smtClean="0">
                <a:solidFill>
                  <a:srgbClr val="00B0F0"/>
                </a:solidFill>
              </a:rPr>
              <a:t>din </a:t>
            </a:r>
            <a:r>
              <a:rPr lang="vi-VN" sz="2800" dirty="0" smtClean="0">
                <a:solidFill>
                  <a:srgbClr val="00B0F0"/>
                </a:solidFill>
              </a:rPr>
              <a:t>chei</a:t>
            </a:r>
            <a:r>
              <a:rPr lang="ro-RO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 smtClean="0">
                <a:solidFill>
                  <a:srgbClr val="00B0F0"/>
                </a:solidFill>
              </a:rPr>
              <a:t>respectiv</a:t>
            </a:r>
            <a:r>
              <a:rPr lang="ro-RO" sz="2800" dirty="0" smtClean="0">
                <a:solidFill>
                  <a:srgbClr val="00B0F0"/>
                </a:solidFill>
              </a:rPr>
              <a:t>ă.</a:t>
            </a:r>
          </a:p>
        </p:txBody>
      </p:sp>
    </p:spTree>
    <p:extLst>
      <p:ext uri="{BB962C8B-B14F-4D97-AF65-F5344CB8AC3E}">
        <p14:creationId xmlns:p14="http://schemas.microsoft.com/office/powerpoint/2010/main" val="29899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3.5.2 </a:t>
            </a:r>
            <a:r>
              <a:rPr lang="ro-RO" sz="2800" dirty="0" smtClean="0">
                <a:solidFill>
                  <a:schemeClr val="tx2"/>
                </a:solidFill>
              </a:rPr>
              <a:t>Constrângeri între tabele 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Relaţiile dintre </a:t>
            </a:r>
            <a:r>
              <a:rPr lang="vi-VN" sz="2800" dirty="0" smtClean="0">
                <a:solidFill>
                  <a:schemeClr val="tx2"/>
                </a:solidFill>
              </a:rPr>
              <a:t>entităţi</a:t>
            </a:r>
            <a:r>
              <a:rPr lang="ro-RO" sz="2800" dirty="0" smtClean="0">
                <a:solidFill>
                  <a:schemeClr val="tx2"/>
                </a:solidFill>
              </a:rPr>
              <a:t>le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definite în </a:t>
            </a:r>
            <a:r>
              <a:rPr lang="vi-VN" sz="2800" dirty="0" smtClean="0">
                <a:solidFill>
                  <a:srgbClr val="00B0F0"/>
                </a:solidFill>
              </a:rPr>
              <a:t>modelul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conceptual </a:t>
            </a:r>
            <a:r>
              <a:rPr lang="vi-VN" sz="2800" dirty="0">
                <a:solidFill>
                  <a:srgbClr val="00B0F0"/>
                </a:solidFill>
              </a:rPr>
              <a:t>al unei baze de date </a:t>
            </a:r>
            <a:r>
              <a:rPr lang="vi-VN" sz="2800" dirty="0">
                <a:solidFill>
                  <a:schemeClr val="tx2"/>
                </a:solidFill>
              </a:rPr>
              <a:t>se realizează</a:t>
            </a:r>
            <a:r>
              <a:rPr lang="vi-VN" sz="2800" dirty="0">
                <a:solidFill>
                  <a:srgbClr val="00B0F0"/>
                </a:solidFill>
              </a:rPr>
              <a:t> în modelul </a:t>
            </a:r>
            <a:r>
              <a:rPr lang="vi-VN" sz="2800" dirty="0" smtClean="0">
                <a:solidFill>
                  <a:srgbClr val="00B0F0"/>
                </a:solidFill>
              </a:rPr>
              <a:t>relaţional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prin </a:t>
            </a:r>
            <a:r>
              <a:rPr lang="vi-VN" sz="2800" dirty="0">
                <a:solidFill>
                  <a:schemeClr val="tx2"/>
                </a:solidFill>
              </a:rPr>
              <a:t>intermediul cheilor străine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3.5.2 </a:t>
            </a:r>
            <a:r>
              <a:rPr lang="ro-RO" sz="2800" dirty="0" smtClean="0">
                <a:solidFill>
                  <a:schemeClr val="tx2"/>
                </a:solidFill>
              </a:rPr>
              <a:t>Constrângeri între tabele 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chemeClr val="tx2"/>
                </a:solidFill>
              </a:rPr>
              <a:t>cheie străină </a:t>
            </a:r>
            <a:r>
              <a:rPr lang="vi-VN" sz="2800" dirty="0">
                <a:solidFill>
                  <a:srgbClr val="00B0F0"/>
                </a:solidFill>
              </a:rPr>
              <a:t>este o submulţime de atribute ale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 </a:t>
            </a:r>
            <a:r>
              <a:rPr lang="vi-VN" sz="2800" dirty="0">
                <a:solidFill>
                  <a:srgbClr val="00B0F0"/>
                </a:solidFill>
              </a:rPr>
              <a:t>E1 care referă entitatea E2 şi îndeplineşte </a:t>
            </a:r>
            <a:r>
              <a:rPr lang="vi-VN" sz="2800" dirty="0" smtClean="0">
                <a:solidFill>
                  <a:srgbClr val="00B0F0"/>
                </a:solidFill>
              </a:rPr>
              <a:t>următoarele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condiţii: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atributele </a:t>
            </a:r>
            <a:r>
              <a:rPr lang="vi-VN" sz="2800" dirty="0">
                <a:solidFill>
                  <a:srgbClr val="00B0F0"/>
                </a:solidFill>
              </a:rPr>
              <a:t>cheii străine din E1 sunt definite pe </a:t>
            </a:r>
            <a:r>
              <a:rPr lang="vi-VN" sz="2800" dirty="0" smtClean="0">
                <a:solidFill>
                  <a:srgbClr val="00B0F0"/>
                </a:solidFill>
              </a:rPr>
              <a:t>domenii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compatibile </a:t>
            </a:r>
            <a:r>
              <a:rPr lang="vi-VN" sz="2800" dirty="0">
                <a:solidFill>
                  <a:srgbClr val="00B0F0"/>
                </a:solidFill>
              </a:rPr>
              <a:t>cu cele ale atributelor cheii din entitatea </a:t>
            </a:r>
            <a:r>
              <a:rPr lang="vi-VN" sz="2800" dirty="0" smtClean="0">
                <a:solidFill>
                  <a:srgbClr val="00B0F0"/>
                </a:solidFill>
              </a:rPr>
              <a:t>E2,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cheia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din </a:t>
            </a:r>
            <a:r>
              <a:rPr lang="vi-VN" sz="2800" dirty="0">
                <a:solidFill>
                  <a:srgbClr val="00B0F0"/>
                </a:solidFill>
              </a:rPr>
              <a:t>entitatea E2 este cheie </a:t>
            </a:r>
            <a:r>
              <a:rPr lang="vi-VN" sz="2800" dirty="0" smtClean="0">
                <a:solidFill>
                  <a:srgbClr val="00B0F0"/>
                </a:solidFill>
              </a:rPr>
              <a:t>primară.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3.8 </a:t>
            </a:r>
            <a:r>
              <a:rPr lang="vi-VN" sz="2800" dirty="0" smtClean="0">
                <a:solidFill>
                  <a:srgbClr val="00B0F0"/>
                </a:solidFill>
              </a:rPr>
              <a:t>Structuri </a:t>
            </a:r>
            <a:r>
              <a:rPr lang="vi-VN" sz="2800" dirty="0">
                <a:solidFill>
                  <a:srgbClr val="00B0F0"/>
                </a:solidFill>
              </a:rPr>
              <a:t>de indecşi în tabelele de date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3.8.1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primar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3.8.2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secundar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3.8.3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de grup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3.8.4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multinivel</a:t>
            </a:r>
          </a:p>
          <a:p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3.5.2 </a:t>
            </a:r>
            <a:r>
              <a:rPr lang="ro-RO" sz="2800" dirty="0" smtClean="0">
                <a:solidFill>
                  <a:schemeClr val="tx2"/>
                </a:solidFill>
              </a:rPr>
              <a:t>Constrângeri între tabele 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12404"/>
              </p:ext>
            </p:extLst>
          </p:nvPr>
        </p:nvGraphicFramePr>
        <p:xfrm>
          <a:off x="3810002" y="2311402"/>
          <a:ext cx="1381432" cy="21082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8143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Studenti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Grupa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Media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Bursa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51432"/>
              </p:ext>
            </p:extLst>
          </p:nvPr>
        </p:nvGraphicFramePr>
        <p:xfrm>
          <a:off x="3962400" y="4871720"/>
          <a:ext cx="19812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Materii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CodMaterie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Denumire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NumeProfesor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55270"/>
              </p:ext>
            </p:extLst>
          </p:nvPr>
        </p:nvGraphicFramePr>
        <p:xfrm>
          <a:off x="1555955" y="5029200"/>
          <a:ext cx="15240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CodMaterie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Nota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06058"/>
              </p:ext>
            </p:extLst>
          </p:nvPr>
        </p:nvGraphicFramePr>
        <p:xfrm>
          <a:off x="6150077" y="2362200"/>
          <a:ext cx="1790700" cy="26568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7907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StudPersonal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Prenume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Data</a:t>
                      </a: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Nasterii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LocNastere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Tata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Mama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Adresa</a:t>
                      </a:r>
                      <a:endParaRPr lang="ro-RO" sz="18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00466"/>
              </p:ext>
            </p:extLst>
          </p:nvPr>
        </p:nvGraphicFramePr>
        <p:xfrm>
          <a:off x="1524000" y="2555240"/>
          <a:ext cx="16764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Facultate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Denumire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Adresa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NumeDecan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>
            <a:off x="2514600" y="3124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53000" y="2895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90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429000" y="2895600"/>
            <a:ext cx="0" cy="271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743200" y="560959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91680" y="5410200"/>
            <a:ext cx="519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491680" y="541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971800" y="5867400"/>
            <a:ext cx="519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Dependente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Dependenţa funcţională </a:t>
            </a:r>
            <a:r>
              <a:rPr lang="vi-VN" sz="2800" dirty="0">
                <a:solidFill>
                  <a:srgbClr val="00B0F0"/>
                </a:solidFill>
              </a:rPr>
              <a:t>defineşte </a:t>
            </a:r>
            <a:r>
              <a:rPr lang="vi-VN" sz="2800" dirty="0">
                <a:solidFill>
                  <a:schemeClr val="tx2"/>
                </a:solidFill>
              </a:rPr>
              <a:t>relaţia dintre un </a:t>
            </a:r>
            <a:r>
              <a:rPr lang="vi-VN" sz="2800" dirty="0" smtClean="0">
                <a:solidFill>
                  <a:schemeClr val="tx2"/>
                </a:solidFill>
              </a:rPr>
              <a:t>atribut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un grup de atribute</a:t>
            </a:r>
            <a:r>
              <a:rPr lang="vi-VN" sz="2800" dirty="0">
                <a:solidFill>
                  <a:srgbClr val="00B0F0"/>
                </a:solidFill>
              </a:rPr>
              <a:t> ale unui tabel şi </a:t>
            </a:r>
            <a:r>
              <a:rPr lang="vi-VN" sz="2800" dirty="0">
                <a:solidFill>
                  <a:schemeClr val="tx2"/>
                </a:solidFill>
              </a:rPr>
              <a:t>un alt atribut sau grup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atribute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ale </a:t>
            </a:r>
            <a:r>
              <a:rPr lang="vi-VN" sz="2800" dirty="0" smtClean="0">
                <a:solidFill>
                  <a:srgbClr val="00B0F0"/>
                </a:solidFill>
              </a:rPr>
              <a:t>altui</a:t>
            </a:r>
            <a:r>
              <a:rPr lang="ro-RO" sz="2800" dirty="0" smtClean="0">
                <a:solidFill>
                  <a:srgbClr val="00B0F0"/>
                </a:solidFill>
              </a:rPr>
              <a:t> t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bel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tributele </a:t>
            </a:r>
            <a:r>
              <a:rPr lang="vi-VN" sz="2800" dirty="0">
                <a:solidFill>
                  <a:srgbClr val="00B0F0"/>
                </a:solidFill>
              </a:rPr>
              <a:t>se refră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câmpuri</a:t>
            </a:r>
            <a:r>
              <a:rPr lang="ro-RO" sz="2800" dirty="0" smtClean="0">
                <a:solidFill>
                  <a:srgbClr val="00B0F0"/>
                </a:solidFill>
              </a:rPr>
              <a:t>l</a:t>
            </a:r>
            <a:r>
              <a:rPr lang="vi-VN" sz="2800" dirty="0" smtClean="0">
                <a:solidFill>
                  <a:srgbClr val="00B0F0"/>
                </a:solidFill>
              </a:rPr>
              <a:t>e </a:t>
            </a:r>
            <a:r>
              <a:rPr lang="vi-VN" sz="2800" dirty="0">
                <a:solidFill>
                  <a:srgbClr val="00B0F0"/>
                </a:solidFill>
              </a:rPr>
              <a:t>tabelei. Prin urmare trebuie să </a:t>
            </a:r>
            <a:r>
              <a:rPr lang="vi-VN" sz="2800" dirty="0" smtClean="0">
                <a:solidFill>
                  <a:srgbClr val="00B0F0"/>
                </a:solidFill>
              </a:rPr>
              <a:t>vede</a:t>
            </a:r>
            <a:r>
              <a:rPr lang="ro-RO" sz="2800" dirty="0" smtClean="0">
                <a:solidFill>
                  <a:srgbClr val="00B0F0"/>
                </a:solidFill>
              </a:rPr>
              <a:t>m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ce </a:t>
            </a:r>
            <a:r>
              <a:rPr lang="vi-VN" sz="2800" dirty="0" smtClean="0">
                <a:solidFill>
                  <a:schemeClr val="tx2"/>
                </a:solidFill>
              </a:rPr>
              <a:t>câmpuri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depind </a:t>
            </a:r>
            <a:r>
              <a:rPr lang="vi-VN" sz="2800" dirty="0">
                <a:solidFill>
                  <a:schemeClr val="tx2"/>
                </a:solidFill>
              </a:rPr>
              <a:t>de alte câmpuri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Dependente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orice </a:t>
            </a:r>
            <a:r>
              <a:rPr lang="vi-VN" sz="2800" dirty="0" smtClean="0">
                <a:solidFill>
                  <a:srgbClr val="00B0F0"/>
                </a:solidFill>
              </a:rPr>
              <a:t>tabel </a:t>
            </a:r>
            <a:r>
              <a:rPr lang="vi-VN" sz="2800" dirty="0">
                <a:solidFill>
                  <a:srgbClr val="00B0F0"/>
                </a:solidFill>
              </a:rPr>
              <a:t>pot exista două categorii de </a:t>
            </a:r>
            <a:r>
              <a:rPr lang="vi-VN" sz="2800" dirty="0" smtClean="0">
                <a:solidFill>
                  <a:srgbClr val="00B0F0"/>
                </a:solidFill>
              </a:rPr>
              <a:t>dependenţe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funcţionale</a:t>
            </a:r>
            <a:r>
              <a:rPr lang="vi-VN" sz="2800" dirty="0">
                <a:solidFill>
                  <a:srgbClr val="00B0F0"/>
                </a:solidFill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Dependenţe </a:t>
            </a:r>
            <a:r>
              <a:rPr lang="vi-VN" sz="2800" dirty="0">
                <a:solidFill>
                  <a:schemeClr val="tx2"/>
                </a:solidFill>
              </a:rPr>
              <a:t>funcţionale determinate de cheile tabelei</a:t>
            </a:r>
            <a:r>
              <a:rPr lang="vi-VN" sz="2800" dirty="0" smtClean="0">
                <a:solidFill>
                  <a:srgbClr val="00B0F0"/>
                </a:solidFill>
              </a:rPr>
              <a:t>;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astfel </a:t>
            </a:r>
            <a:r>
              <a:rPr lang="vi-VN" sz="2800" dirty="0">
                <a:solidFill>
                  <a:srgbClr val="00B0F0"/>
                </a:solidFill>
              </a:rPr>
              <a:t>de dependenţe funcţionale nu produc </a:t>
            </a:r>
            <a:r>
              <a:rPr lang="vi-VN" sz="2800" dirty="0" smtClean="0">
                <a:solidFill>
                  <a:srgbClr val="00B0F0"/>
                </a:solidFill>
              </a:rPr>
              <a:t>redundanţa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datelor </a:t>
            </a:r>
            <a:r>
              <a:rPr lang="vi-VN" sz="2800" dirty="0">
                <a:solidFill>
                  <a:srgbClr val="00B0F0"/>
                </a:solidFill>
              </a:rPr>
              <a:t>şi nici anomalii de actualizare a relaţiei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Dependenţe </a:t>
            </a:r>
            <a:r>
              <a:rPr lang="vi-VN" sz="2800" dirty="0">
                <a:solidFill>
                  <a:schemeClr val="tx2"/>
                </a:solidFill>
              </a:rPr>
              <a:t>funcţionale în care atributul determinat nu </a:t>
            </a:r>
            <a:r>
              <a:rPr lang="vi-VN" sz="2800" dirty="0" smtClean="0">
                <a:solidFill>
                  <a:schemeClr val="tx2"/>
                </a:solidFill>
              </a:rPr>
              <a:t>este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o </a:t>
            </a:r>
            <a:r>
              <a:rPr lang="vi-VN" sz="2800" dirty="0">
                <a:solidFill>
                  <a:schemeClr val="tx2"/>
                </a:solidFill>
              </a:rPr>
              <a:t>cheie a tabelei</a:t>
            </a:r>
            <a:r>
              <a:rPr lang="vi-VN" sz="2800" dirty="0">
                <a:solidFill>
                  <a:srgbClr val="00B0F0"/>
                </a:solidFill>
              </a:rPr>
              <a:t>; astfel de dependenţe funcţionale </a:t>
            </a:r>
            <a:r>
              <a:rPr lang="vi-VN" sz="2800" dirty="0" smtClean="0">
                <a:solidFill>
                  <a:srgbClr val="00B0F0"/>
                </a:solidFill>
              </a:rPr>
              <a:t>produc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redundanţa </a:t>
            </a:r>
            <a:r>
              <a:rPr lang="vi-VN" sz="2800" dirty="0">
                <a:solidFill>
                  <a:srgbClr val="00B0F0"/>
                </a:solidFill>
              </a:rPr>
              <a:t>datelor şi anomalii de actualizare a tabelei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Dependente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Constrângerile de cheie sunt constrângeri implicite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conţinute </a:t>
            </a:r>
            <a:r>
              <a:rPr lang="vi-VN" sz="2800" dirty="0">
                <a:solidFill>
                  <a:srgbClr val="00B0F0"/>
                </a:solidFill>
              </a:rPr>
              <a:t>în definiţia relaţiei şi sunt verificate şi impuse automat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sistemul </a:t>
            </a:r>
            <a:r>
              <a:rPr lang="vi-VN" sz="2800" dirty="0">
                <a:solidFill>
                  <a:srgbClr val="00B0F0"/>
                </a:solidFill>
              </a:rPr>
              <a:t>de gestiune; proiectantul bazei de date nu trebuie </a:t>
            </a:r>
            <a:r>
              <a:rPr lang="vi-VN" sz="2800" dirty="0" smtClean="0">
                <a:solidFill>
                  <a:srgbClr val="00B0F0"/>
                </a:solidFill>
              </a:rPr>
              <a:t>să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prevadă </a:t>
            </a:r>
            <a:r>
              <a:rPr lang="vi-VN" sz="2800" dirty="0">
                <a:solidFill>
                  <a:srgbClr val="00B0F0"/>
                </a:solidFill>
              </a:rPr>
              <a:t>nimic suplimentar pentru ca aceste constrângeri să </a:t>
            </a:r>
            <a:r>
              <a:rPr lang="vi-VN" sz="2800" dirty="0" smtClean="0">
                <a:solidFill>
                  <a:srgbClr val="00B0F0"/>
                </a:solidFill>
              </a:rPr>
              <a:t>fie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satisfăcute </a:t>
            </a:r>
            <a:r>
              <a:rPr lang="vi-VN" sz="2800" dirty="0">
                <a:solidFill>
                  <a:srgbClr val="00B0F0"/>
                </a:solidFill>
              </a:rPr>
              <a:t>de orice stare a relaţiei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Dependente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D</a:t>
            </a:r>
            <a:r>
              <a:rPr lang="vi-VN" sz="2800" dirty="0" smtClean="0">
                <a:solidFill>
                  <a:schemeClr val="tx2"/>
                </a:solidFill>
              </a:rPr>
              <a:t>ependenţele </a:t>
            </a:r>
            <a:r>
              <a:rPr lang="vi-VN" sz="2800" dirty="0">
                <a:solidFill>
                  <a:schemeClr val="tx2"/>
                </a:solidFill>
              </a:rPr>
              <a:t>funcţionale în care </a:t>
            </a:r>
            <a:r>
              <a:rPr lang="vi-VN" sz="2800" dirty="0" smtClean="0">
                <a:solidFill>
                  <a:schemeClr val="tx2"/>
                </a:solidFill>
              </a:rPr>
              <a:t>atributul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determinant </a:t>
            </a:r>
            <a:r>
              <a:rPr lang="vi-VN" sz="2800" dirty="0">
                <a:solidFill>
                  <a:schemeClr val="tx2"/>
                </a:solidFill>
              </a:rPr>
              <a:t>nu este o cheie a relaţiei</a:t>
            </a:r>
            <a:r>
              <a:rPr lang="vi-VN" sz="2800" dirty="0">
                <a:solidFill>
                  <a:srgbClr val="00B0F0"/>
                </a:solidFill>
              </a:rPr>
              <a:t> sunt constrângeri explicite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nu sunt verificate şi nici impuse de sistemul de gestiune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Verificarea </a:t>
            </a:r>
            <a:r>
              <a:rPr lang="vi-VN" sz="2800" dirty="0">
                <a:solidFill>
                  <a:schemeClr val="tx2"/>
                </a:solidFill>
              </a:rPr>
              <a:t>şi impunerea acestor dependenţe funcţionale </a:t>
            </a:r>
            <a:r>
              <a:rPr lang="vi-VN" sz="2800" dirty="0">
                <a:solidFill>
                  <a:srgbClr val="00B0F0"/>
                </a:solidFill>
              </a:rPr>
              <a:t>se </a:t>
            </a:r>
            <a:r>
              <a:rPr lang="vi-VN" sz="2800" dirty="0" smtClean="0">
                <a:solidFill>
                  <a:srgbClr val="00B0F0"/>
                </a:solidFill>
              </a:rPr>
              <a:t>poate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face </a:t>
            </a:r>
            <a:r>
              <a:rPr lang="vi-VN" sz="2800" dirty="0">
                <a:solidFill>
                  <a:srgbClr val="00B0F0"/>
                </a:solidFill>
              </a:rPr>
              <a:t>numai procedural, prin </a:t>
            </a:r>
            <a:r>
              <a:rPr lang="vi-VN" sz="2800" dirty="0">
                <a:solidFill>
                  <a:schemeClr val="tx2"/>
                </a:solidFill>
              </a:rPr>
              <a:t>triggere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proceduri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stocate</a:t>
            </a:r>
            <a:r>
              <a:rPr lang="vi-VN" sz="2800" dirty="0">
                <a:solidFill>
                  <a:srgbClr val="00B0F0"/>
                </a:solidFill>
              </a:rPr>
              <a:t> sau </a:t>
            </a:r>
            <a:r>
              <a:rPr lang="vi-VN" sz="2800" dirty="0" smtClean="0">
                <a:solidFill>
                  <a:schemeClr val="tx2"/>
                </a:solidFill>
              </a:rPr>
              <a:t>funcţii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impuse </a:t>
            </a:r>
            <a:r>
              <a:rPr lang="vi-VN" sz="2800" dirty="0">
                <a:solidFill>
                  <a:srgbClr val="00B0F0"/>
                </a:solidFill>
              </a:rPr>
              <a:t>în programele de aplicaţie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La </a:t>
            </a:r>
            <a:r>
              <a:rPr lang="vi-VN" sz="2800" dirty="0">
                <a:solidFill>
                  <a:schemeClr val="tx2"/>
                </a:solidFill>
              </a:rPr>
              <a:t>proiectarea bazelor de date relaţionale </a:t>
            </a:r>
            <a:r>
              <a:rPr lang="vi-VN" sz="2800" dirty="0">
                <a:solidFill>
                  <a:srgbClr val="00B0F0"/>
                </a:solidFill>
              </a:rPr>
              <a:t>se </a:t>
            </a:r>
            <a:r>
              <a:rPr lang="vi-VN" sz="2800" dirty="0" smtClean="0">
                <a:solidFill>
                  <a:srgbClr val="00B0F0"/>
                </a:solidFill>
              </a:rPr>
              <a:t>stabilesc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entităţile </a:t>
            </a:r>
            <a:r>
              <a:rPr lang="vi-VN" sz="2800" dirty="0">
                <a:solidFill>
                  <a:srgbClr val="00B0F0"/>
                </a:solidFill>
              </a:rPr>
              <a:t>din realitatea modelată. </a:t>
            </a:r>
            <a:r>
              <a:rPr lang="vi-VN" sz="2800" dirty="0">
                <a:solidFill>
                  <a:schemeClr val="tx2"/>
                </a:solidFill>
              </a:rPr>
              <a:t>Modul în care se pot </a:t>
            </a:r>
            <a:r>
              <a:rPr lang="vi-VN" sz="2800" dirty="0" smtClean="0">
                <a:solidFill>
                  <a:schemeClr val="tx2"/>
                </a:solidFill>
              </a:rPr>
              <a:t>stabili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entităţile </a:t>
            </a:r>
            <a:r>
              <a:rPr lang="vi-VN" sz="2800" dirty="0">
                <a:solidFill>
                  <a:schemeClr val="tx2"/>
                </a:solidFill>
              </a:rPr>
              <a:t>unei baze de date nu este unic</a:t>
            </a:r>
            <a:r>
              <a:rPr lang="vi-VN" sz="2800" dirty="0">
                <a:solidFill>
                  <a:srgbClr val="00B0F0"/>
                </a:solidFill>
              </a:rPr>
              <a:t> şi de accea </a:t>
            </a:r>
            <a:r>
              <a:rPr lang="vi-VN" sz="2800" dirty="0">
                <a:solidFill>
                  <a:schemeClr val="tx2"/>
                </a:solidFill>
              </a:rPr>
              <a:t>este </a:t>
            </a:r>
            <a:r>
              <a:rPr lang="vi-VN" sz="2800" dirty="0" smtClean="0">
                <a:solidFill>
                  <a:schemeClr val="tx2"/>
                </a:solidFill>
              </a:rPr>
              <a:t>necesar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să </a:t>
            </a:r>
            <a:r>
              <a:rPr lang="vi-VN" sz="2800" dirty="0">
                <a:solidFill>
                  <a:schemeClr val="tx2"/>
                </a:solidFill>
              </a:rPr>
              <a:t>existe criterii de evaluare a calităţii entităţilor</a:t>
            </a:r>
            <a:r>
              <a:rPr lang="vi-VN" sz="2800" dirty="0">
                <a:solidFill>
                  <a:srgbClr val="00B0F0"/>
                </a:solidFill>
              </a:rPr>
              <a:t>, astfel </a:t>
            </a:r>
            <a:r>
              <a:rPr lang="vi-VN" sz="2800" dirty="0" smtClean="0">
                <a:solidFill>
                  <a:srgbClr val="00B0F0"/>
                </a:solidFill>
              </a:rPr>
              <a:t>încât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acestea </a:t>
            </a:r>
            <a:r>
              <a:rPr lang="vi-VN" sz="2800" dirty="0">
                <a:solidFill>
                  <a:srgbClr val="00B0F0"/>
                </a:solidFill>
              </a:rPr>
              <a:t>să asigure </a:t>
            </a:r>
            <a:r>
              <a:rPr lang="vi-VN" sz="2800" dirty="0">
                <a:solidFill>
                  <a:schemeClr val="tx2"/>
                </a:solidFill>
              </a:rPr>
              <a:t>integritatea datelor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Procesul de normalizare propus de E.F. Codd în </a:t>
            </a:r>
            <a:r>
              <a:rPr lang="vi-VN" sz="2800" dirty="0" smtClean="0">
                <a:solidFill>
                  <a:srgbClr val="00B0F0"/>
                </a:solidFill>
              </a:rPr>
              <a:t>1970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urmăreşte </a:t>
            </a:r>
            <a:r>
              <a:rPr lang="vi-VN" sz="2800" dirty="0">
                <a:solidFill>
                  <a:srgbClr val="00B0F0"/>
                </a:solidFill>
              </a:rPr>
              <a:t>execuţia asupra unei tabele a unor serii de teste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>
                <a:solidFill>
                  <a:srgbClr val="00B0F0"/>
                </a:solidFill>
              </a:rPr>
              <a:t>cerceta apartenenţa la forma normală.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Codd propune trei forme normale</a:t>
            </a:r>
            <a:r>
              <a:rPr lang="vi-VN" sz="2800" dirty="0">
                <a:solidFill>
                  <a:srgbClr val="00B0F0"/>
                </a:solidFill>
              </a:rPr>
              <a:t> (3NF), cea mai </a:t>
            </a:r>
            <a:r>
              <a:rPr lang="vi-VN" sz="2800" dirty="0" smtClean="0">
                <a:solidFill>
                  <a:srgbClr val="00B0F0"/>
                </a:solidFill>
              </a:rPr>
              <a:t>bună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definiţie </a:t>
            </a:r>
            <a:r>
              <a:rPr lang="vi-VN" sz="2800" dirty="0">
                <a:solidFill>
                  <a:srgbClr val="00B0F0"/>
                </a:solidFill>
              </a:rPr>
              <a:t>fiind dată mai târziu de Boyce şi Codd, fiind </a:t>
            </a:r>
            <a:r>
              <a:rPr lang="vi-VN" sz="2800" dirty="0" smtClean="0">
                <a:solidFill>
                  <a:srgbClr val="00B0F0"/>
                </a:solidFill>
              </a:rPr>
              <a:t>cunoscută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sub </a:t>
            </a:r>
            <a:r>
              <a:rPr lang="vi-VN" sz="2800" dirty="0">
                <a:solidFill>
                  <a:srgbClr val="00B0F0"/>
                </a:solidFill>
              </a:rPr>
              <a:t>numele de </a:t>
            </a:r>
            <a:r>
              <a:rPr lang="vi-VN" sz="2800" dirty="0">
                <a:solidFill>
                  <a:schemeClr val="tx2"/>
                </a:solidFill>
              </a:rPr>
              <a:t>forma normală Boyce-Codd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Normalizarea datelor poate fi privită ca </a:t>
            </a:r>
            <a:r>
              <a:rPr lang="vi-VN" sz="2800" dirty="0">
                <a:solidFill>
                  <a:schemeClr val="tx2"/>
                </a:solidFill>
              </a:rPr>
              <a:t>un proces în </a:t>
            </a:r>
            <a:r>
              <a:rPr lang="vi-VN" sz="2800" dirty="0" smtClean="0">
                <a:solidFill>
                  <a:schemeClr val="tx2"/>
                </a:solidFill>
              </a:rPr>
              <a:t>timpul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căruia </a:t>
            </a:r>
            <a:r>
              <a:rPr lang="vi-VN" sz="2800" dirty="0">
                <a:solidFill>
                  <a:schemeClr val="tx2"/>
                </a:solidFill>
              </a:rPr>
              <a:t>schemele tabelă nesatisfăcătoare sunt descompuse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împărţirea </a:t>
            </a:r>
            <a:r>
              <a:rPr lang="vi-VN" sz="2800" dirty="0">
                <a:solidFill>
                  <a:srgbClr val="00B0F0"/>
                </a:solidFill>
              </a:rPr>
              <a:t>atributelor </a:t>
            </a:r>
            <a:r>
              <a:rPr lang="vi-VN" sz="2800" dirty="0">
                <a:solidFill>
                  <a:schemeClr val="tx2"/>
                </a:solidFill>
              </a:rPr>
              <a:t>în tabele cu atribute mai puţine ce </a:t>
            </a:r>
            <a:r>
              <a:rPr lang="vi-VN" sz="2800" dirty="0" smtClean="0">
                <a:solidFill>
                  <a:schemeClr val="tx2"/>
                </a:solidFill>
              </a:rPr>
              <a:t>posedă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proprietăţile </a:t>
            </a:r>
            <a:r>
              <a:rPr lang="vi-VN" sz="2800" dirty="0">
                <a:solidFill>
                  <a:schemeClr val="tx2"/>
                </a:solidFill>
              </a:rPr>
              <a:t>dorite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U</a:t>
            </a:r>
            <a:r>
              <a:rPr lang="vi-VN" sz="2800" dirty="0" smtClean="0">
                <a:solidFill>
                  <a:srgbClr val="00B0F0"/>
                </a:solidFill>
              </a:rPr>
              <a:t>nul </a:t>
            </a:r>
            <a:r>
              <a:rPr lang="vi-VN" sz="2800" dirty="0">
                <a:solidFill>
                  <a:srgbClr val="00B0F0"/>
                </a:solidFill>
              </a:rPr>
              <a:t>din obiectivele procesului de normalizare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asigurarea </a:t>
            </a:r>
            <a:r>
              <a:rPr lang="vi-VN" sz="2800" dirty="0">
                <a:solidFill>
                  <a:srgbClr val="00B0F0"/>
                </a:solidFill>
              </a:rPr>
              <a:t>faptului că tabela posedă o bună construcţie </a:t>
            </a:r>
            <a:r>
              <a:rPr lang="vi-VN" sz="2800" dirty="0" smtClean="0">
                <a:solidFill>
                  <a:srgbClr val="00B0F0"/>
                </a:solidFill>
              </a:rPr>
              <a:t>asigurând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posibilităţi </a:t>
            </a:r>
            <a:r>
              <a:rPr lang="vi-VN" sz="2800" dirty="0">
                <a:solidFill>
                  <a:srgbClr val="00B0F0"/>
                </a:solidFill>
              </a:rPr>
              <a:t>de modificare cu eliminarea anomaliilor care </a:t>
            </a:r>
            <a:r>
              <a:rPr lang="vi-VN" sz="2800" dirty="0" smtClean="0">
                <a:solidFill>
                  <a:srgbClr val="00B0F0"/>
                </a:solidFill>
              </a:rPr>
              <a:t>pot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apărea.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Tipuri de anomalii evitate prin normalizare: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chemeClr val="tx2"/>
                </a:solidFill>
              </a:rPr>
              <a:t>Redundan</a:t>
            </a:r>
            <a:r>
              <a:rPr lang="ro-RO" sz="2800" dirty="0" smtClean="0">
                <a:solidFill>
                  <a:schemeClr val="tx2"/>
                </a:solidFill>
              </a:rPr>
              <a:t>ţa datelor </a:t>
            </a:r>
            <a:r>
              <a:rPr lang="ro-RO" sz="2800" dirty="0" smtClean="0">
                <a:solidFill>
                  <a:srgbClr val="00B0F0"/>
                </a:solidFill>
              </a:rPr>
              <a:t>(stocarea în mod nejustificat a aceleaşi informaţii de mai multe ori în baza de date)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Anomalii la update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(la actualizarea datelor se poate ajunge ca unele copii ale acestora să rămana cu valorile vechi)</a:t>
            </a:r>
          </a:p>
        </p:txBody>
      </p:sp>
    </p:spTree>
    <p:extLst>
      <p:ext uri="{BB962C8B-B14F-4D97-AF65-F5344CB8AC3E}">
        <p14:creationId xmlns:p14="http://schemas.microsoft.com/office/powerpoint/2010/main" val="6098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Tipuri de anomalii evitate prin normalizare: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Anomalii la ştergere</a:t>
            </a:r>
            <a:r>
              <a:rPr lang="ro-RO" sz="2800" dirty="0">
                <a:solidFill>
                  <a:srgbClr val="00B0F0"/>
                </a:solidFill>
              </a:rPr>
              <a:t> (</a:t>
            </a:r>
            <a:r>
              <a:rPr lang="ro-RO" sz="2800" dirty="0" smtClean="0">
                <a:solidFill>
                  <a:srgbClr val="00B0F0"/>
                </a:solidFill>
              </a:rPr>
              <a:t>la ştergerea unei înregistrări pot ramane copii sau parţi din aceasta în baza de date)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Anomalii la inserare </a:t>
            </a:r>
            <a:r>
              <a:rPr lang="ro-RO" sz="2800" dirty="0" smtClean="0">
                <a:solidFill>
                  <a:srgbClr val="00B0F0"/>
                </a:solidFill>
              </a:rPr>
              <a:t>(se poate ajunge să inserăm date într-o înregistrare inexistentă).</a:t>
            </a:r>
          </a:p>
        </p:txBody>
      </p:sp>
    </p:spTree>
    <p:extLst>
      <p:ext uri="{BB962C8B-B14F-4D97-AF65-F5344CB8AC3E}">
        <p14:creationId xmlns:p14="http://schemas.microsoft.com/office/powerpoint/2010/main" val="22247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en-US" sz="3000" b="1" dirty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rgbClr val="00B0F0"/>
                </a:solidFill>
              </a:rPr>
              <a:t>Proiectarea unei baze de date constă din proiectarea </a:t>
            </a:r>
            <a:r>
              <a:rPr lang="vi-VN" sz="2800" dirty="0" smtClean="0">
                <a:solidFill>
                  <a:srgbClr val="00B0F0"/>
                </a:solidFill>
              </a:rPr>
              <a:t>logică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rgbClr val="00B0F0"/>
                </a:solidFill>
              </a:rPr>
              <a:t>fizice a acesteia, pentru a corespunde cerinţelor </a:t>
            </a:r>
            <a:r>
              <a:rPr lang="vi-VN" sz="2800" dirty="0" smtClean="0">
                <a:solidFill>
                  <a:srgbClr val="00B0F0"/>
                </a:solidFill>
              </a:rPr>
              <a:t>utilizatorilor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un anumit set de aplicaţii.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P</a:t>
            </a:r>
            <a:r>
              <a:rPr lang="vi-VN" sz="2800" dirty="0" smtClean="0">
                <a:solidFill>
                  <a:srgbClr val="00B0F0"/>
                </a:solidFill>
              </a:rPr>
              <a:t>roiectarea </a:t>
            </a:r>
            <a:r>
              <a:rPr lang="vi-VN" sz="2800" dirty="0">
                <a:solidFill>
                  <a:srgbClr val="00B0F0"/>
                </a:solidFill>
              </a:rPr>
              <a:t>corectă a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baze </a:t>
            </a:r>
            <a:r>
              <a:rPr lang="vi-VN" sz="2800" dirty="0">
                <a:solidFill>
                  <a:srgbClr val="00B0F0"/>
                </a:solidFill>
              </a:rPr>
              <a:t>de date trebuie să parcurgă următoarele </a:t>
            </a:r>
            <a:r>
              <a:rPr lang="vi-VN" sz="2800" dirty="0">
                <a:solidFill>
                  <a:schemeClr val="tx2"/>
                </a:solidFill>
              </a:rPr>
              <a:t>etape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endParaRPr lang="en-US" sz="1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Analiza cererilor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strângerea de informaţii </a:t>
            </a:r>
            <a:r>
              <a:rPr lang="vi-VN" sz="2800" dirty="0">
                <a:solidFill>
                  <a:srgbClr val="00B0F0"/>
                </a:solidFill>
              </a:rPr>
              <a:t>referitoare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aplicaţie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vi-VN" sz="2800" dirty="0">
                <a:solidFill>
                  <a:schemeClr val="tx2"/>
                </a:solidFill>
              </a:rPr>
              <a:t>conceptuală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Forma normală oferă proiectantului </a:t>
            </a:r>
            <a:r>
              <a:rPr lang="ro-RO" sz="2800" dirty="0" smtClean="0">
                <a:solidFill>
                  <a:srgbClr val="00B0F0"/>
                </a:solidFill>
              </a:rPr>
              <a:t>BD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rgbClr val="00B0F0"/>
                </a:solidFill>
              </a:rPr>
              <a:t>schelet formal pentru analiza relaţiilor bazat pe chei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 </a:t>
            </a:r>
            <a:r>
              <a:rPr lang="vi-VN" sz="2800" dirty="0">
                <a:solidFill>
                  <a:srgbClr val="00B0F0"/>
                </a:solidFill>
              </a:rPr>
              <a:t>dependenţa funcţională între </a:t>
            </a:r>
            <a:r>
              <a:rPr lang="vi-VN" sz="2800" dirty="0" smtClean="0">
                <a:solidFill>
                  <a:srgbClr val="00B0F0"/>
                </a:solidFill>
              </a:rPr>
              <a:t>atribute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 smtClean="0">
                <a:solidFill>
                  <a:srgbClr val="00B0F0"/>
                </a:solidFill>
              </a:rPr>
              <a:t>serie </a:t>
            </a:r>
            <a:r>
              <a:rPr lang="vi-VN" sz="2800" dirty="0">
                <a:solidFill>
                  <a:srgbClr val="00B0F0"/>
                </a:solidFill>
              </a:rPr>
              <a:t>de teste ce pot elimina tabelele individuale astfel </a:t>
            </a:r>
            <a:r>
              <a:rPr lang="vi-VN" sz="2800" dirty="0" smtClean="0">
                <a:solidFill>
                  <a:srgbClr val="00B0F0"/>
                </a:solidFill>
              </a:rPr>
              <a:t>încât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baza </a:t>
            </a:r>
            <a:r>
              <a:rPr lang="vi-VN" sz="2800" dirty="0">
                <a:solidFill>
                  <a:srgbClr val="00B0F0"/>
                </a:solidFill>
              </a:rPr>
              <a:t>de date relaţională poate fi normalizată în orice grad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Când </a:t>
            </a:r>
            <a:r>
              <a:rPr lang="vi-VN" sz="2800" dirty="0">
                <a:solidFill>
                  <a:srgbClr val="00B0F0"/>
                </a:solidFill>
              </a:rPr>
              <a:t>un test nu este trecut, tabela va fi descompusă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tabele </a:t>
            </a:r>
            <a:r>
              <a:rPr lang="vi-VN" sz="2800" dirty="0">
                <a:solidFill>
                  <a:srgbClr val="00B0F0"/>
                </a:solidFill>
              </a:rPr>
              <a:t>ce trec testele de </a:t>
            </a:r>
            <a:r>
              <a:rPr lang="vi-VN" sz="2800" dirty="0" smtClean="0">
                <a:solidFill>
                  <a:srgbClr val="00B0F0"/>
                </a:solidFill>
              </a:rPr>
              <a:t>normali</a:t>
            </a:r>
            <a:r>
              <a:rPr lang="ro-RO" sz="2800" dirty="0" smtClean="0">
                <a:solidFill>
                  <a:srgbClr val="00B0F0"/>
                </a:solidFill>
              </a:rPr>
              <a:t>zare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1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Forma normală de ordin 1 </a:t>
            </a:r>
            <a:r>
              <a:rPr lang="vi-VN" sz="2800" dirty="0">
                <a:solidFill>
                  <a:srgbClr val="00B0F0"/>
                </a:solidFill>
              </a:rPr>
              <a:t>este considerată ca fiind parte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definiţiei </a:t>
            </a:r>
            <a:r>
              <a:rPr lang="vi-VN" sz="2800" dirty="0">
                <a:solidFill>
                  <a:srgbClr val="00B0F0"/>
                </a:solidFill>
              </a:rPr>
              <a:t>formale a unei tabele.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Ea </a:t>
            </a:r>
            <a:r>
              <a:rPr lang="vi-VN" sz="2800" dirty="0">
                <a:solidFill>
                  <a:schemeClr val="tx2"/>
                </a:solidFill>
              </a:rPr>
              <a:t>nu permite atribute cu mai multe valori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atribute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compuse </a:t>
            </a:r>
            <a:r>
              <a:rPr lang="vi-VN" sz="2800" dirty="0">
                <a:solidFill>
                  <a:srgbClr val="00B0F0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combinaţii ale lor</a:t>
            </a:r>
            <a:r>
              <a:rPr lang="vi-VN" sz="2800" dirty="0">
                <a:solidFill>
                  <a:srgbClr val="00B0F0"/>
                </a:solidFill>
              </a:rPr>
              <a:t>. Aceasta stabileşte ca </a:t>
            </a:r>
            <a:r>
              <a:rPr lang="vi-VN" sz="2800" dirty="0" smtClean="0">
                <a:solidFill>
                  <a:srgbClr val="00B0F0"/>
                </a:solidFill>
              </a:rPr>
              <a:t>domeniul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atributelor </a:t>
            </a:r>
            <a:r>
              <a:rPr lang="vi-VN" sz="2800" dirty="0">
                <a:solidFill>
                  <a:srgbClr val="00B0F0"/>
                </a:solidFill>
              </a:rPr>
              <a:t>trebuie să includă </a:t>
            </a:r>
            <a:r>
              <a:rPr lang="vi-VN" sz="2800" dirty="0">
                <a:solidFill>
                  <a:schemeClr val="tx2"/>
                </a:solidFill>
              </a:rPr>
              <a:t>numai valori atomice</a:t>
            </a:r>
            <a:r>
              <a:rPr lang="vi-VN" sz="2800" dirty="0">
                <a:solidFill>
                  <a:srgbClr val="00B0F0"/>
                </a:solidFill>
              </a:rPr>
              <a:t> şi </a:t>
            </a:r>
            <a:r>
              <a:rPr lang="vi-VN" sz="2800" dirty="0" smtClean="0">
                <a:solidFill>
                  <a:schemeClr val="tx2"/>
                </a:solidFill>
              </a:rPr>
              <a:t>valoarea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oricărui </a:t>
            </a:r>
            <a:r>
              <a:rPr lang="vi-VN" sz="2800" dirty="0">
                <a:solidFill>
                  <a:schemeClr val="tx2"/>
                </a:solidFill>
              </a:rPr>
              <a:t>atribut într-un nuplu este o valoare unică în </a:t>
            </a:r>
            <a:r>
              <a:rPr lang="vi-VN" sz="2800" dirty="0" smtClean="0">
                <a:solidFill>
                  <a:schemeClr val="tx2"/>
                </a:solidFill>
              </a:rPr>
              <a:t>domeniul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atributului </a:t>
            </a:r>
            <a:r>
              <a:rPr lang="vi-VN" sz="2800" dirty="0">
                <a:solidFill>
                  <a:schemeClr val="tx2"/>
                </a:solidFill>
              </a:rPr>
              <a:t>respectiv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1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Concluzie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FN1 nu permite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un set de valori, un nuplu de </a:t>
            </a:r>
            <a:r>
              <a:rPr lang="vi-VN" sz="2800" dirty="0" smtClean="0">
                <a:solidFill>
                  <a:schemeClr val="tx2"/>
                </a:solidFill>
              </a:rPr>
              <a:t>valori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o combinaţie a acestora ca valoare a unui atribut pentru </a:t>
            </a:r>
            <a:r>
              <a:rPr lang="vi-VN" sz="2800" dirty="0" smtClean="0">
                <a:solidFill>
                  <a:schemeClr val="tx2"/>
                </a:solidFill>
              </a:rPr>
              <a:t>un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nuplu</a:t>
            </a:r>
            <a:r>
              <a:rPr lang="vi-VN" sz="2800" dirty="0">
                <a:solidFill>
                  <a:srgbClr val="00B0F0"/>
                </a:solidFill>
              </a:rPr>
              <a:t>. Cu alte cuvinte, </a:t>
            </a:r>
            <a:r>
              <a:rPr lang="vi-VN" sz="2800" dirty="0">
                <a:solidFill>
                  <a:schemeClr val="tx2"/>
                </a:solidFill>
              </a:rPr>
              <a:t>FN1 nu permite tabele în tabele sau </a:t>
            </a:r>
            <a:r>
              <a:rPr lang="vi-VN" sz="2800" dirty="0" smtClean="0">
                <a:solidFill>
                  <a:schemeClr val="tx2"/>
                </a:solidFill>
              </a:rPr>
              <a:t>tabele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ca </a:t>
            </a:r>
            <a:r>
              <a:rPr lang="vi-VN" sz="2800" dirty="0">
                <a:solidFill>
                  <a:schemeClr val="tx2"/>
                </a:solidFill>
              </a:rPr>
              <a:t>atribute ale nuplurilor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b="1" u="sng" dirty="0">
                <a:solidFill>
                  <a:schemeClr val="tx2"/>
                </a:solidFill>
              </a:rPr>
              <a:t>Valorile permise de FN1 sunt </a:t>
            </a:r>
            <a:r>
              <a:rPr lang="vi-VN" sz="2800" b="1" u="sng" dirty="0" smtClean="0">
                <a:solidFill>
                  <a:schemeClr val="tx2"/>
                </a:solidFill>
              </a:rPr>
              <a:t>atomice</a:t>
            </a:r>
            <a:r>
              <a:rPr lang="ro-RO" sz="2800" b="1" u="sng" dirty="0" smtClean="0">
                <a:solidFill>
                  <a:schemeClr val="tx2"/>
                </a:solidFill>
              </a:rPr>
              <a:t> </a:t>
            </a:r>
            <a:r>
              <a:rPr lang="vi-VN" sz="2800" b="1" u="sng" dirty="0" smtClean="0">
                <a:solidFill>
                  <a:schemeClr val="tx2"/>
                </a:solidFill>
              </a:rPr>
              <a:t>sau </a:t>
            </a:r>
            <a:r>
              <a:rPr lang="vi-VN" sz="2800" b="1" u="sng" dirty="0">
                <a:solidFill>
                  <a:schemeClr val="tx2"/>
                </a:solidFill>
              </a:rPr>
              <a:t>indivizibile</a:t>
            </a:r>
            <a:r>
              <a:rPr lang="vi-VN" sz="2800" dirty="0">
                <a:solidFill>
                  <a:srgbClr val="00B0F0"/>
                </a:solidFill>
              </a:rPr>
              <a:t>, pentru un domeniu specificat de valori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1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</a:t>
            </a:r>
            <a:r>
              <a:rPr lang="vi-VN" sz="2800" dirty="0" smtClean="0">
                <a:solidFill>
                  <a:srgbClr val="00B0F0"/>
                </a:solidFill>
              </a:rPr>
              <a:t>Considerăm </a:t>
            </a:r>
            <a:r>
              <a:rPr lang="vi-VN" sz="2800" dirty="0">
                <a:solidFill>
                  <a:srgbClr val="00B0F0"/>
                </a:solidFill>
              </a:rPr>
              <a:t>că în tabela Materii (CodMaterie, Denumire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An</a:t>
            </a:r>
            <a:r>
              <a:rPr lang="vi-VN" sz="2800" dirty="0">
                <a:solidFill>
                  <a:srgbClr val="00B0F0"/>
                </a:solidFill>
              </a:rPr>
              <a:t>, NumeProfesor), unde cheia primară este CodMaterie </a:t>
            </a:r>
            <a:r>
              <a:rPr lang="ro-RO" sz="2800" dirty="0" smtClean="0">
                <a:solidFill>
                  <a:srgbClr val="00B0F0"/>
                </a:solidFill>
              </a:rPr>
              <a:t>avem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o înregistrare de tipul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32894"/>
              </p:ext>
            </p:extLst>
          </p:nvPr>
        </p:nvGraphicFramePr>
        <p:xfrm>
          <a:off x="609600" y="4495800"/>
          <a:ext cx="7954554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0980"/>
                <a:gridCol w="2242820"/>
                <a:gridCol w="551180"/>
                <a:gridCol w="366957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CodMaterie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Denumire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NumeProfesor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Analiza matematică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A. Lupaş, S. Drăgan, S. Mureşan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1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Ace</a:t>
            </a:r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st</a:t>
            </a:r>
            <a:r>
              <a:rPr lang="ro-RO" sz="2800" dirty="0" smtClean="0">
                <a:solidFill>
                  <a:srgbClr val="00B0F0"/>
                </a:solidFill>
              </a:rPr>
              <a:t>ă</a:t>
            </a:r>
            <a:r>
              <a:rPr lang="vi-VN" sz="2800" dirty="0" smtClean="0">
                <a:solidFill>
                  <a:srgbClr val="00B0F0"/>
                </a:solidFill>
              </a:rPr>
              <a:t> înregistrare </a:t>
            </a:r>
            <a:r>
              <a:rPr lang="vi-VN" sz="2800" dirty="0">
                <a:solidFill>
                  <a:srgbClr val="00B0F0"/>
                </a:solidFill>
              </a:rPr>
              <a:t>nu îndeplineşte FN1, deoarece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atributul </a:t>
            </a:r>
            <a:r>
              <a:rPr lang="vi-VN" sz="2800" dirty="0">
                <a:solidFill>
                  <a:srgbClr val="00B0F0"/>
                </a:solidFill>
              </a:rPr>
              <a:t>NumeProfesor nu sunt valori atomice, ci un set de valori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a rezolva această problemă vom introduce mai </a:t>
            </a:r>
            <a:r>
              <a:rPr lang="vi-VN" sz="2800" dirty="0" smtClean="0">
                <a:solidFill>
                  <a:srgbClr val="00B0F0"/>
                </a:solidFill>
              </a:rPr>
              <a:t>multe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înregistrări</a:t>
            </a:r>
            <a:r>
              <a:rPr lang="vi-VN" sz="2800" dirty="0">
                <a:solidFill>
                  <a:srgbClr val="00B0F0"/>
                </a:solidFill>
              </a:rPr>
              <a:t>, care vor îndeplini cerinţele FN1, considerând </a:t>
            </a:r>
            <a:r>
              <a:rPr lang="vi-VN" sz="2800" dirty="0" smtClean="0">
                <a:solidFill>
                  <a:srgbClr val="00B0F0"/>
                </a:solidFill>
              </a:rPr>
              <a:t>trei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materii </a:t>
            </a:r>
            <a:r>
              <a:rPr lang="vi-VN" sz="2800" dirty="0">
                <a:solidFill>
                  <a:srgbClr val="00B0F0"/>
                </a:solidFill>
              </a:rPr>
              <a:t>diferite astfel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28568"/>
              </p:ext>
            </p:extLst>
          </p:nvPr>
        </p:nvGraphicFramePr>
        <p:xfrm>
          <a:off x="1371600" y="4953000"/>
          <a:ext cx="610616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0980"/>
                <a:gridCol w="2242820"/>
                <a:gridCol w="551180"/>
                <a:gridCol w="1821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CodMaterie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Denumire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NumeProfesor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Analiza matematică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A. Lupaş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Analiza matematică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S. Drăgan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Analiza matematică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S. Mureşan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1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3.7.2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2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FN2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 doua formă normală impune ca </a:t>
            </a:r>
            <a:r>
              <a:rPr lang="vi-VN" sz="2800" dirty="0">
                <a:solidFill>
                  <a:schemeClr val="tx2"/>
                </a:solidFill>
              </a:rPr>
              <a:t>fiecare </a:t>
            </a:r>
            <a:r>
              <a:rPr lang="vi-VN" sz="2800" dirty="0" smtClean="0">
                <a:solidFill>
                  <a:schemeClr val="tx2"/>
                </a:solidFill>
              </a:rPr>
              <a:t>atribut</a:t>
            </a:r>
            <a:r>
              <a:rPr lang="ro-RO" sz="2800" dirty="0" smtClean="0">
                <a:solidFill>
                  <a:schemeClr val="tx2"/>
                </a:solidFill>
              </a:rPr>
              <a:t> non-primar </a:t>
            </a:r>
            <a:r>
              <a:rPr lang="vi-VN" sz="2800" dirty="0" smtClean="0">
                <a:solidFill>
                  <a:schemeClr val="tx2"/>
                </a:solidFill>
              </a:rPr>
              <a:t>să </a:t>
            </a:r>
            <a:r>
              <a:rPr lang="vi-VN" sz="2800" dirty="0">
                <a:solidFill>
                  <a:schemeClr val="tx2"/>
                </a:solidFill>
              </a:rPr>
              <a:t>fie dependent de fiecare parte a cheii </a:t>
            </a:r>
            <a:r>
              <a:rPr lang="vi-VN" sz="2800" dirty="0" smtClean="0">
                <a:solidFill>
                  <a:schemeClr val="tx2"/>
                </a:solidFill>
              </a:rPr>
              <a:t>principale</a:t>
            </a:r>
            <a:r>
              <a:rPr lang="ro-RO" sz="2800" dirty="0" smtClean="0">
                <a:solidFill>
                  <a:schemeClr val="tx2"/>
                </a:solidFill>
              </a:rPr>
              <a:t>(sau a cheilor candidat)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Mai exact, </a:t>
            </a:r>
            <a:r>
              <a:rPr lang="vi-VN" sz="2800" dirty="0">
                <a:solidFill>
                  <a:schemeClr val="tx2"/>
                </a:solidFill>
              </a:rPr>
              <a:t>o tabelă îndeplineşte FN2 dacă îndeplineşte </a:t>
            </a:r>
            <a:r>
              <a:rPr lang="vi-VN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conţine numai atribute care dau informaţii despre cheia tabelei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Observaţie</a:t>
            </a:r>
            <a:r>
              <a:rPr lang="ro-RO" sz="2800" dirty="0" smtClean="0">
                <a:solidFill>
                  <a:srgbClr val="00B0F0"/>
                </a:solidFill>
              </a:rPr>
              <a:t>: Dacă </a:t>
            </a:r>
            <a:r>
              <a:rPr lang="ro-RO" sz="2800" dirty="0">
                <a:solidFill>
                  <a:srgbClr val="00B0F0"/>
                </a:solidFill>
              </a:rPr>
              <a:t>tabela </a:t>
            </a:r>
            <a:r>
              <a:rPr lang="ro-RO" sz="2800" dirty="0">
                <a:solidFill>
                  <a:schemeClr val="tx2"/>
                </a:solidFill>
              </a:rPr>
              <a:t>are o cheie </a:t>
            </a:r>
            <a:r>
              <a:rPr lang="ro-RO" sz="2800" dirty="0" smtClean="0">
                <a:solidFill>
                  <a:schemeClr val="tx2"/>
                </a:solidFill>
              </a:rPr>
              <a:t>primară </a:t>
            </a:r>
            <a:r>
              <a:rPr lang="ro-RO" sz="2800" dirty="0" smtClean="0">
                <a:solidFill>
                  <a:srgbClr val="00B0F0"/>
                </a:solidFill>
              </a:rPr>
              <a:t>formată </a:t>
            </a:r>
            <a:r>
              <a:rPr lang="ro-RO" sz="2800" dirty="0">
                <a:solidFill>
                  <a:srgbClr val="00B0F0"/>
                </a:solidFill>
              </a:rPr>
              <a:t>din </a:t>
            </a:r>
            <a:r>
              <a:rPr lang="ro-RO" sz="2800" dirty="0">
                <a:solidFill>
                  <a:schemeClr val="tx2"/>
                </a:solidFill>
              </a:rPr>
              <a:t>numai un atribut</a:t>
            </a:r>
            <a:r>
              <a:rPr lang="ro-RO" sz="2800" dirty="0">
                <a:solidFill>
                  <a:srgbClr val="00B0F0"/>
                </a:solidFill>
              </a:rPr>
              <a:t>, atunci ea </a:t>
            </a:r>
            <a:r>
              <a:rPr lang="ro-RO" sz="2800" dirty="0">
                <a:solidFill>
                  <a:schemeClr val="tx2"/>
                </a:solidFill>
              </a:rPr>
              <a:t>este automat î</a:t>
            </a:r>
            <a:r>
              <a:rPr lang="ro-RO" sz="2800" dirty="0" smtClean="0">
                <a:solidFill>
                  <a:schemeClr val="tx2"/>
                </a:solidFill>
              </a:rPr>
              <a:t>n FN2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6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2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FN2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Fie tabela Comanda</a:t>
            </a: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Dacă </a:t>
            </a:r>
            <a:r>
              <a:rPr lang="ro-RO" sz="2800" dirty="0">
                <a:solidFill>
                  <a:srgbClr val="00B0F0"/>
                </a:solidFill>
              </a:rPr>
              <a:t>unul sau mai multe </a:t>
            </a:r>
            <a:r>
              <a:rPr lang="ro-RO" sz="2800" dirty="0" smtClean="0">
                <a:solidFill>
                  <a:srgbClr val="00B0F0"/>
                </a:solidFill>
              </a:rPr>
              <a:t>atribute </a:t>
            </a:r>
            <a:r>
              <a:rPr lang="ro-RO" sz="2800" dirty="0">
                <a:solidFill>
                  <a:srgbClr val="00B0F0"/>
                </a:solidFill>
              </a:rPr>
              <a:t>sunt dependente functional numai de o parte a cheii primare, atunci </a:t>
            </a:r>
            <a:r>
              <a:rPr lang="ro-RO" sz="2800" dirty="0" smtClean="0">
                <a:solidFill>
                  <a:srgbClr val="00B0F0"/>
                </a:solidFill>
              </a:rPr>
              <a:t>ele trebuie să </a:t>
            </a:r>
            <a:r>
              <a:rPr lang="ro-RO" sz="2800" dirty="0">
                <a:solidFill>
                  <a:srgbClr val="00B0F0"/>
                </a:solidFill>
              </a:rPr>
              <a:t>fie separate </a:t>
            </a:r>
            <a:r>
              <a:rPr lang="ro-RO" sz="2800" dirty="0" smtClean="0">
                <a:solidFill>
                  <a:srgbClr val="00B0F0"/>
                </a:solidFill>
              </a:rPr>
              <a:t>în </a:t>
            </a:r>
            <a:r>
              <a:rPr lang="ro-RO" sz="2800" dirty="0">
                <a:solidFill>
                  <a:srgbClr val="00B0F0"/>
                </a:solidFill>
              </a:rPr>
              <a:t>tabele diferite.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10431"/>
              </p:ext>
            </p:extLst>
          </p:nvPr>
        </p:nvGraphicFramePr>
        <p:xfrm>
          <a:off x="1676400" y="2819400"/>
          <a:ext cx="5608320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32280"/>
                <a:gridCol w="1122680"/>
                <a:gridCol w="1529080"/>
                <a:gridCol w="12242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CodComandă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ReperID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ReperNume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Cantitate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Memorie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Memorie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Mouse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C3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Tastatură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3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2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FN2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Cheia </a:t>
            </a:r>
            <a:r>
              <a:rPr lang="ro-RO" sz="2800" dirty="0" smtClean="0">
                <a:solidFill>
                  <a:srgbClr val="00B0F0"/>
                </a:solidFill>
              </a:rPr>
              <a:t>primară </a:t>
            </a:r>
            <a:r>
              <a:rPr lang="ro-RO" sz="2800" dirty="0">
                <a:solidFill>
                  <a:srgbClr val="00B0F0"/>
                </a:solidFill>
              </a:rPr>
              <a:t>este o cheie </a:t>
            </a:r>
            <a:r>
              <a:rPr lang="ro-RO" sz="2800" dirty="0" smtClean="0">
                <a:solidFill>
                  <a:srgbClr val="00B0F0"/>
                </a:solidFill>
              </a:rPr>
              <a:t>compusă, formată </a:t>
            </a:r>
            <a:r>
              <a:rPr lang="ro-RO" sz="2800" dirty="0">
                <a:solidFill>
                  <a:srgbClr val="00B0F0"/>
                </a:solidFill>
              </a:rPr>
              <a:t>din ComandaID si </a:t>
            </a:r>
            <a:r>
              <a:rPr lang="ro-RO" sz="2800" dirty="0" smtClean="0">
                <a:solidFill>
                  <a:srgbClr val="00B0F0"/>
                </a:solidFill>
              </a:rPr>
              <a:t>ReperID. ReperNume </a:t>
            </a:r>
            <a:r>
              <a:rPr lang="ro-RO" sz="2800" dirty="0">
                <a:solidFill>
                  <a:srgbClr val="00B0F0"/>
                </a:solidFill>
              </a:rPr>
              <a:t>depinde numai de </a:t>
            </a:r>
            <a:r>
              <a:rPr lang="ro-RO" sz="2800" dirty="0" smtClean="0">
                <a:solidFill>
                  <a:srgbClr val="00B0F0"/>
                </a:solidFill>
              </a:rPr>
              <a:t>ReperID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Pentru a fi </a:t>
            </a:r>
            <a:r>
              <a:rPr lang="ro-RO" sz="2800" dirty="0" smtClean="0">
                <a:solidFill>
                  <a:srgbClr val="00B0F0"/>
                </a:solidFill>
              </a:rPr>
              <a:t>în FN2, </a:t>
            </a:r>
            <a:r>
              <a:rPr lang="ro-RO" sz="2800" dirty="0">
                <a:solidFill>
                  <a:srgbClr val="00B0F0"/>
                </a:solidFill>
              </a:rPr>
              <a:t>tabelul trebuie modificat </a:t>
            </a:r>
            <a:r>
              <a:rPr lang="ro-RO" sz="2800" dirty="0" smtClean="0">
                <a:solidFill>
                  <a:srgbClr val="00B0F0"/>
                </a:solidFill>
              </a:rPr>
              <a:t>în </a:t>
            </a:r>
            <a:r>
              <a:rPr lang="ro-RO" sz="2800" dirty="0">
                <a:solidFill>
                  <a:srgbClr val="00B0F0"/>
                </a:solidFill>
              </a:rPr>
              <a:t>felul </a:t>
            </a:r>
            <a:r>
              <a:rPr lang="ro-RO" sz="2800" dirty="0" smtClean="0">
                <a:solidFill>
                  <a:srgbClr val="00B0F0"/>
                </a:solidFill>
              </a:rPr>
              <a:t>următor: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17765"/>
              </p:ext>
            </p:extLst>
          </p:nvPr>
        </p:nvGraphicFramePr>
        <p:xfrm>
          <a:off x="838200" y="4648200"/>
          <a:ext cx="4079240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32280"/>
                <a:gridCol w="1122680"/>
                <a:gridCol w="12242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CodComandă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ReperID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Cantitate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C3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93672"/>
              </p:ext>
            </p:extLst>
          </p:nvPr>
        </p:nvGraphicFramePr>
        <p:xfrm>
          <a:off x="5791200" y="4876800"/>
          <a:ext cx="265176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22680"/>
                <a:gridCol w="15290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ReperID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ReperNume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Memorie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Mouse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Tastatură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3.7.3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3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FN3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Pentru a ajunge la </a:t>
            </a:r>
            <a:r>
              <a:rPr lang="vi-VN" sz="2800" dirty="0">
                <a:solidFill>
                  <a:schemeClr val="tx2"/>
                </a:solidFill>
              </a:rPr>
              <a:t>a treia formă normală</a:t>
            </a:r>
            <a:r>
              <a:rPr lang="vi-VN" sz="2800" dirty="0">
                <a:solidFill>
                  <a:srgbClr val="00B0F0"/>
                </a:solidFill>
              </a:rPr>
              <a:t>, tabelul </a:t>
            </a:r>
            <a:r>
              <a:rPr lang="vi-VN" sz="2800" dirty="0">
                <a:solidFill>
                  <a:schemeClr val="tx2"/>
                </a:solidFill>
              </a:rPr>
              <a:t>trebuie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fie </a:t>
            </a:r>
            <a:r>
              <a:rPr lang="vi-VN" sz="2800" dirty="0">
                <a:solidFill>
                  <a:srgbClr val="00B0F0"/>
                </a:solidFill>
              </a:rPr>
              <a:t>deja </a:t>
            </a:r>
            <a:r>
              <a:rPr lang="vi-VN" sz="2800" dirty="0">
                <a:solidFill>
                  <a:schemeClr val="tx2"/>
                </a:solidFill>
              </a:rPr>
              <a:t>în </a:t>
            </a:r>
            <a:r>
              <a:rPr lang="vi-VN" sz="2800" dirty="0" smtClean="0">
                <a:solidFill>
                  <a:schemeClr val="tx2"/>
                </a:solidFill>
              </a:rPr>
              <a:t>form</a:t>
            </a:r>
            <a:r>
              <a:rPr lang="ro-RO" sz="2800" dirty="0" smtClean="0">
                <a:solidFill>
                  <a:schemeClr val="tx2"/>
                </a:solidFill>
              </a:rPr>
              <a:t>a</a:t>
            </a:r>
            <a:r>
              <a:rPr lang="vi-VN" sz="2800" dirty="0" smtClean="0">
                <a:solidFill>
                  <a:schemeClr val="tx2"/>
                </a:solidFill>
              </a:rPr>
              <a:t> normală</a:t>
            </a:r>
            <a:r>
              <a:rPr lang="ro-RO" sz="2800" dirty="0" smtClean="0">
                <a:solidFill>
                  <a:schemeClr val="tx2"/>
                </a:solidFill>
              </a:rPr>
              <a:t> de ordin 2</a:t>
            </a:r>
            <a:r>
              <a:rPr lang="vi-VN" sz="2800" dirty="0" smtClean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Pentru a fi în a </a:t>
            </a:r>
            <a:r>
              <a:rPr lang="vi-VN" sz="2800" dirty="0" smtClean="0">
                <a:solidFill>
                  <a:srgbClr val="00B0F0"/>
                </a:solidFill>
              </a:rPr>
              <a:t>treia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formă </a:t>
            </a:r>
            <a:r>
              <a:rPr lang="vi-VN" sz="2800" dirty="0">
                <a:solidFill>
                  <a:srgbClr val="00B0F0"/>
                </a:solidFill>
              </a:rPr>
              <a:t>normală, trebuie ca </a:t>
            </a:r>
            <a:r>
              <a:rPr lang="vi-VN" sz="2800" dirty="0">
                <a:solidFill>
                  <a:schemeClr val="tx2"/>
                </a:solidFill>
              </a:rPr>
              <a:t>toate câmpurile non-primare să </a:t>
            </a:r>
            <a:r>
              <a:rPr lang="vi-VN" sz="2800" dirty="0" smtClean="0">
                <a:solidFill>
                  <a:schemeClr val="tx2"/>
                </a:solidFill>
              </a:rPr>
              <a:t>depindă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numai </a:t>
            </a:r>
            <a:r>
              <a:rPr lang="vi-VN" sz="2800" dirty="0">
                <a:solidFill>
                  <a:schemeClr val="tx2"/>
                </a:solidFill>
              </a:rPr>
              <a:t>de </a:t>
            </a:r>
            <a:r>
              <a:rPr lang="ro-RO" sz="2800" dirty="0" smtClean="0">
                <a:solidFill>
                  <a:schemeClr val="tx2"/>
                </a:solidFill>
              </a:rPr>
              <a:t>cheile candidat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3.7.3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3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FN3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en-US" sz="2800" dirty="0" err="1" smtClean="0">
                <a:solidFill>
                  <a:srgbClr val="00B0F0"/>
                </a:solidFill>
              </a:rPr>
              <a:t>Exemplu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46228"/>
              </p:ext>
            </p:extLst>
          </p:nvPr>
        </p:nvGraphicFramePr>
        <p:xfrm>
          <a:off x="2438400" y="2362200"/>
          <a:ext cx="580644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7780"/>
                <a:gridCol w="2100580"/>
                <a:gridCol w="24180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CodPiesă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NumeProducator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AdresaProducator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Boulogne-Billancourt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2235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VW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Wolfsburg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1235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Boulogne-Billancourt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85391"/>
              </p:ext>
            </p:extLst>
          </p:nvPr>
        </p:nvGraphicFramePr>
        <p:xfrm>
          <a:off x="228600" y="4648200"/>
          <a:ext cx="338836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7780"/>
                <a:gridCol w="21005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CodPiesă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NumeProducator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2235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VW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1235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70567"/>
              </p:ext>
            </p:extLst>
          </p:nvPr>
        </p:nvGraphicFramePr>
        <p:xfrm>
          <a:off x="4267200" y="4876800"/>
          <a:ext cx="451866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00580"/>
                <a:gridCol w="24180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NumeProducator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AdresaProducator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Boulogne-Billancourt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VW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Wolfsburg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22780" y="3845560"/>
            <a:ext cx="3418840" cy="80264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5341620" y="3845560"/>
            <a:ext cx="1184910" cy="103124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en-US" sz="3000" b="1" dirty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tape</a:t>
            </a:r>
            <a:r>
              <a:rPr lang="en-US" sz="2800" dirty="0" smtClean="0">
                <a:solidFill>
                  <a:srgbClr val="00B0F0"/>
                </a:solidFill>
              </a:rPr>
              <a:t>le </a:t>
            </a:r>
            <a:r>
              <a:rPr lang="en-US" sz="2800" dirty="0" err="1" smtClean="0">
                <a:solidFill>
                  <a:srgbClr val="00B0F0"/>
                </a:solidFill>
              </a:rPr>
              <a:t>proiect</a:t>
            </a:r>
            <a:r>
              <a:rPr lang="ro-RO" sz="2800" dirty="0" smtClean="0">
                <a:solidFill>
                  <a:srgbClr val="00B0F0"/>
                </a:solidFill>
              </a:rPr>
              <a:t>ării unei baze de date (continuare)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Alegerea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unui </a:t>
            </a:r>
            <a:r>
              <a:rPr lang="ro-RO" sz="2800" dirty="0" smtClean="0">
                <a:solidFill>
                  <a:srgbClr val="00B0F0"/>
                </a:solidFill>
              </a:rPr>
              <a:t>SGBD,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vi-VN" sz="2800" dirty="0">
                <a:solidFill>
                  <a:schemeClr val="tx2"/>
                </a:solidFill>
              </a:rPr>
              <a:t>logică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vi-VN" sz="2800" dirty="0">
                <a:solidFill>
                  <a:schemeClr val="tx2"/>
                </a:solidFill>
              </a:rPr>
              <a:t>fizică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Implementarea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bazei de date şi a </a:t>
            </a:r>
            <a:r>
              <a:rPr lang="vi-VN" sz="2800" dirty="0" smtClean="0">
                <a:solidFill>
                  <a:srgbClr val="00B0F0"/>
                </a:solidFill>
              </a:rPr>
              <a:t>aplicaţiei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  <a:p>
            <a:endParaRPr lang="vi-VN" sz="28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3.7.4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Boyce-Codd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FNBC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Forma normală Boyce-Codd </a:t>
            </a:r>
            <a:r>
              <a:rPr lang="ro-RO" sz="2800" dirty="0">
                <a:solidFill>
                  <a:srgbClr val="00B0F0"/>
                </a:solidFill>
              </a:rPr>
              <a:t>e o versiune </a:t>
            </a:r>
            <a:r>
              <a:rPr lang="ro-RO" sz="2800" dirty="0" smtClean="0">
                <a:solidFill>
                  <a:srgbClr val="00B0F0"/>
                </a:solidFill>
              </a:rPr>
              <a:t>puţin </a:t>
            </a:r>
            <a:r>
              <a:rPr lang="ro-RO" sz="2800" dirty="0">
                <a:solidFill>
                  <a:srgbClr val="00B0F0"/>
                </a:solidFill>
              </a:rPr>
              <a:t>mai </a:t>
            </a:r>
            <a:r>
              <a:rPr lang="ro-RO" sz="2800" dirty="0" smtClean="0">
                <a:solidFill>
                  <a:srgbClr val="00B0F0"/>
                </a:solidFill>
              </a:rPr>
              <a:t>restrictivă </a:t>
            </a:r>
            <a:r>
              <a:rPr lang="ro-RO" sz="2800" dirty="0">
                <a:solidFill>
                  <a:srgbClr val="00B0F0"/>
                </a:solidFill>
              </a:rPr>
              <a:t>de </a:t>
            </a:r>
            <a:r>
              <a:rPr lang="ro-RO" sz="2800" dirty="0" smtClean="0">
                <a:solidFill>
                  <a:srgbClr val="00B0F0"/>
                </a:solidFill>
              </a:rPr>
              <a:t>formă normală 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. Astfel </a:t>
            </a:r>
            <a:r>
              <a:rPr lang="ro-RO" sz="2800" dirty="0" smtClean="0">
                <a:solidFill>
                  <a:schemeClr val="tx2"/>
                </a:solidFill>
              </a:rPr>
              <a:t>toate câmpurile primare sau non-primare trebuie să depindă funcţional de o cheie candidat </a:t>
            </a:r>
            <a:r>
              <a:rPr lang="ro-RO" sz="2800" dirty="0" smtClean="0">
                <a:solidFill>
                  <a:srgbClr val="00B0F0"/>
                </a:solidFill>
              </a:rPr>
              <a:t>în FNBC. FNBC se mai numeşte forma normală 3.5.</a:t>
            </a:r>
          </a:p>
        </p:txBody>
      </p:sp>
    </p:spTree>
    <p:extLst>
      <p:ext uri="{BB962C8B-B14F-4D97-AF65-F5344CB8AC3E}">
        <p14:creationId xmlns:p14="http://schemas.microsoft.com/office/powerpoint/2010/main" val="11661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3.7.4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Boyce-Codd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FNBC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60173"/>
              </p:ext>
            </p:extLst>
          </p:nvPr>
        </p:nvGraphicFramePr>
        <p:xfrm>
          <a:off x="762000" y="2819400"/>
          <a:ext cx="7673468" cy="2931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2844"/>
                <a:gridCol w="1219200"/>
                <a:gridCol w="2438400"/>
                <a:gridCol w="1160844"/>
                <a:gridCol w="932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Autor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Nationalitate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Titlu</a:t>
                      </a:r>
                      <a:r>
                        <a:rPr lang="ro-RO" u="sng" baseline="0" dirty="0" smtClean="0"/>
                        <a:t> carte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Gen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Pagini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W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Shakespeare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The Comedy of 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Comedy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M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Winand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Austrian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SQL Performance Explained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Ullman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American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Widom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American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8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3.7.4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Boyce-Codd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FNBC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46545"/>
              </p:ext>
            </p:extLst>
          </p:nvPr>
        </p:nvGraphicFramePr>
        <p:xfrm>
          <a:off x="5715000" y="4495800"/>
          <a:ext cx="3142045" cy="2123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2844"/>
                <a:gridCol w="1219201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Autor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Nationalitate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W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Shakespeare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M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Winand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Austrian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Ullman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American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Widom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American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57158"/>
              </p:ext>
            </p:extLst>
          </p:nvPr>
        </p:nvGraphicFramePr>
        <p:xfrm>
          <a:off x="228600" y="4419600"/>
          <a:ext cx="4961585" cy="2021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68561"/>
                <a:gridCol w="1160844"/>
                <a:gridCol w="932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Titlu</a:t>
                      </a:r>
                      <a:r>
                        <a:rPr lang="ro-RO" u="sng" baseline="0" dirty="0" smtClean="0"/>
                        <a:t> carte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Gen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Pagini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The Comedy of 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Comedy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SQL Performance Explained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72033"/>
              </p:ext>
            </p:extLst>
          </p:nvPr>
        </p:nvGraphicFramePr>
        <p:xfrm>
          <a:off x="2514600" y="2209800"/>
          <a:ext cx="5839588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2844"/>
                <a:gridCol w="391674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Autor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Titlu</a:t>
                      </a:r>
                      <a:r>
                        <a:rPr lang="ro-RO" u="sng" baseline="0" dirty="0" smtClean="0"/>
                        <a:t> carte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W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Shakespeare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The Comedy of 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M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Winand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SQL Performance Explained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Ullman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Widom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3.7.5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en-US" sz="2800" dirty="0" smtClean="0">
                <a:solidFill>
                  <a:schemeClr val="tx2"/>
                </a:solidFill>
              </a:rPr>
              <a:t>de </a:t>
            </a:r>
            <a:r>
              <a:rPr lang="en-US" sz="2800" dirty="0" err="1" smtClean="0">
                <a:solidFill>
                  <a:schemeClr val="tx2"/>
                </a:solidFill>
              </a:rPr>
              <a:t>ordin</a:t>
            </a:r>
            <a:r>
              <a:rPr lang="en-US" sz="2800" dirty="0" smtClean="0">
                <a:solidFill>
                  <a:schemeClr val="tx2"/>
                </a:solidFill>
              </a:rPr>
              <a:t> 4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</a:t>
            </a:r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Dependenţa multivaloare </a:t>
            </a:r>
            <a:r>
              <a:rPr lang="ro-RO" sz="2800" dirty="0" smtClean="0">
                <a:solidFill>
                  <a:srgbClr val="00B0F0"/>
                </a:solidFill>
              </a:rPr>
              <a:t>are loc cand prezenţa unei înregistrări într-un tabel implică prezenţa a cel puţin încă unei înregistrări în acelaşi tabel.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o companie de maşini care produc e modele de maşini şi intodeauna fabrica un model si pe culoarea albastră şi pe culoarea roşie.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3.7.5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en-US" sz="2800" dirty="0" smtClean="0">
                <a:solidFill>
                  <a:schemeClr val="tx2"/>
                </a:solidFill>
              </a:rPr>
              <a:t>de </a:t>
            </a:r>
            <a:r>
              <a:rPr lang="en-US" sz="2800" dirty="0" err="1" smtClean="0">
                <a:solidFill>
                  <a:schemeClr val="tx2"/>
                </a:solidFill>
              </a:rPr>
              <a:t>ordin</a:t>
            </a:r>
            <a:r>
              <a:rPr lang="en-US" sz="2800" dirty="0" smtClean="0">
                <a:solidFill>
                  <a:schemeClr val="tx2"/>
                </a:solidFill>
              </a:rPr>
              <a:t> 4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</a:t>
            </a:r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Ca să fie în </a:t>
            </a:r>
            <a:r>
              <a:rPr lang="ro-RO" sz="2800" dirty="0" smtClean="0">
                <a:solidFill>
                  <a:schemeClr val="tx2"/>
                </a:solidFill>
              </a:rPr>
              <a:t>forma normală de ordin 4 </a:t>
            </a:r>
            <a:r>
              <a:rPr lang="ro-RO" sz="2800" dirty="0" smtClean="0">
                <a:solidFill>
                  <a:srgbClr val="00B0F0"/>
                </a:solidFill>
              </a:rPr>
              <a:t>o tabelă trebuie să fie în </a:t>
            </a:r>
            <a:r>
              <a:rPr lang="ro-RO" sz="2800" dirty="0" smtClean="0">
                <a:solidFill>
                  <a:schemeClr val="tx2"/>
                </a:solidFill>
              </a:rPr>
              <a:t>FNBC</a:t>
            </a:r>
            <a:r>
              <a:rPr lang="ro-RO" sz="2800" dirty="0" smtClean="0">
                <a:solidFill>
                  <a:srgbClr val="00B0F0"/>
                </a:solidFill>
              </a:rPr>
              <a:t> şi </a:t>
            </a:r>
            <a:r>
              <a:rPr lang="ro-RO" sz="2800" dirty="0" smtClean="0">
                <a:solidFill>
                  <a:schemeClr val="tx2"/>
                </a:solidFill>
              </a:rPr>
              <a:t>să nu conţină mai mult de o dependenţă multivaloare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pizzerii, tippizza, zonalivrare</a:t>
            </a:r>
          </a:p>
        </p:txBody>
      </p:sp>
    </p:spTree>
    <p:extLst>
      <p:ext uri="{BB962C8B-B14F-4D97-AF65-F5344CB8AC3E}">
        <p14:creationId xmlns:p14="http://schemas.microsoft.com/office/powerpoint/2010/main" val="34995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3.7.5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en-US" sz="2800" dirty="0" smtClean="0">
                <a:solidFill>
                  <a:schemeClr val="tx2"/>
                </a:solidFill>
              </a:rPr>
              <a:t>de </a:t>
            </a:r>
            <a:r>
              <a:rPr lang="en-US" sz="2800" dirty="0" err="1" smtClean="0">
                <a:solidFill>
                  <a:schemeClr val="tx2"/>
                </a:solidFill>
              </a:rPr>
              <a:t>ordin</a:t>
            </a:r>
            <a:r>
              <a:rPr lang="en-US" sz="2800" dirty="0" smtClean="0">
                <a:solidFill>
                  <a:schemeClr val="tx2"/>
                </a:solidFill>
              </a:rPr>
              <a:t> 4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</a:t>
            </a:r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77468"/>
              </p:ext>
            </p:extLst>
          </p:nvPr>
        </p:nvGraphicFramePr>
        <p:xfrm>
          <a:off x="1828800" y="2438400"/>
          <a:ext cx="5290630" cy="4079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61515"/>
                <a:gridCol w="1630744"/>
                <a:gridCol w="1698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Restaurant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Pizza Variety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Delivery Area</a:t>
                      </a:r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Capital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Stuffed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Stuffed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Stuffed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Capital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Thin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Thin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3.7.5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en-US" sz="2800" dirty="0" smtClean="0">
                <a:solidFill>
                  <a:schemeClr val="tx2"/>
                </a:solidFill>
              </a:rPr>
              <a:t>de </a:t>
            </a:r>
            <a:r>
              <a:rPr lang="en-US" sz="2800" dirty="0" err="1" smtClean="0">
                <a:solidFill>
                  <a:schemeClr val="tx2"/>
                </a:solidFill>
              </a:rPr>
              <a:t>ordin</a:t>
            </a:r>
            <a:r>
              <a:rPr lang="en-US" sz="2800" dirty="0" smtClean="0">
                <a:solidFill>
                  <a:schemeClr val="tx2"/>
                </a:solidFill>
              </a:rPr>
              <a:t> 4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</a:t>
            </a:r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12924"/>
              </p:ext>
            </p:extLst>
          </p:nvPr>
        </p:nvGraphicFramePr>
        <p:xfrm>
          <a:off x="4953000" y="3581400"/>
          <a:ext cx="3592259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61515"/>
                <a:gridCol w="163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Restaurant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Pizza Variety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Stuffed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Thin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82199"/>
              </p:ext>
            </p:extLst>
          </p:nvPr>
        </p:nvGraphicFramePr>
        <p:xfrm>
          <a:off x="609600" y="2514600"/>
          <a:ext cx="3659886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61515"/>
                <a:gridCol w="1698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Restaurant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Delivery Area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Capital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Un index </a:t>
            </a:r>
            <a:r>
              <a:rPr lang="vi-VN" sz="2800" dirty="0">
                <a:solidFill>
                  <a:srgbClr val="00B0F0"/>
                </a:solidFill>
              </a:rPr>
              <a:t>reprezintă o </a:t>
            </a:r>
            <a:r>
              <a:rPr lang="vi-VN" sz="2800" dirty="0">
                <a:solidFill>
                  <a:schemeClr val="tx2"/>
                </a:solidFill>
              </a:rPr>
              <a:t>cale rapidă de localizare </a:t>
            </a:r>
            <a:r>
              <a:rPr lang="vi-VN" sz="2800" dirty="0" smtClean="0">
                <a:solidFill>
                  <a:schemeClr val="tx2"/>
                </a:solidFill>
              </a:rPr>
              <a:t>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înregistrărilor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dintr-o tabelă, prin gruparea tuturor </a:t>
            </a:r>
            <a:r>
              <a:rPr lang="vi-VN" sz="2800" dirty="0" smtClean="0">
                <a:solidFill>
                  <a:srgbClr val="00B0F0"/>
                </a:solidFill>
              </a:rPr>
              <a:t>înregistrărilor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un anumit atribut sau grup de atribute.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Indexarea este utilizată în două scopuri principale: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accelerarea </a:t>
            </a:r>
            <a:r>
              <a:rPr lang="vi-VN" sz="2800" dirty="0">
                <a:solidFill>
                  <a:srgbClr val="00B0F0"/>
                </a:solidFill>
              </a:rPr>
              <a:t>căutărilor în baza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en-US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asigurarea </a:t>
            </a:r>
            <a:r>
              <a:rPr lang="vi-VN" sz="2800" dirty="0">
                <a:solidFill>
                  <a:srgbClr val="00B0F0"/>
                </a:solidFill>
              </a:rPr>
              <a:t>unicităţii </a:t>
            </a:r>
            <a:r>
              <a:rPr lang="vi-VN" sz="2800" dirty="0" smtClean="0">
                <a:solidFill>
                  <a:srgbClr val="00B0F0"/>
                </a:solidFill>
              </a:rPr>
              <a:t>înregistrărilor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Indexul</a:t>
            </a:r>
            <a:r>
              <a:rPr lang="vi-VN" sz="2800" dirty="0">
                <a:solidFill>
                  <a:srgbClr val="00B0F0"/>
                </a:solidFill>
              </a:rPr>
              <a:t> unei tabele este </a:t>
            </a:r>
            <a:r>
              <a:rPr lang="vi-VN" sz="2800" dirty="0">
                <a:solidFill>
                  <a:schemeClr val="tx2"/>
                </a:solidFill>
              </a:rPr>
              <a:t>o structură de date </a:t>
            </a:r>
            <a:r>
              <a:rPr lang="vi-VN" sz="2800" dirty="0" smtClean="0">
                <a:solidFill>
                  <a:schemeClr val="tx2"/>
                </a:solidFill>
              </a:rPr>
              <a:t>adiţională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memorată </a:t>
            </a:r>
            <a:r>
              <a:rPr lang="vi-VN" sz="2800" dirty="0">
                <a:solidFill>
                  <a:srgbClr val="00B0F0"/>
                </a:solidFill>
              </a:rPr>
              <a:t>în baza de date care permite </a:t>
            </a:r>
            <a:r>
              <a:rPr lang="vi-VN" sz="2800" dirty="0">
                <a:solidFill>
                  <a:schemeClr val="tx2"/>
                </a:solidFill>
              </a:rPr>
              <a:t>accesul rapid </a:t>
            </a:r>
            <a:r>
              <a:rPr lang="vi-VN" sz="2800" dirty="0" smtClean="0">
                <a:solidFill>
                  <a:schemeClr val="tx2"/>
                </a:solidFill>
              </a:rPr>
              <a:t>la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înregistrările </a:t>
            </a:r>
            <a:r>
              <a:rPr lang="vi-VN" sz="2800" dirty="0">
                <a:solidFill>
                  <a:schemeClr val="tx2"/>
                </a:solidFill>
              </a:rPr>
              <a:t>tabelei prin ordonarea acestora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dirty="0" smtClean="0">
                <a:solidFill>
                  <a:srgbClr val="00B0F0"/>
                </a:solidFill>
              </a:rPr>
              <a:t>I</a:t>
            </a:r>
            <a:r>
              <a:rPr lang="vi-VN" sz="2800" dirty="0" smtClean="0">
                <a:solidFill>
                  <a:srgbClr val="00B0F0"/>
                </a:solidFill>
              </a:rPr>
              <a:t>ndexul </a:t>
            </a:r>
            <a:r>
              <a:rPr lang="vi-VN" sz="2800" dirty="0">
                <a:solidFill>
                  <a:srgbClr val="00B0F0"/>
                </a:solidFill>
              </a:rPr>
              <a:t>poate fi gândit ca o tabelă cu două </a:t>
            </a:r>
            <a:r>
              <a:rPr lang="vi-VN" sz="2800" dirty="0" smtClean="0">
                <a:solidFill>
                  <a:srgbClr val="00B0F0"/>
                </a:solidFill>
              </a:rPr>
              <a:t>atribute: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primul </a:t>
            </a:r>
            <a:r>
              <a:rPr lang="vi-VN" sz="2800" dirty="0">
                <a:solidFill>
                  <a:srgbClr val="00B0F0"/>
                </a:solidFill>
              </a:rPr>
              <a:t>atribut conţine valorile atributelor tabelei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care se crează </a:t>
            </a:r>
            <a:r>
              <a:rPr lang="vi-VN" sz="2800" dirty="0" smtClean="0">
                <a:solidFill>
                  <a:srgbClr val="00B0F0"/>
                </a:solidFill>
              </a:rPr>
              <a:t>indexul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aranjate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în ordine crescătoare sau descrescătoare</a:t>
            </a:r>
            <a:r>
              <a:rPr lang="vi-VN" sz="2800" dirty="0" smtClean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rgbClr val="00B0F0"/>
                </a:solidFill>
              </a:rPr>
              <a:t>iar al doilea conţine un pointer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locaţia </a:t>
            </a:r>
            <a:r>
              <a:rPr lang="vi-VN" sz="2800" dirty="0">
                <a:solidFill>
                  <a:srgbClr val="00B0F0"/>
                </a:solidFill>
              </a:rPr>
              <a:t>nuplurilor corespunzătoare. 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Indecşii se clasifică după tipul de câmp sau după nivel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după </a:t>
            </a:r>
            <a:r>
              <a:rPr lang="vi-VN" sz="2800" dirty="0">
                <a:solidFill>
                  <a:srgbClr val="00B0F0"/>
                </a:solidFill>
              </a:rPr>
              <a:t>modul de organizare a tabelei. O clasificare a acestora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următoarea: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>
                <a:solidFill>
                  <a:schemeClr val="tx2"/>
                </a:solidFill>
              </a:rPr>
              <a:t>Indexul primar </a:t>
            </a:r>
            <a:r>
              <a:rPr lang="vi-VN" sz="2800" dirty="0">
                <a:solidFill>
                  <a:srgbClr val="00B0F0"/>
                </a:solidFill>
              </a:rPr>
              <a:t>este un index asociat unei tabele </a:t>
            </a:r>
            <a:r>
              <a:rPr lang="vi-VN" sz="2800" dirty="0" smtClean="0">
                <a:solidFill>
                  <a:srgbClr val="00B0F0"/>
                </a:solidFill>
              </a:rPr>
              <a:t>ordonate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după </a:t>
            </a:r>
            <a:r>
              <a:rPr lang="vi-VN" sz="2800" dirty="0">
                <a:solidFill>
                  <a:srgbClr val="00B0F0"/>
                </a:solidFill>
              </a:rPr>
              <a:t>câmpul cheie al tabelei, iar în structura de index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utilizează </a:t>
            </a:r>
            <a:r>
              <a:rPr lang="vi-VN" sz="2800" dirty="0">
                <a:solidFill>
                  <a:srgbClr val="00B0F0"/>
                </a:solidFill>
              </a:rPr>
              <a:t>câmpul cheie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>
                <a:solidFill>
                  <a:schemeClr val="tx2"/>
                </a:solidFill>
              </a:rPr>
              <a:t>Indexul secundar </a:t>
            </a:r>
            <a:r>
              <a:rPr lang="vi-VN" sz="2800" dirty="0">
                <a:solidFill>
                  <a:srgbClr val="00B0F0"/>
                </a:solidFill>
              </a:rPr>
              <a:t>este un index construit tot pe baza </a:t>
            </a:r>
            <a:r>
              <a:rPr lang="vi-VN" sz="2800" dirty="0" smtClean="0">
                <a:solidFill>
                  <a:srgbClr val="00B0F0"/>
                </a:solidFill>
              </a:rPr>
              <a:t>unui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câmp </a:t>
            </a:r>
            <a:r>
              <a:rPr lang="vi-VN" sz="2800" dirty="0">
                <a:solidFill>
                  <a:srgbClr val="00B0F0"/>
                </a:solidFill>
              </a:rPr>
              <a:t>cheie, dar tabela nu este ordonată după </a:t>
            </a:r>
            <a:r>
              <a:rPr lang="vi-VN" sz="2800" dirty="0" smtClean="0">
                <a:solidFill>
                  <a:srgbClr val="00B0F0"/>
                </a:solidFill>
              </a:rPr>
              <a:t>câmpul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cheie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en-US" sz="3000" b="1" dirty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Analiza cererilor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strângerea de informaţii </a:t>
            </a:r>
            <a:r>
              <a:rPr lang="vi-VN" sz="2800" dirty="0">
                <a:solidFill>
                  <a:srgbClr val="00B0F0"/>
                </a:solidFill>
              </a:rPr>
              <a:t>referitoare la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aplicaţie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În această etapă proiectanţii BD analizează rezultatele de care potenţialii utilizatori ar avea nevoie de la BD. De asemenea este necesară definirea cât mai exactă a aplicaţiei.(de ex. aplicaţie de gestiune a unei biblioteci, aplicaţie de salarizare, etc.) </a:t>
            </a:r>
            <a:endParaRPr lang="vi-VN" sz="28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>
                <a:solidFill>
                  <a:schemeClr val="tx2"/>
                </a:solidFill>
              </a:rPr>
              <a:t>Indexul de grup </a:t>
            </a:r>
            <a:r>
              <a:rPr lang="vi-VN" sz="2800" dirty="0">
                <a:solidFill>
                  <a:srgbClr val="00B0F0"/>
                </a:solidFill>
              </a:rPr>
              <a:t>(cluster) este un index construit </a:t>
            </a:r>
            <a:r>
              <a:rPr lang="vi-VN" sz="2800" dirty="0" smtClean="0">
                <a:solidFill>
                  <a:srgbClr val="00B0F0"/>
                </a:solidFill>
              </a:rPr>
              <a:t>după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câmpuri </a:t>
            </a:r>
            <a:r>
              <a:rPr lang="vi-VN" sz="2800" dirty="0">
                <a:solidFill>
                  <a:srgbClr val="00B0F0"/>
                </a:solidFill>
              </a:rPr>
              <a:t>ce nu sunt câmpuri cheie (criteriu de acces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diferit </a:t>
            </a:r>
            <a:r>
              <a:rPr lang="vi-VN" sz="2800" dirty="0">
                <a:solidFill>
                  <a:srgbClr val="00B0F0"/>
                </a:solidFill>
              </a:rPr>
              <a:t>de câmpul cheie), iar tabela poate fi ordonată sau </a:t>
            </a:r>
            <a:r>
              <a:rPr lang="vi-VN" sz="2800" dirty="0" smtClean="0">
                <a:solidFill>
                  <a:srgbClr val="00B0F0"/>
                </a:solidFill>
              </a:rPr>
              <a:t>nu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relativ </a:t>
            </a:r>
            <a:r>
              <a:rPr lang="vi-VN" sz="2800" dirty="0">
                <a:solidFill>
                  <a:srgbClr val="00B0F0"/>
                </a:solidFill>
              </a:rPr>
              <a:t>la criteriul de acces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>
                <a:solidFill>
                  <a:schemeClr val="tx2"/>
                </a:solidFill>
              </a:rPr>
              <a:t>Indexul multinivel </a:t>
            </a:r>
            <a:r>
              <a:rPr lang="vi-VN" sz="2800" dirty="0" smtClean="0">
                <a:solidFill>
                  <a:srgbClr val="00B0F0"/>
                </a:solidFill>
              </a:rPr>
              <a:t>(indecşi </a:t>
            </a:r>
            <a:r>
              <a:rPr lang="vi-VN" sz="2800" dirty="0">
                <a:solidFill>
                  <a:srgbClr val="00B0F0"/>
                </a:solidFill>
              </a:rPr>
              <a:t>de blocuri)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aplică </a:t>
            </a:r>
            <a:r>
              <a:rPr lang="vi-VN" sz="2800" dirty="0">
                <a:solidFill>
                  <a:srgbClr val="00B0F0"/>
                </a:solidFill>
              </a:rPr>
              <a:t>oricăror tabele. Principiul de bază este de a </a:t>
            </a:r>
            <a:r>
              <a:rPr lang="vi-VN" sz="2800" dirty="0" smtClean="0">
                <a:solidFill>
                  <a:srgbClr val="00B0F0"/>
                </a:solidFill>
              </a:rPr>
              <a:t>construi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niveluri </a:t>
            </a:r>
            <a:r>
              <a:rPr lang="vi-VN" sz="2800" dirty="0">
                <a:solidFill>
                  <a:srgbClr val="00B0F0"/>
                </a:solidFill>
              </a:rPr>
              <a:t>de indexare până când structura adiţională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corespunde </a:t>
            </a:r>
            <a:r>
              <a:rPr lang="vi-VN" sz="2800" dirty="0">
                <a:solidFill>
                  <a:srgbClr val="00B0F0"/>
                </a:solidFill>
              </a:rPr>
              <a:t>indexului de cel mai mare nivel poate </a:t>
            </a:r>
            <a:r>
              <a:rPr lang="vi-VN" sz="2800" dirty="0" smtClean="0">
                <a:solidFill>
                  <a:srgbClr val="00B0F0"/>
                </a:solidFill>
              </a:rPr>
              <a:t>fi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memorată </a:t>
            </a:r>
            <a:r>
              <a:rPr lang="vi-VN" sz="2800" dirty="0">
                <a:solidFill>
                  <a:srgbClr val="00B0F0"/>
                </a:solidFill>
              </a:rPr>
              <a:t>într-un singur bloc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3.8.1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primar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chemeClr val="tx2"/>
                </a:solidFill>
              </a:rPr>
              <a:t>index primar </a:t>
            </a:r>
            <a:r>
              <a:rPr lang="vi-VN" sz="2800" dirty="0">
                <a:solidFill>
                  <a:srgbClr val="00B0F0"/>
                </a:solidFill>
              </a:rPr>
              <a:t>este un </a:t>
            </a:r>
            <a:r>
              <a:rPr lang="vi-VN" sz="2800" dirty="0">
                <a:solidFill>
                  <a:schemeClr val="tx2"/>
                </a:solidFill>
              </a:rPr>
              <a:t>fişier ordonat</a:t>
            </a:r>
            <a:r>
              <a:rPr lang="vi-VN" sz="2800" dirty="0">
                <a:solidFill>
                  <a:srgbClr val="00B0F0"/>
                </a:solidFill>
              </a:rPr>
              <a:t> cu </a:t>
            </a:r>
            <a:r>
              <a:rPr lang="vi-VN" sz="2800" dirty="0">
                <a:solidFill>
                  <a:schemeClr val="tx2"/>
                </a:solidFill>
              </a:rPr>
              <a:t>înregistrări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lungime </a:t>
            </a:r>
            <a:r>
              <a:rPr lang="vi-VN" sz="2800" dirty="0">
                <a:solidFill>
                  <a:schemeClr val="tx2"/>
                </a:solidFill>
              </a:rPr>
              <a:t>fixă având două câmpuri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chemeClr val="tx2"/>
                </a:solidFill>
              </a:rPr>
              <a:t>Primul câmp al indexului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acelaşi tip cu un câmp cheie ordonat al tabelei</a:t>
            </a:r>
            <a:r>
              <a:rPr lang="vi-VN" sz="2800" dirty="0">
                <a:solidFill>
                  <a:srgbClr val="00B0F0"/>
                </a:solidFill>
              </a:rPr>
              <a:t> de date, iar </a:t>
            </a:r>
            <a:r>
              <a:rPr lang="vi-VN" sz="2800" dirty="0" smtClean="0">
                <a:solidFill>
                  <a:srgbClr val="00B0F0"/>
                </a:solidFill>
              </a:rPr>
              <a:t>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doilea </a:t>
            </a:r>
            <a:r>
              <a:rPr lang="vi-VN" sz="2800" dirty="0">
                <a:solidFill>
                  <a:srgbClr val="00B0F0"/>
                </a:solidFill>
              </a:rPr>
              <a:t>câmp este un pointer către un bloc (o adresă a unui bloc). Volumul datelor în index este mai mic datorită faptului că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index </a:t>
            </a:r>
            <a:r>
              <a:rPr lang="vi-VN" sz="2800" dirty="0">
                <a:solidFill>
                  <a:srgbClr val="00B0F0"/>
                </a:solidFill>
              </a:rPr>
              <a:t>avem o singură intrare pentru un bloc, cât şi datorită </a:t>
            </a:r>
            <a:r>
              <a:rPr lang="vi-VN" sz="2800" dirty="0" smtClean="0">
                <a:solidFill>
                  <a:srgbClr val="00B0F0"/>
                </a:solidFill>
              </a:rPr>
              <a:t>faptului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că </a:t>
            </a:r>
            <a:r>
              <a:rPr lang="vi-VN" sz="2800" dirty="0">
                <a:solidFill>
                  <a:srgbClr val="00B0F0"/>
                </a:solidFill>
              </a:rPr>
              <a:t>un index este similar cu o tabelă, dar are numai două câmpuri.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3.8.1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primar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Index</a:t>
            </a:r>
            <a:r>
              <a:rPr lang="ro-RO" sz="2800" dirty="0">
                <a:solidFill>
                  <a:srgbClr val="00B0F0"/>
                </a:solidFill>
              </a:rPr>
              <a:t>	</a:t>
            </a:r>
            <a:r>
              <a:rPr lang="ro-RO" sz="2800" dirty="0" smtClean="0">
                <a:solidFill>
                  <a:srgbClr val="00B0F0"/>
                </a:solidFill>
              </a:rPr>
              <a:t>			Tabela de date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&lt;k&gt;     &lt;p&gt;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74996"/>
              </p:ext>
            </p:extLst>
          </p:nvPr>
        </p:nvGraphicFramePr>
        <p:xfrm>
          <a:off x="762000" y="3200400"/>
          <a:ext cx="1744478" cy="22250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990098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34994"/>
              </p:ext>
            </p:extLst>
          </p:nvPr>
        </p:nvGraphicFramePr>
        <p:xfrm>
          <a:off x="4419600" y="28194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43306"/>
              </p:ext>
            </p:extLst>
          </p:nvPr>
        </p:nvGraphicFramePr>
        <p:xfrm>
          <a:off x="4419600" y="41910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4832"/>
              </p:ext>
            </p:extLst>
          </p:nvPr>
        </p:nvGraphicFramePr>
        <p:xfrm>
          <a:off x="4419600" y="55626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39265" y="522030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00B0F0"/>
                </a:solidFill>
              </a:rPr>
              <a:t>.......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81200" y="2971800"/>
            <a:ext cx="3029565" cy="3810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3810000"/>
            <a:ext cx="3029565" cy="5334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5220308"/>
            <a:ext cx="3029565" cy="494692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3.8.2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secundar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I</a:t>
            </a:r>
            <a:r>
              <a:rPr lang="vi-VN" sz="2800" dirty="0" smtClean="0">
                <a:solidFill>
                  <a:schemeClr val="tx2"/>
                </a:solidFill>
              </a:rPr>
              <a:t>ndexare</a:t>
            </a:r>
            <a:r>
              <a:rPr lang="ro-RO" sz="2800" dirty="0" smtClean="0">
                <a:solidFill>
                  <a:schemeClr val="tx2"/>
                </a:solidFill>
              </a:rPr>
              <a:t>a</a:t>
            </a:r>
            <a:r>
              <a:rPr lang="vi-VN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secundară </a:t>
            </a:r>
            <a:r>
              <a:rPr lang="vi-VN" sz="2800" dirty="0">
                <a:solidFill>
                  <a:srgbClr val="00B0F0"/>
                </a:solidFill>
              </a:rPr>
              <a:t>se aplică la </a:t>
            </a:r>
            <a:r>
              <a:rPr lang="vi-VN" sz="2800" dirty="0" smtClean="0">
                <a:solidFill>
                  <a:srgbClr val="00B0F0"/>
                </a:solidFill>
              </a:rPr>
              <a:t>tabele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neordonate</a:t>
            </a:r>
            <a:r>
              <a:rPr lang="vi-VN" sz="2800" dirty="0">
                <a:solidFill>
                  <a:srgbClr val="00B0F0"/>
                </a:solidFill>
              </a:rPr>
              <a:t>, indiferent dacă valorile câmpului după care se </a:t>
            </a:r>
            <a:r>
              <a:rPr lang="vi-VN" sz="2800" dirty="0" smtClean="0">
                <a:solidFill>
                  <a:srgbClr val="00B0F0"/>
                </a:solidFill>
              </a:rPr>
              <a:t>face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indexarea </a:t>
            </a:r>
            <a:r>
              <a:rPr lang="vi-VN" sz="2800" dirty="0">
                <a:solidFill>
                  <a:srgbClr val="00B0F0"/>
                </a:solidFill>
              </a:rPr>
              <a:t>în tabela de date sunt </a:t>
            </a:r>
            <a:r>
              <a:rPr lang="vi-VN" sz="2800" dirty="0" smtClean="0">
                <a:solidFill>
                  <a:srgbClr val="00B0F0"/>
                </a:solidFill>
              </a:rPr>
              <a:t>distincte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sau nu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Indexul secundar este un </a:t>
            </a:r>
            <a:r>
              <a:rPr lang="vi-VN" sz="2800" dirty="0">
                <a:solidFill>
                  <a:schemeClr val="tx2"/>
                </a:solidFill>
              </a:rPr>
              <a:t>fişier ordonat cu două câmpuri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rgbClr val="00B0F0"/>
                </a:solidFill>
              </a:rPr>
              <a:t>la alţi indecşi, în care </a:t>
            </a:r>
            <a:r>
              <a:rPr lang="vi-VN" sz="2800" dirty="0">
                <a:solidFill>
                  <a:schemeClr val="tx2"/>
                </a:solidFill>
              </a:rPr>
              <a:t>primul câmp este identic cu cel al </a:t>
            </a:r>
            <a:r>
              <a:rPr lang="vi-VN" sz="2800" dirty="0" smtClean="0">
                <a:solidFill>
                  <a:schemeClr val="tx2"/>
                </a:solidFill>
              </a:rPr>
              <a:t>tabelei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, iar </a:t>
            </a:r>
            <a:r>
              <a:rPr lang="vi-VN" sz="2800" dirty="0">
                <a:solidFill>
                  <a:schemeClr val="tx2"/>
                </a:solidFill>
              </a:rPr>
              <a:t>al doilea câmp este un </a:t>
            </a:r>
            <a:r>
              <a:rPr lang="vi-VN" sz="2800" dirty="0" smtClean="0">
                <a:solidFill>
                  <a:schemeClr val="tx2"/>
                </a:solidFill>
              </a:rPr>
              <a:t>pointer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</a:t>
            </a:r>
            <a:r>
              <a:rPr lang="en-US" sz="2800" dirty="0" smtClean="0">
                <a:solidFill>
                  <a:srgbClr val="00B0F0"/>
                </a:solidFill>
              </a:rPr>
              <a:t>2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secundar</a:t>
            </a:r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Index</a:t>
            </a:r>
            <a:r>
              <a:rPr lang="ro-RO" sz="2800" dirty="0">
                <a:solidFill>
                  <a:srgbClr val="00B0F0"/>
                </a:solidFill>
              </a:rPr>
              <a:t>	</a:t>
            </a:r>
            <a:r>
              <a:rPr lang="ro-RO" sz="2800" dirty="0" smtClean="0">
                <a:solidFill>
                  <a:srgbClr val="00B0F0"/>
                </a:solidFill>
              </a:rPr>
              <a:t>			Tabela de date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&lt;k&gt;     &lt;p&gt;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89296"/>
              </p:ext>
            </p:extLst>
          </p:nvPr>
        </p:nvGraphicFramePr>
        <p:xfrm>
          <a:off x="762000" y="3200400"/>
          <a:ext cx="1744478" cy="22250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990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60215"/>
              </p:ext>
            </p:extLst>
          </p:nvPr>
        </p:nvGraphicFramePr>
        <p:xfrm>
          <a:off x="4419600" y="28194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52553"/>
              </p:ext>
            </p:extLst>
          </p:nvPr>
        </p:nvGraphicFramePr>
        <p:xfrm>
          <a:off x="4419600" y="41910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7646"/>
              </p:ext>
            </p:extLst>
          </p:nvPr>
        </p:nvGraphicFramePr>
        <p:xfrm>
          <a:off x="4419600" y="55626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39265" y="522030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00B0F0"/>
                </a:solidFill>
              </a:rPr>
              <a:t>.......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81200" y="2971800"/>
            <a:ext cx="3029565" cy="15240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3810000"/>
            <a:ext cx="3029565" cy="5334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6116" y="4096054"/>
            <a:ext cx="3029565" cy="1618946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3429000"/>
            <a:ext cx="3029565" cy="3048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5589639"/>
            <a:ext cx="3639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Index </a:t>
            </a:r>
            <a:r>
              <a:rPr lang="en-US" sz="2800" dirty="0" err="1" smtClean="0">
                <a:solidFill>
                  <a:srgbClr val="00B0F0"/>
                </a:solidFill>
              </a:rPr>
              <a:t>secundar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pe</a:t>
            </a:r>
            <a:r>
              <a:rPr lang="en-US" sz="2800" dirty="0" smtClean="0">
                <a:solidFill>
                  <a:srgbClr val="00B0F0"/>
                </a:solidFill>
              </a:rPr>
              <a:t> un c</a:t>
            </a:r>
            <a:r>
              <a:rPr lang="ro-RO" sz="2800" dirty="0" smtClean="0">
                <a:solidFill>
                  <a:srgbClr val="00B0F0"/>
                </a:solidFill>
              </a:rPr>
              <a:t>â</a:t>
            </a:r>
            <a:r>
              <a:rPr lang="en-US" sz="2800" dirty="0" err="1" smtClean="0">
                <a:solidFill>
                  <a:srgbClr val="00B0F0"/>
                </a:solidFill>
              </a:rPr>
              <a:t>mp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cheie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3820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</a:t>
            </a:r>
            <a:r>
              <a:rPr lang="en-US" sz="2800" dirty="0" smtClean="0">
                <a:solidFill>
                  <a:srgbClr val="00B0F0"/>
                </a:solidFill>
              </a:rPr>
              <a:t>2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secundar</a:t>
            </a:r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Index</a:t>
            </a:r>
            <a:r>
              <a:rPr lang="ro-RO" sz="2800" dirty="0">
                <a:solidFill>
                  <a:srgbClr val="00B0F0"/>
                </a:solidFill>
              </a:rPr>
              <a:t>		</a:t>
            </a:r>
            <a:r>
              <a:rPr lang="ro-RO" sz="2800" dirty="0" smtClean="0">
                <a:solidFill>
                  <a:srgbClr val="00B0F0"/>
                </a:solidFill>
              </a:rPr>
              <a:t>				   Tabela de date</a:t>
            </a:r>
          </a:p>
          <a:p>
            <a:pPr fontAlgn="ctr">
              <a:spcBef>
                <a:spcPts val="0"/>
              </a:spcBef>
            </a:pPr>
            <a:r>
              <a:rPr lang="ro-RO" sz="2800" dirty="0" smtClean="0">
                <a:solidFill>
                  <a:srgbClr val="00B0F0"/>
                </a:solidFill>
              </a:rPr>
              <a:t>&lt;k&gt;     &lt;p&gt;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20915"/>
              </p:ext>
            </p:extLst>
          </p:nvPr>
        </p:nvGraphicFramePr>
        <p:xfrm>
          <a:off x="762000" y="3200400"/>
          <a:ext cx="1744478" cy="22250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990098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69861"/>
              </p:ext>
            </p:extLst>
          </p:nvPr>
        </p:nvGraphicFramePr>
        <p:xfrm>
          <a:off x="6934200" y="269748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24154"/>
              </p:ext>
            </p:extLst>
          </p:nvPr>
        </p:nvGraphicFramePr>
        <p:xfrm>
          <a:off x="6934200" y="406908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99912"/>
              </p:ext>
            </p:extLst>
          </p:nvPr>
        </p:nvGraphicFramePr>
        <p:xfrm>
          <a:off x="6934200" y="544068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25" idx="1"/>
          </p:cNvCxnSpPr>
          <p:nvPr/>
        </p:nvCxnSpPr>
        <p:spPr>
          <a:xfrm>
            <a:off x="1981200" y="4495800"/>
            <a:ext cx="1554111" cy="33782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7" idx="1"/>
          </p:cNvCxnSpPr>
          <p:nvPr/>
        </p:nvCxnSpPr>
        <p:spPr>
          <a:xfrm flipV="1">
            <a:off x="1981200" y="3429000"/>
            <a:ext cx="1554111" cy="3810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6" idx="1"/>
          </p:cNvCxnSpPr>
          <p:nvPr/>
        </p:nvCxnSpPr>
        <p:spPr>
          <a:xfrm>
            <a:off x="1986116" y="4096054"/>
            <a:ext cx="1549195" cy="61926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6" idx="1"/>
          </p:cNvCxnSpPr>
          <p:nvPr/>
        </p:nvCxnSpPr>
        <p:spPr>
          <a:xfrm flipV="1">
            <a:off x="1981200" y="2698545"/>
            <a:ext cx="1554111" cy="730455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5589639"/>
            <a:ext cx="3639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Index </a:t>
            </a:r>
            <a:r>
              <a:rPr lang="en-US" sz="2800" dirty="0" err="1" smtClean="0">
                <a:solidFill>
                  <a:srgbClr val="00B0F0"/>
                </a:solidFill>
              </a:rPr>
              <a:t>secundar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pe</a:t>
            </a:r>
            <a:r>
              <a:rPr lang="en-US" sz="2800" dirty="0" smtClean="0">
                <a:solidFill>
                  <a:srgbClr val="00B0F0"/>
                </a:solidFill>
              </a:rPr>
              <a:t> un c</a:t>
            </a:r>
            <a:r>
              <a:rPr lang="ro-RO" sz="2800" dirty="0" smtClean="0">
                <a:solidFill>
                  <a:srgbClr val="00B0F0"/>
                </a:solidFill>
              </a:rPr>
              <a:t>â</a:t>
            </a:r>
            <a:r>
              <a:rPr lang="en-US" sz="2800" dirty="0" err="1" smtClean="0">
                <a:solidFill>
                  <a:srgbClr val="00B0F0"/>
                </a:solidFill>
              </a:rPr>
              <a:t>mp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care nu e cheie</a:t>
            </a:r>
            <a:endParaRPr 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41598"/>
              </p:ext>
            </p:extLst>
          </p:nvPr>
        </p:nvGraphicFramePr>
        <p:xfrm>
          <a:off x="3535311" y="2513125"/>
          <a:ext cx="739140" cy="3708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6380"/>
                <a:gridCol w="246380"/>
                <a:gridCol w="2463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687711" y="2698545"/>
            <a:ext cx="3856089" cy="152401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40111" y="2698545"/>
            <a:ext cx="3703689" cy="1949655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96365" y="2698545"/>
            <a:ext cx="3447435" cy="3702255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77684"/>
              </p:ext>
            </p:extLst>
          </p:nvPr>
        </p:nvGraphicFramePr>
        <p:xfrm>
          <a:off x="3535311" y="4648200"/>
          <a:ext cx="246380" cy="3708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63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89197"/>
              </p:ext>
            </p:extLst>
          </p:nvPr>
        </p:nvGraphicFramePr>
        <p:xfrm>
          <a:off x="3535311" y="3972560"/>
          <a:ext cx="492760" cy="3708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6380"/>
                <a:gridCol w="2463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1050"/>
              </p:ext>
            </p:extLst>
          </p:nvPr>
        </p:nvGraphicFramePr>
        <p:xfrm>
          <a:off x="3535311" y="3243580"/>
          <a:ext cx="739140" cy="3708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6380"/>
                <a:gridCol w="246380"/>
                <a:gridCol w="2463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3687711" y="3216173"/>
            <a:ext cx="3856089" cy="212827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40111" y="3429000"/>
            <a:ext cx="3703689" cy="8382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96365" y="3429000"/>
            <a:ext cx="3447435" cy="2160639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687711" y="3619500"/>
            <a:ext cx="3856089" cy="53848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40111" y="4157980"/>
            <a:ext cx="3703689" cy="79502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87711" y="4833620"/>
            <a:ext cx="3856089" cy="110998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de grup</a:t>
            </a:r>
          </a:p>
          <a:p>
            <a:pPr algn="just"/>
            <a:r>
              <a:rPr lang="ro-RO" sz="2700" dirty="0" smtClean="0">
                <a:solidFill>
                  <a:schemeClr val="tx2"/>
                </a:solidFill>
              </a:rPr>
              <a:t>Indecşii de grup </a:t>
            </a:r>
            <a:r>
              <a:rPr lang="ro-RO" sz="2700" dirty="0" smtClean="0">
                <a:solidFill>
                  <a:srgbClr val="00B0F0"/>
                </a:solidFill>
              </a:rPr>
              <a:t>sunt folosiţi când </a:t>
            </a:r>
            <a:r>
              <a:rPr lang="ro-RO" sz="2700" dirty="0" smtClean="0">
                <a:solidFill>
                  <a:schemeClr val="tx2"/>
                </a:solidFill>
              </a:rPr>
              <a:t>înregistrările unui tabel sunt ordonate fizic</a:t>
            </a:r>
            <a:r>
              <a:rPr lang="ro-RO" sz="2700" dirty="0" smtClean="0">
                <a:solidFill>
                  <a:srgbClr val="00B0F0"/>
                </a:solidFill>
              </a:rPr>
              <a:t> după un </a:t>
            </a:r>
            <a:r>
              <a:rPr lang="ro-RO" sz="2700" dirty="0" smtClean="0">
                <a:solidFill>
                  <a:schemeClr val="tx2"/>
                </a:solidFill>
              </a:rPr>
              <a:t>câmp noncheie</a:t>
            </a:r>
            <a:r>
              <a:rPr lang="ro-RO" sz="2700" dirty="0" smtClean="0">
                <a:solidFill>
                  <a:srgbClr val="00B0F0"/>
                </a:solidFill>
              </a:rPr>
              <a:t>.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ro-RO" sz="2700" dirty="0" smtClean="0">
                <a:solidFill>
                  <a:srgbClr val="00B0F0"/>
                </a:solidFill>
              </a:rPr>
              <a:t>In</a:t>
            </a:r>
            <a:r>
              <a:rPr lang="vi-VN" sz="2700" dirty="0" smtClean="0">
                <a:solidFill>
                  <a:srgbClr val="00B0F0"/>
                </a:solidFill>
              </a:rPr>
              <a:t>dex</a:t>
            </a:r>
            <a:r>
              <a:rPr lang="ro-RO" sz="2700" dirty="0" smtClean="0">
                <a:solidFill>
                  <a:srgbClr val="00B0F0"/>
                </a:solidFill>
              </a:rPr>
              <a:t>ul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de grup este </a:t>
            </a:r>
            <a:r>
              <a:rPr lang="vi-VN" sz="2700" dirty="0" smtClean="0">
                <a:solidFill>
                  <a:srgbClr val="00B0F0"/>
                </a:solidFill>
              </a:rPr>
              <a:t>un </a:t>
            </a:r>
            <a:r>
              <a:rPr lang="vi-VN" sz="2700" dirty="0">
                <a:solidFill>
                  <a:srgbClr val="00B0F0"/>
                </a:solidFill>
              </a:rPr>
              <a:t>fişier ordonat cu </a:t>
            </a:r>
            <a:r>
              <a:rPr lang="vi-VN" sz="2700" dirty="0" smtClean="0">
                <a:solidFill>
                  <a:srgbClr val="00B0F0"/>
                </a:solidFill>
              </a:rPr>
              <a:t>două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câmpuri</a:t>
            </a:r>
            <a:r>
              <a:rPr lang="vi-VN" sz="2700" dirty="0">
                <a:solidFill>
                  <a:srgbClr val="00B0F0"/>
                </a:solidFill>
              </a:rPr>
              <a:t>, primul câmp </a:t>
            </a:r>
            <a:r>
              <a:rPr lang="vi-VN" sz="2700" dirty="0" smtClean="0">
                <a:solidFill>
                  <a:srgbClr val="00B0F0"/>
                </a:solidFill>
              </a:rPr>
              <a:t>conţin</a:t>
            </a:r>
            <a:r>
              <a:rPr lang="ro-RO" sz="2700" dirty="0" smtClean="0">
                <a:solidFill>
                  <a:srgbClr val="00B0F0"/>
                </a:solidFill>
              </a:rPr>
              <a:t>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aceeaşi informaţie cu </a:t>
            </a:r>
            <a:r>
              <a:rPr lang="vi-VN" sz="2700" dirty="0" smtClean="0">
                <a:solidFill>
                  <a:schemeClr val="tx2"/>
                </a:solidFill>
              </a:rPr>
              <a:t>câmpul </a:t>
            </a:r>
            <a:r>
              <a:rPr lang="vi-VN" sz="2700" dirty="0">
                <a:solidFill>
                  <a:schemeClr val="tx2"/>
                </a:solidFill>
              </a:rPr>
              <a:t>noncheie de ordonare</a:t>
            </a:r>
            <a:r>
              <a:rPr lang="vi-VN" sz="2700" dirty="0">
                <a:solidFill>
                  <a:srgbClr val="00B0F0"/>
                </a:solidFill>
              </a:rPr>
              <a:t>, al doilea </a:t>
            </a:r>
            <a:r>
              <a:rPr lang="ro-RO" sz="2700" dirty="0" smtClean="0">
                <a:solidFill>
                  <a:srgbClr val="00B0F0"/>
                </a:solidFill>
              </a:rPr>
              <a:t>conţinând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un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pointer </a:t>
            </a:r>
            <a:r>
              <a:rPr lang="ro-RO" sz="2700" dirty="0" smtClean="0">
                <a:solidFill>
                  <a:schemeClr val="tx2"/>
                </a:solidFill>
              </a:rPr>
              <a:t>la</a:t>
            </a:r>
            <a:r>
              <a:rPr lang="vi-VN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un bloc de date</a:t>
            </a:r>
            <a:r>
              <a:rPr lang="vi-VN" sz="2700" dirty="0">
                <a:solidFill>
                  <a:srgbClr val="00B0F0"/>
                </a:solidFill>
              </a:rPr>
              <a:t>. </a:t>
            </a:r>
            <a:r>
              <a:rPr lang="ro-RO" sz="2700" dirty="0" smtClean="0">
                <a:solidFill>
                  <a:srgbClr val="00B0F0"/>
                </a:solidFill>
              </a:rPr>
              <a:t>F</a:t>
            </a:r>
            <a:r>
              <a:rPr lang="vi-VN" sz="2700" dirty="0" smtClean="0">
                <a:solidFill>
                  <a:srgbClr val="00B0F0"/>
                </a:solidFill>
              </a:rPr>
              <a:t>işierul </a:t>
            </a:r>
            <a:r>
              <a:rPr lang="vi-VN" sz="2700" dirty="0">
                <a:solidFill>
                  <a:srgbClr val="00B0F0"/>
                </a:solidFill>
              </a:rPr>
              <a:t>index </a:t>
            </a:r>
            <a:r>
              <a:rPr lang="vi-VN" sz="2700" dirty="0" smtClean="0">
                <a:solidFill>
                  <a:srgbClr val="00B0F0"/>
                </a:solidFill>
              </a:rPr>
              <a:t>conţine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câte </a:t>
            </a:r>
            <a:r>
              <a:rPr lang="vi-VN" sz="2700" dirty="0">
                <a:solidFill>
                  <a:srgbClr val="00B0F0"/>
                </a:solidFill>
              </a:rPr>
              <a:t>o intrare pentru fiecare valoare distinctă a câmpului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ordonare</a:t>
            </a:r>
            <a:r>
              <a:rPr lang="vi-VN" sz="2700" dirty="0">
                <a:solidFill>
                  <a:srgbClr val="00B0F0"/>
                </a:solidFill>
              </a:rPr>
              <a:t>. Al doilea câmp al </a:t>
            </a:r>
            <a:r>
              <a:rPr lang="vi-VN" sz="2700" dirty="0" smtClean="0">
                <a:solidFill>
                  <a:srgbClr val="00B0F0"/>
                </a:solidFill>
              </a:rPr>
              <a:t>index</a:t>
            </a:r>
            <a:r>
              <a:rPr lang="ro-RO" sz="2700" dirty="0" smtClean="0">
                <a:solidFill>
                  <a:srgbClr val="00B0F0"/>
                </a:solidFill>
              </a:rPr>
              <a:t>ului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conţine un </a:t>
            </a:r>
            <a:r>
              <a:rPr lang="vi-VN" sz="2700" dirty="0" smtClean="0">
                <a:solidFill>
                  <a:srgbClr val="00B0F0"/>
                </a:solidFill>
              </a:rPr>
              <a:t>pointer</a:t>
            </a:r>
            <a:r>
              <a:rPr lang="ro-RO" sz="2700" dirty="0" smtClean="0">
                <a:solidFill>
                  <a:srgbClr val="00B0F0"/>
                </a:solidFill>
              </a:rPr>
              <a:t> la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blocul în care </a:t>
            </a:r>
            <a:r>
              <a:rPr lang="vi-VN" sz="2700" dirty="0" smtClean="0">
                <a:solidFill>
                  <a:srgbClr val="00B0F0"/>
                </a:solidFill>
              </a:rPr>
              <a:t>apare </a:t>
            </a:r>
            <a:r>
              <a:rPr lang="vi-VN" sz="2700" dirty="0">
                <a:solidFill>
                  <a:srgbClr val="00B0F0"/>
                </a:solidFill>
              </a:rPr>
              <a:t>prima oară valoarea câmpului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ordonare </a:t>
            </a:r>
            <a:r>
              <a:rPr lang="vi-VN" sz="2700" dirty="0">
                <a:solidFill>
                  <a:srgbClr val="00B0F0"/>
                </a:solidFill>
              </a:rPr>
              <a:t>din primul câmp al indexului.</a:t>
            </a:r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83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1816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de grup	</a:t>
            </a:r>
            <a:r>
              <a:rPr lang="ro-RO" sz="2800" dirty="0">
                <a:solidFill>
                  <a:srgbClr val="00B0F0"/>
                </a:solidFill>
              </a:rPr>
              <a:t>Tabela de date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Index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&lt;k</a:t>
            </a:r>
            <a:r>
              <a:rPr lang="ro-RO" sz="2800" dirty="0">
                <a:solidFill>
                  <a:srgbClr val="00B0F0"/>
                </a:solidFill>
              </a:rPr>
              <a:t>&gt;     &lt;</a:t>
            </a:r>
            <a:r>
              <a:rPr lang="ro-RO" sz="2800" dirty="0" smtClean="0">
                <a:solidFill>
                  <a:srgbClr val="00B0F0"/>
                </a:solidFill>
              </a:rPr>
              <a:t>p&gt;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46574"/>
              </p:ext>
            </p:extLst>
          </p:nvPr>
        </p:nvGraphicFramePr>
        <p:xfrm>
          <a:off x="762000" y="3200400"/>
          <a:ext cx="1744478" cy="22250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990098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7666"/>
              </p:ext>
            </p:extLst>
          </p:nvPr>
        </p:nvGraphicFramePr>
        <p:xfrm>
          <a:off x="4572000" y="213360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057400" y="2438400"/>
            <a:ext cx="2514600" cy="9906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4443"/>
              </p:ext>
            </p:extLst>
          </p:nvPr>
        </p:nvGraphicFramePr>
        <p:xfrm>
          <a:off x="4569542" y="334518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58717"/>
              </p:ext>
            </p:extLst>
          </p:nvPr>
        </p:nvGraphicFramePr>
        <p:xfrm>
          <a:off x="6781800" y="434340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2057400" y="3657600"/>
            <a:ext cx="2514600" cy="762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4600" y="4419600"/>
            <a:ext cx="457200" cy="762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29850"/>
              </p:ext>
            </p:extLst>
          </p:nvPr>
        </p:nvGraphicFramePr>
        <p:xfrm>
          <a:off x="4572000" y="457200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057400" y="4114800"/>
            <a:ext cx="2514600" cy="7620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67591"/>
              </p:ext>
            </p:extLst>
          </p:nvPr>
        </p:nvGraphicFramePr>
        <p:xfrm>
          <a:off x="4569542" y="574548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2057400" y="4495800"/>
            <a:ext cx="2514600" cy="13716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3.8.4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multinivel</a:t>
            </a: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Pentru un index multinivel, fişierul index este văzut ca </a:t>
            </a:r>
            <a:r>
              <a:rPr lang="vi-VN" sz="2700" dirty="0" smtClean="0">
                <a:solidFill>
                  <a:srgbClr val="00B0F0"/>
                </a:solidFill>
              </a:rPr>
              <a:t>un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nou </a:t>
            </a:r>
            <a:r>
              <a:rPr lang="vi-VN" sz="2700" dirty="0">
                <a:solidFill>
                  <a:srgbClr val="00B0F0"/>
                </a:solidFill>
              </a:rPr>
              <a:t>fişier la care se construieşte un nou index şi aşa mai departe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Primul </a:t>
            </a:r>
            <a:r>
              <a:rPr lang="vi-VN" sz="2700" dirty="0">
                <a:solidFill>
                  <a:srgbClr val="00B0F0"/>
                </a:solidFill>
              </a:rPr>
              <a:t>fişier index conţine câte o valoare distinctă pentru </a:t>
            </a:r>
            <a:r>
              <a:rPr lang="vi-VN" sz="2700" dirty="0" smtClean="0">
                <a:solidFill>
                  <a:srgbClr val="00B0F0"/>
                </a:solidFill>
              </a:rPr>
              <a:t>fiecare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cheie </a:t>
            </a:r>
            <a:r>
              <a:rPr lang="vi-VN" sz="2700" dirty="0">
                <a:solidFill>
                  <a:srgbClr val="00B0F0"/>
                </a:solidFill>
              </a:rPr>
              <a:t>de indexare. Se poate crea un index primar pentru </a:t>
            </a:r>
            <a:r>
              <a:rPr lang="vi-VN" sz="2700" dirty="0" smtClean="0">
                <a:solidFill>
                  <a:srgbClr val="00B0F0"/>
                </a:solidFill>
              </a:rPr>
              <a:t>primul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nivel</a:t>
            </a:r>
            <a:r>
              <a:rPr lang="vi-VN" sz="2700" dirty="0">
                <a:solidFill>
                  <a:srgbClr val="00B0F0"/>
                </a:solidFill>
              </a:rPr>
              <a:t>, </a:t>
            </a:r>
            <a:r>
              <a:rPr lang="ro-RO" sz="2700" dirty="0" smtClean="0">
                <a:solidFill>
                  <a:srgbClr val="00B0F0"/>
                </a:solidFill>
              </a:rPr>
              <a:t>(</a:t>
            </a:r>
            <a:r>
              <a:rPr lang="vi-VN" sz="2700" dirty="0" smtClean="0">
                <a:solidFill>
                  <a:srgbClr val="00B0F0"/>
                </a:solidFill>
              </a:rPr>
              <a:t>numit </a:t>
            </a:r>
            <a:r>
              <a:rPr lang="vi-VN" sz="2700" dirty="0">
                <a:solidFill>
                  <a:srgbClr val="00B0F0"/>
                </a:solidFill>
              </a:rPr>
              <a:t>şi nivel secund al indexului </a:t>
            </a:r>
            <a:r>
              <a:rPr lang="vi-VN" sz="2700" dirty="0" smtClean="0">
                <a:solidFill>
                  <a:srgbClr val="00B0F0"/>
                </a:solidFill>
              </a:rPr>
              <a:t>multinivel</a:t>
            </a:r>
            <a:r>
              <a:rPr lang="ro-RO" sz="2700" dirty="0">
                <a:solidFill>
                  <a:srgbClr val="00B0F0"/>
                </a:solidFill>
              </a:rPr>
              <a:t>)</a:t>
            </a:r>
            <a:r>
              <a:rPr lang="vi-VN" sz="2700" dirty="0" smtClean="0">
                <a:solidFill>
                  <a:srgbClr val="00B0F0"/>
                </a:solidFill>
              </a:rPr>
              <a:t>. </a:t>
            </a:r>
            <a:r>
              <a:rPr lang="vi-VN" sz="2700" dirty="0">
                <a:solidFill>
                  <a:srgbClr val="00B0F0"/>
                </a:solidFill>
              </a:rPr>
              <a:t>Cum </a:t>
            </a:r>
            <a:r>
              <a:rPr lang="vi-VN" sz="2700" dirty="0" smtClean="0">
                <a:solidFill>
                  <a:srgbClr val="00B0F0"/>
                </a:solidFill>
              </a:rPr>
              <a:t>al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doilea </a:t>
            </a:r>
            <a:r>
              <a:rPr lang="vi-VN" sz="2700" dirty="0">
                <a:solidFill>
                  <a:srgbClr val="00B0F0"/>
                </a:solidFill>
              </a:rPr>
              <a:t>nivel este un index primar se poate folosi metoda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ancorare </a:t>
            </a:r>
            <a:r>
              <a:rPr lang="vi-VN" sz="2700" dirty="0">
                <a:solidFill>
                  <a:srgbClr val="00B0F0"/>
                </a:solidFill>
              </a:rPr>
              <a:t>a blocurilor, aşa că al doilea nivel are câte o </a:t>
            </a:r>
            <a:r>
              <a:rPr lang="vi-VN" sz="2700" dirty="0" smtClean="0">
                <a:solidFill>
                  <a:srgbClr val="00B0F0"/>
                </a:solidFill>
              </a:rPr>
              <a:t>intrare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pentru </a:t>
            </a:r>
            <a:r>
              <a:rPr lang="vi-VN" sz="2700" dirty="0">
                <a:solidFill>
                  <a:srgbClr val="00B0F0"/>
                </a:solidFill>
              </a:rPr>
              <a:t>fiecare bloc al primului </a:t>
            </a:r>
            <a:r>
              <a:rPr lang="vi-VN" sz="2700" dirty="0" smtClean="0">
                <a:solidFill>
                  <a:srgbClr val="00B0F0"/>
                </a:solidFill>
              </a:rPr>
              <a:t>nivel</a:t>
            </a:r>
            <a:r>
              <a:rPr lang="ro-RO" sz="2700" dirty="0">
                <a:solidFill>
                  <a:srgbClr val="00B0F0"/>
                </a:solidFill>
              </a:rPr>
              <a:t>.</a:t>
            </a:r>
            <a:endParaRPr lang="en-US" sz="2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3.8.4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multinivel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	       Tabela </a:t>
            </a:r>
            <a:r>
              <a:rPr lang="ro-RO" sz="2800" dirty="0">
                <a:solidFill>
                  <a:srgbClr val="00B0F0"/>
                </a:solidFill>
              </a:rPr>
              <a:t>de date</a:t>
            </a:r>
            <a:endParaRPr lang="ro-RO" sz="2800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Index		      Index nivel 1	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&lt;k&gt;   &lt;p&gt;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02345"/>
              </p:ext>
            </p:extLst>
          </p:nvPr>
        </p:nvGraphicFramePr>
        <p:xfrm>
          <a:off x="762000" y="32004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09108"/>
              </p:ext>
            </p:extLst>
          </p:nvPr>
        </p:nvGraphicFramePr>
        <p:xfrm>
          <a:off x="3200400" y="28194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19130"/>
              </p:ext>
            </p:extLst>
          </p:nvPr>
        </p:nvGraphicFramePr>
        <p:xfrm>
          <a:off x="3200400" y="46482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150"/>
              </p:ext>
            </p:extLst>
          </p:nvPr>
        </p:nvGraphicFramePr>
        <p:xfrm>
          <a:off x="6248400" y="537464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6826"/>
              </p:ext>
            </p:extLst>
          </p:nvPr>
        </p:nvGraphicFramePr>
        <p:xfrm>
          <a:off x="6248400" y="38100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85392"/>
              </p:ext>
            </p:extLst>
          </p:nvPr>
        </p:nvGraphicFramePr>
        <p:xfrm>
          <a:off x="6248400" y="22098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905000" y="2933700"/>
            <a:ext cx="1295400" cy="4953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05000" y="3733800"/>
            <a:ext cx="1295400" cy="10668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43400" y="2362200"/>
            <a:ext cx="1905000" cy="695018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3362018"/>
            <a:ext cx="1905000" cy="676582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43400" y="3733800"/>
            <a:ext cx="1905000" cy="6096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3400" y="3467100"/>
            <a:ext cx="1905000" cy="6477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43400" y="2709709"/>
            <a:ext cx="1905000" cy="2106561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43400" y="3057218"/>
            <a:ext cx="1905000" cy="2200582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en-US" sz="30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Proiectarea conceptuală </a:t>
            </a:r>
            <a:r>
              <a:rPr lang="vi-VN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>
                <a:solidFill>
                  <a:srgbClr val="00B0F0"/>
                </a:solidFill>
              </a:rPr>
              <a:t>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Având cerinţele formulate precis şi concis se poate trece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elaborarea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schemei </a:t>
            </a:r>
            <a:r>
              <a:rPr lang="vi-VN" sz="2800" dirty="0" smtClean="0">
                <a:solidFill>
                  <a:schemeClr val="tx2"/>
                </a:solidFill>
              </a:rPr>
              <a:t>conceptuale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Schema </a:t>
            </a:r>
            <a:r>
              <a:rPr lang="vi-VN" sz="2800" dirty="0">
                <a:solidFill>
                  <a:schemeClr val="tx2"/>
                </a:solidFill>
              </a:rPr>
              <a:t>conceptuală</a:t>
            </a:r>
            <a:r>
              <a:rPr lang="vi-VN" sz="2800" dirty="0">
                <a:solidFill>
                  <a:srgbClr val="00B0F0"/>
                </a:solidFill>
              </a:rPr>
              <a:t> reprezintă o descriere concisă a </a:t>
            </a:r>
            <a:r>
              <a:rPr lang="vi-VN" sz="2800" dirty="0" smtClean="0">
                <a:solidFill>
                  <a:srgbClr val="00B0F0"/>
                </a:solidFill>
              </a:rPr>
              <a:t>datelor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utilizatorului</a:t>
            </a:r>
            <a:r>
              <a:rPr lang="vi-VN" sz="2800" dirty="0">
                <a:solidFill>
                  <a:srgbClr val="00B0F0"/>
                </a:solidFill>
              </a:rPr>
              <a:t>, incluzând descrierea detaliată a </a:t>
            </a:r>
            <a:r>
              <a:rPr lang="vi-VN" sz="2800" dirty="0">
                <a:solidFill>
                  <a:schemeClr val="tx2"/>
                </a:solidFill>
              </a:rPr>
              <a:t>tipurilor de date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relaţiilor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restricţiilor</a:t>
            </a:r>
            <a:r>
              <a:rPr lang="vi-VN" sz="2800" dirty="0">
                <a:solidFill>
                  <a:srgbClr val="00B0F0"/>
                </a:solidFill>
              </a:rPr>
              <a:t> acestora. </a:t>
            </a:r>
            <a:r>
              <a:rPr lang="ro-RO" sz="2800" dirty="0" smtClean="0">
                <a:solidFill>
                  <a:srgbClr val="00B0F0"/>
                </a:solidFill>
              </a:rPr>
              <a:t>P</a:t>
            </a:r>
            <a:r>
              <a:rPr lang="vi-VN" sz="2800" dirty="0" smtClean="0">
                <a:solidFill>
                  <a:srgbClr val="00B0F0"/>
                </a:solidFill>
              </a:rPr>
              <a:t>ână </a:t>
            </a:r>
            <a:r>
              <a:rPr lang="ro-RO" sz="2800" dirty="0" smtClean="0">
                <a:solidFill>
                  <a:srgbClr val="00B0F0"/>
                </a:solidFill>
              </a:rPr>
              <a:t>în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acest </a:t>
            </a:r>
            <a:r>
              <a:rPr lang="vi-VN" sz="2800" dirty="0" smtClean="0">
                <a:solidFill>
                  <a:srgbClr val="00B0F0"/>
                </a:solidFill>
              </a:rPr>
              <a:t>moment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nu </a:t>
            </a:r>
            <a:r>
              <a:rPr lang="vi-VN" sz="2800" dirty="0">
                <a:solidFill>
                  <a:srgbClr val="00B0F0"/>
                </a:solidFill>
              </a:rPr>
              <a:t>se includ detalii de implementare, rezultatele pot fi </a:t>
            </a:r>
            <a:r>
              <a:rPr lang="vi-VN" sz="2800" dirty="0" smtClean="0">
                <a:solidFill>
                  <a:srgbClr val="00B0F0"/>
                </a:solidFill>
              </a:rPr>
              <a:t>comunicate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utilizatorilor,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 smtClean="0">
                <a:solidFill>
                  <a:srgbClr val="00B0F0"/>
                </a:solidFill>
              </a:rPr>
              <a:t>analizate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aceştia pentru </a:t>
            </a:r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liminarea </a:t>
            </a:r>
            <a:r>
              <a:rPr lang="vi-VN" sz="2800" dirty="0">
                <a:solidFill>
                  <a:srgbClr val="00B0F0"/>
                </a:solidFill>
              </a:rPr>
              <a:t>eventualelor conflicte care </a:t>
            </a:r>
            <a:r>
              <a:rPr lang="vi-VN" sz="2800" dirty="0" smtClean="0">
                <a:solidFill>
                  <a:srgbClr val="00B0F0"/>
                </a:solidFill>
              </a:rPr>
              <a:t>pot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apărea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3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3337</TotalTime>
  <Words>5709</Words>
  <Application>Microsoft Office PowerPoint</Application>
  <PresentationFormat>On-screen Show (4:3)</PresentationFormat>
  <Paragraphs>867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205</cp:revision>
  <dcterms:created xsi:type="dcterms:W3CDTF">2015-10-07T07:22:37Z</dcterms:created>
  <dcterms:modified xsi:type="dcterms:W3CDTF">2015-10-29T10:32:55Z</dcterms:modified>
</cp:coreProperties>
</file>