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305" r:id="rId2"/>
    <p:sldId id="257" r:id="rId3"/>
    <p:sldId id="344" r:id="rId4"/>
    <p:sldId id="345" r:id="rId5"/>
    <p:sldId id="346" r:id="rId6"/>
    <p:sldId id="363" r:id="rId7"/>
    <p:sldId id="347" r:id="rId8"/>
    <p:sldId id="349" r:id="rId9"/>
    <p:sldId id="348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8" r:id="rId18"/>
    <p:sldId id="357" r:id="rId19"/>
    <p:sldId id="360" r:id="rId20"/>
    <p:sldId id="359" r:id="rId21"/>
    <p:sldId id="361" r:id="rId22"/>
    <p:sldId id="362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6" r:id="rId55"/>
    <p:sldId id="39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9" autoAdjust="0"/>
    <p:restoredTop sz="92308" autoAdjust="0"/>
  </p:normalViewPr>
  <p:slideViewPr>
    <p:cSldViewPr>
      <p:cViewPr varScale="1">
        <p:scale>
          <a:sx n="57" d="100"/>
          <a:sy n="57" d="100"/>
        </p:scale>
        <p:origin x="-90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7FB9BA-7502-47F7-81C0-07281078A9D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CURSUL </a:t>
            </a:r>
            <a:r>
              <a:rPr lang="en-US" sz="3200" b="1" u="sng" dirty="0">
                <a:solidFill>
                  <a:schemeClr val="tx2"/>
                </a:solidFill>
              </a:rPr>
              <a:t>8</a:t>
            </a:r>
            <a:endParaRPr lang="en-US" sz="3200" b="1" u="sng" dirty="0" smtClean="0">
              <a:solidFill>
                <a:schemeClr val="tx2"/>
              </a:solidFill>
            </a:endParaRP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rgbClr val="00B0F0"/>
                </a:solidFill>
              </a:rPr>
              <a:t>4</a:t>
            </a:r>
            <a:r>
              <a:rPr lang="en-US" sz="3000" dirty="0" smtClean="0">
                <a:solidFill>
                  <a:srgbClr val="00B0F0"/>
                </a:solidFill>
              </a:rPr>
              <a:t>. </a:t>
            </a:r>
            <a:r>
              <a:rPr lang="en-US" sz="3000" dirty="0" err="1" smtClean="0">
                <a:solidFill>
                  <a:srgbClr val="00B0F0"/>
                </a:solidFill>
              </a:rPr>
              <a:t>Limbajul</a:t>
            </a:r>
            <a:r>
              <a:rPr lang="en-US" sz="3000" dirty="0" smtClean="0">
                <a:solidFill>
                  <a:srgbClr val="00B0F0"/>
                </a:solidFill>
              </a:rPr>
              <a:t> SQL</a:t>
            </a:r>
            <a:endParaRPr lang="ro-RO" sz="3000" dirty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4.10 CREATE DATABASE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4.11 CREATE TABLE</a:t>
            </a:r>
            <a:endParaRPr lang="ro-RO" sz="2800" dirty="0" smtClean="0">
              <a:solidFill>
                <a:srgbClr val="00B0F0"/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4.12 Tipuri de date</a:t>
            </a:r>
          </a:p>
          <a:p>
            <a:pPr lvl="1" algn="l"/>
            <a:r>
              <a:rPr lang="ro-RO" sz="2600" dirty="0" smtClean="0">
                <a:solidFill>
                  <a:srgbClr val="00B0F0"/>
                </a:solidFill>
              </a:rPr>
              <a:t>4.12.1 Tipuri de date în MySQL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4.12.1.1 Tipuri de text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4.12.1.2 Tipuri numerice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4.12.1.3 Tipuri dată/oră</a:t>
            </a:r>
          </a:p>
        </p:txBody>
      </p:sp>
    </p:spTree>
    <p:extLst>
      <p:ext uri="{BB962C8B-B14F-4D97-AF65-F5344CB8AC3E}">
        <p14:creationId xmlns:p14="http://schemas.microsoft.com/office/powerpoint/2010/main" val="8633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2.1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Tipuri </a:t>
            </a:r>
            <a:r>
              <a:rPr lang="ro-RO" sz="3000" b="1" dirty="0">
                <a:solidFill>
                  <a:schemeClr val="tx2"/>
                </a:solidFill>
              </a:rPr>
              <a:t>de date în MySQL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4.12.1.2 </a:t>
            </a:r>
            <a:r>
              <a:rPr lang="ro-RO" sz="3000" b="1" dirty="0" smtClean="0">
                <a:solidFill>
                  <a:schemeClr val="tx2"/>
                </a:solidFill>
              </a:rPr>
              <a:t>Tipuri numerice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25436"/>
              </p:ext>
            </p:extLst>
          </p:nvPr>
        </p:nvGraphicFramePr>
        <p:xfrm>
          <a:off x="609600" y="2286000"/>
          <a:ext cx="8001000" cy="3845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00580"/>
                <a:gridCol w="59004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Tip de data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Descriere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TINYINT(size)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valori de la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-128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la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127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n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ormal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sau de la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0 la 255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pt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UNSIGNED.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SMALLINT(size)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valori de la </a:t>
                      </a:r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-32768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la </a:t>
                      </a:r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32767 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n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ormal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sau de la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0 la </a:t>
                      </a:r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65535</a:t>
                      </a:r>
                      <a:r>
                        <a:rPr lang="ro-RO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pt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UNSIGNED. 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MEDIUMINT(size)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Valori de la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-8388608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l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a 8388607 normal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sau de la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0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 la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16,777,215 UNSIGNED. 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INT(size)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Valori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de la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-2147483648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 la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2147483647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n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ormal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sau de la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0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la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4294967295 UNSIGNED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BIGINT(size)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Valori de la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-9223372036854775808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la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9223372036854775807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n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ormal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sau de la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 la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18446744073709551615 UNSIGNED.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4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2.1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Tipuri </a:t>
            </a:r>
            <a:r>
              <a:rPr lang="ro-RO" sz="3000" b="1" dirty="0">
                <a:solidFill>
                  <a:schemeClr val="tx2"/>
                </a:solidFill>
              </a:rPr>
              <a:t>de date în MySQL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4.12.1.2 </a:t>
            </a:r>
            <a:r>
              <a:rPr lang="ro-RO" sz="3000" b="1" dirty="0" smtClean="0">
                <a:solidFill>
                  <a:schemeClr val="tx2"/>
                </a:solidFill>
              </a:rPr>
              <a:t>Tipuri numerice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43831"/>
              </p:ext>
            </p:extLst>
          </p:nvPr>
        </p:nvGraphicFramePr>
        <p:xfrm>
          <a:off x="609600" y="2286000"/>
          <a:ext cx="8001000" cy="3937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00580"/>
                <a:gridCol w="59004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Tip de data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Descriere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FLOAT(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size,d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Stochează u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n număr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real mic în virgulă mobilă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. Numărul maxim de cifre po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a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t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e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fi specificat în parametrul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size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. Numărul maxim de cifre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zecimale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este specificat în parametrul d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DOUBLE(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size,d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Stochează u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n număr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real mare în virgulă mobilă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. Numărul maxim de cifre po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a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t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e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fi specificat în parametrul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size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. Numărul maxim de cifre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zecimale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este specificat în parametrul d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DECIMAL(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size,d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Un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număr real în virgulă fixă stocat ca şi un sir de caractere.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Numărul maxim de cifre po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a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t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e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fi specificat în parametrul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size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. Numărul maxim de cifre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zecimale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este specificat în parametrul d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80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2.1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Tipuri </a:t>
            </a:r>
            <a:r>
              <a:rPr lang="ro-RO" sz="3000" b="1" dirty="0">
                <a:solidFill>
                  <a:schemeClr val="tx2"/>
                </a:solidFill>
              </a:rPr>
              <a:t>de date în MySQL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4.12.1.3 </a:t>
            </a:r>
            <a:r>
              <a:rPr lang="ro-RO" sz="3000" b="1" dirty="0" smtClean="0">
                <a:solidFill>
                  <a:schemeClr val="tx2"/>
                </a:solidFill>
              </a:rPr>
              <a:t>Tipuri dată/oră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23264"/>
              </p:ext>
            </p:extLst>
          </p:nvPr>
        </p:nvGraphicFramePr>
        <p:xfrm>
          <a:off x="609600" y="2286000"/>
          <a:ext cx="8001000" cy="3114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00580"/>
                <a:gridCol w="59004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Tip de data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Descriere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DATE()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O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dată calendaristică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în formatul AAAA-LL-ZZ în intervalul 1000-01-01 la 9999-12-31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DATETIME()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O combinaţie data calendaristică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– oră în formatul AAAA-LL-ZZ HH:MI:SS în intervalul 1000-01-01 00:00:00 la 9999-12-31 23:59:59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TIMESTAMP()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Valorile TIMESTAMPS sunt memorate ca şi un număr de secunde de pe vremea UNIX-ului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şi au formatul AAAA-LL-ZZ HH:MI:SS. Interval:1970-01-01 00:00:01 la 2038-01-09 03:14:07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6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2.1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Tipuri </a:t>
            </a:r>
            <a:r>
              <a:rPr lang="ro-RO" sz="3000" b="1" dirty="0">
                <a:solidFill>
                  <a:schemeClr val="tx2"/>
                </a:solidFill>
              </a:rPr>
              <a:t>de date în MySQL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4.12.1.3 </a:t>
            </a:r>
            <a:r>
              <a:rPr lang="ro-RO" sz="3000" b="1" dirty="0" smtClean="0">
                <a:solidFill>
                  <a:schemeClr val="tx2"/>
                </a:solidFill>
              </a:rPr>
              <a:t>Tipuri dată/oră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76125"/>
              </p:ext>
            </p:extLst>
          </p:nvPr>
        </p:nvGraphicFramePr>
        <p:xfrm>
          <a:off x="609600" y="2438400"/>
          <a:ext cx="8001000" cy="1925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00580"/>
                <a:gridCol w="59004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Tip de data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Descriere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Un timp in formatul HH:MI:SS din intervalul -838: 59: 59„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la 838: 59: 59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YEAR()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Un an în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format de 2 sau 4 cifre din intervalul 1901-2155 sau pt reprezentarea pe două cifre în intervalul 70-69 reprezentând anii 1970-2069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2.2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Tipuri </a:t>
            </a:r>
            <a:r>
              <a:rPr lang="ro-RO" sz="3000" b="1" dirty="0">
                <a:solidFill>
                  <a:schemeClr val="tx2"/>
                </a:solidFill>
              </a:rPr>
              <a:t>de date în </a:t>
            </a:r>
            <a:r>
              <a:rPr lang="ro-RO" sz="3000" b="1" dirty="0" smtClean="0">
                <a:solidFill>
                  <a:schemeClr val="tx2"/>
                </a:solidFill>
              </a:rPr>
              <a:t>MsSQL Server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4.12.2.1 </a:t>
            </a:r>
            <a:r>
              <a:rPr lang="ro-RO" sz="3000" b="1" dirty="0" smtClean="0">
                <a:solidFill>
                  <a:schemeClr val="tx2"/>
                </a:solidFill>
              </a:rPr>
              <a:t>Tipuri şir de caractere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89077"/>
              </p:ext>
            </p:extLst>
          </p:nvPr>
        </p:nvGraphicFramePr>
        <p:xfrm>
          <a:off x="609600" y="2438400"/>
          <a:ext cx="8201660" cy="3571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92580"/>
                <a:gridCol w="5524500"/>
                <a:gridCol w="10845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Tip de data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Descriere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Stocare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char(n)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Şir de caractere de lungime fixă. Maximum 8000 de caractere.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n octeţi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varchar(n)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Şir de caractere de lungime variabilă. Maximum 8000 de caractere.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2+n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octeţi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varchar(max)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Şir de caractere de lungime variabilă. Maximum 1,073,741,824 de caractere.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2+max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octeţi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Şir de caractere de lungime variabilă. Maximum 2GB de date.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4+n octeţi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nchar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Şir de caractere UNICODE de lungime fixă. Maximum 4000 de caractere.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2xn octeţi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2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2.2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Tipuri </a:t>
            </a:r>
            <a:r>
              <a:rPr lang="ro-RO" sz="3000" b="1" dirty="0">
                <a:solidFill>
                  <a:schemeClr val="tx2"/>
                </a:solidFill>
              </a:rPr>
              <a:t>de date în </a:t>
            </a:r>
            <a:r>
              <a:rPr lang="ro-RO" sz="3000" b="1" dirty="0" smtClean="0">
                <a:solidFill>
                  <a:schemeClr val="tx2"/>
                </a:solidFill>
              </a:rPr>
              <a:t>MsSQL Server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4.12.2.1 </a:t>
            </a:r>
            <a:r>
              <a:rPr lang="ro-RO" sz="3000" b="1" dirty="0" smtClean="0">
                <a:solidFill>
                  <a:schemeClr val="tx2"/>
                </a:solidFill>
              </a:rPr>
              <a:t>Tipuri şir de caractere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50977"/>
              </p:ext>
            </p:extLst>
          </p:nvPr>
        </p:nvGraphicFramePr>
        <p:xfrm>
          <a:off x="609600" y="2438400"/>
          <a:ext cx="7942580" cy="26619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19580"/>
                <a:gridCol w="5138420"/>
                <a:gridCol w="10845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Tip de data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Descriere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Stocare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nvarchar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Şir de caractere UNICODE de lungime variabilă. Maximum 4000 de caractere.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nvarchar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(max)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Şir de caractere UNICODE de lungime variabilă. Maximum 536,870,912 de caractere.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ntext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Şir de caractere UNICODE de lungime variabilă. Maximum 2GB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date text.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bit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O sau 1 sau NULL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2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2.2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Tipuri </a:t>
            </a:r>
            <a:r>
              <a:rPr lang="ro-RO" sz="3000" b="1" dirty="0">
                <a:solidFill>
                  <a:schemeClr val="tx2"/>
                </a:solidFill>
              </a:rPr>
              <a:t>de date în </a:t>
            </a:r>
            <a:r>
              <a:rPr lang="ro-RO" sz="3000" b="1" dirty="0" smtClean="0">
                <a:solidFill>
                  <a:schemeClr val="tx2"/>
                </a:solidFill>
              </a:rPr>
              <a:t>MsSQL Server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4.12.2.1 </a:t>
            </a:r>
            <a:r>
              <a:rPr lang="ro-RO" sz="3000" b="1" dirty="0" smtClean="0">
                <a:solidFill>
                  <a:schemeClr val="tx2"/>
                </a:solidFill>
              </a:rPr>
              <a:t>Tipuri şir de caractere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98714"/>
              </p:ext>
            </p:extLst>
          </p:nvPr>
        </p:nvGraphicFramePr>
        <p:xfrm>
          <a:off x="609600" y="2438400"/>
          <a:ext cx="7942580" cy="2392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19580"/>
                <a:gridCol w="5138420"/>
                <a:gridCol w="10845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Tip de data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Descriere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Stocare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binary(n)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Şir binar de lungime fixă. Maximum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8000 de octeţi.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varbinary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Şir binar de lungime variabilă. Maximum 8000 de octeţi.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varbinary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(max)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Şir binar de lungime variabilă. Maximum 2GB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image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Şir binar de lungime variabilă. Maximum  2GB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7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2.2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Tipuri </a:t>
            </a:r>
            <a:r>
              <a:rPr lang="ro-RO" sz="3000" b="1" dirty="0">
                <a:solidFill>
                  <a:schemeClr val="tx2"/>
                </a:solidFill>
              </a:rPr>
              <a:t>de date în </a:t>
            </a:r>
            <a:r>
              <a:rPr lang="ro-RO" sz="3000" b="1" dirty="0" smtClean="0">
                <a:solidFill>
                  <a:schemeClr val="tx2"/>
                </a:solidFill>
              </a:rPr>
              <a:t>MsSQL Server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4.12.2.2 </a:t>
            </a:r>
            <a:r>
              <a:rPr lang="ro-RO" sz="3000" b="1" dirty="0" smtClean="0">
                <a:solidFill>
                  <a:schemeClr val="tx2"/>
                </a:solidFill>
              </a:rPr>
              <a:t>Tipuri numerice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28623"/>
              </p:ext>
            </p:extLst>
          </p:nvPr>
        </p:nvGraphicFramePr>
        <p:xfrm>
          <a:off x="609600" y="2438400"/>
          <a:ext cx="7942580" cy="2392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48753"/>
                <a:gridCol w="5409247"/>
                <a:gridCol w="10845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Tip de data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Descriere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Stocare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tinyint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Numere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intregi de la 0 la 255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 octet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smallint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Numere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intregi de la -32,768 la 32,767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 octeţi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Numere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intregi de la -2,147,483,648 la 2,147,483,647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 octeţi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bigint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00B0F0"/>
                          </a:solidFill>
                        </a:rPr>
                        <a:t>Numere intregi de la </a:t>
                      </a:r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-9,223,372,036,854,775,808 </a:t>
                      </a:r>
                      <a:r>
                        <a:rPr lang="ro-RO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o-RO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9,223,372,036,854,775,807</a:t>
                      </a:r>
                      <a:endParaRPr lang="it-IT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8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octeţi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1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2.2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Tipuri </a:t>
            </a:r>
            <a:r>
              <a:rPr lang="ro-RO" sz="3000" b="1" dirty="0">
                <a:solidFill>
                  <a:schemeClr val="tx2"/>
                </a:solidFill>
              </a:rPr>
              <a:t>de date în </a:t>
            </a:r>
            <a:r>
              <a:rPr lang="ro-RO" sz="3000" b="1" dirty="0" smtClean="0">
                <a:solidFill>
                  <a:schemeClr val="tx2"/>
                </a:solidFill>
              </a:rPr>
              <a:t>MsSQL Server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4.12.2.2 </a:t>
            </a:r>
            <a:r>
              <a:rPr lang="ro-RO" sz="3000" b="1" dirty="0" smtClean="0">
                <a:solidFill>
                  <a:schemeClr val="tx2"/>
                </a:solidFill>
              </a:rPr>
              <a:t>Tipuri numerice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311638"/>
              </p:ext>
            </p:extLst>
          </p:nvPr>
        </p:nvGraphicFramePr>
        <p:xfrm>
          <a:off x="609600" y="2438400"/>
          <a:ext cx="8094980" cy="3845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16380"/>
                <a:gridCol w="5265420"/>
                <a:gridCol w="131318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Tip de data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Descriere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Stocare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decimal(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p,s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numere reale în precizie fixă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din intervalul -10^38 +1 , 10^38 –1.</a:t>
                      </a:r>
                    </a:p>
                    <a:p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p este numărul total de cifre cu valoare între 1 şi 38. valoare implicită 18.</a:t>
                      </a:r>
                    </a:p>
                    <a:p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s este numărul de zecimale  cu valori intre 0 şi p. Valoare implicită 0.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5-17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octeţi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numeric(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p,s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numere reale în precizie fixă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din intervalul -10^38 +1 , 10^38 –1.</a:t>
                      </a:r>
                    </a:p>
                    <a:p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p este numărul total de cifre cu valoare între 1 şi 38. valoare implicită 18.</a:t>
                      </a:r>
                    </a:p>
                    <a:p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s este numărul de zecimale  cu valori intre 0 şi p. Valoare implicită 0.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5-17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octeţi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1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2.2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Tipuri </a:t>
            </a:r>
            <a:r>
              <a:rPr lang="ro-RO" sz="3000" b="1" dirty="0">
                <a:solidFill>
                  <a:schemeClr val="tx2"/>
                </a:solidFill>
              </a:rPr>
              <a:t>de date în </a:t>
            </a:r>
            <a:r>
              <a:rPr lang="ro-RO" sz="3000" b="1" dirty="0" smtClean="0">
                <a:solidFill>
                  <a:schemeClr val="tx2"/>
                </a:solidFill>
              </a:rPr>
              <a:t>MsSQL Server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4.12.2.2 </a:t>
            </a:r>
            <a:r>
              <a:rPr lang="ro-RO" sz="3000" b="1" dirty="0" smtClean="0">
                <a:solidFill>
                  <a:schemeClr val="tx2"/>
                </a:solidFill>
              </a:rPr>
              <a:t>Tipuri numerice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45994"/>
              </p:ext>
            </p:extLst>
          </p:nvPr>
        </p:nvGraphicFramePr>
        <p:xfrm>
          <a:off x="609600" y="2438400"/>
          <a:ext cx="7848600" cy="3754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16380"/>
                <a:gridCol w="526542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Tip de data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Descriere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Stocare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smallmoney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dat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reprezentând o monedă.</a:t>
                      </a:r>
                    </a:p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Valori între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-214,748.3648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şi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214,748.3647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 octeţi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dat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reprezentând o monedă.</a:t>
                      </a:r>
                    </a:p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Valori între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-922,337,203,685,477.5808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şi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922,337,203,685,477.5807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8 octeţi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float(n)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Numere reale în precizie mobilă de la</a:t>
                      </a:r>
                    </a:p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-1.79E + 308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la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1.79E + 308.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 parametrul n indică dacă numărul e stocat pe 4 sau 8 octeţi. 24 pentru 4 octeţi şi 53 pentru 8 octeţi.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 sau 8 octeţi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Numere reale în precizie mobilă de la</a:t>
                      </a:r>
                    </a:p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-3.40E + 38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la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3.40E + 38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 octeţi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7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CURSUL </a:t>
            </a:r>
            <a:r>
              <a:rPr lang="en-US" sz="3200" b="1" u="sng" dirty="0">
                <a:solidFill>
                  <a:schemeClr val="tx2"/>
                </a:solidFill>
              </a:rPr>
              <a:t>8</a:t>
            </a:r>
            <a:endParaRPr lang="en-US" sz="3200" b="1" u="sng" dirty="0" smtClean="0">
              <a:solidFill>
                <a:schemeClr val="tx2"/>
              </a:solidFill>
            </a:endParaRP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ro-RO" sz="2800" dirty="0">
                <a:solidFill>
                  <a:srgbClr val="00B0F0"/>
                </a:solidFill>
              </a:rPr>
              <a:t>4.12 Tipuri de date</a:t>
            </a:r>
          </a:p>
          <a:p>
            <a:pPr lvl="1" algn="l"/>
            <a:r>
              <a:rPr lang="ro-RO" sz="2600" dirty="0" smtClean="0">
                <a:solidFill>
                  <a:srgbClr val="00B0F0"/>
                </a:solidFill>
              </a:rPr>
              <a:t>4.12.2 </a:t>
            </a:r>
            <a:r>
              <a:rPr lang="ro-RO" sz="2600" dirty="0">
                <a:solidFill>
                  <a:srgbClr val="00B0F0"/>
                </a:solidFill>
              </a:rPr>
              <a:t>Tipuri de date în </a:t>
            </a:r>
            <a:r>
              <a:rPr lang="ro-RO" sz="2600" dirty="0" smtClean="0">
                <a:solidFill>
                  <a:srgbClr val="00B0F0"/>
                </a:solidFill>
              </a:rPr>
              <a:t>MsSQL Server</a:t>
            </a:r>
            <a:endParaRPr lang="ro-RO" sz="2600" dirty="0">
              <a:solidFill>
                <a:srgbClr val="00B0F0"/>
              </a:solidFill>
            </a:endParaRP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4.12.2.1 </a:t>
            </a:r>
            <a:r>
              <a:rPr lang="ro-RO" sz="2400" dirty="0">
                <a:solidFill>
                  <a:srgbClr val="00B0F0"/>
                </a:solidFill>
              </a:rPr>
              <a:t>Tipuri </a:t>
            </a:r>
            <a:r>
              <a:rPr lang="ro-RO" sz="2400" dirty="0" smtClean="0">
                <a:solidFill>
                  <a:srgbClr val="00B0F0"/>
                </a:solidFill>
              </a:rPr>
              <a:t>şir de caractere</a:t>
            </a:r>
            <a:endParaRPr lang="ro-RO" sz="2400" dirty="0">
              <a:solidFill>
                <a:srgbClr val="00B0F0"/>
              </a:solidFill>
            </a:endParaRP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4.12.2.2 </a:t>
            </a:r>
            <a:r>
              <a:rPr lang="ro-RO" sz="2400" dirty="0">
                <a:solidFill>
                  <a:srgbClr val="00B0F0"/>
                </a:solidFill>
              </a:rPr>
              <a:t>Tipuri numerice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4.12.2.3 </a:t>
            </a:r>
            <a:r>
              <a:rPr lang="ro-RO" sz="2400" dirty="0">
                <a:solidFill>
                  <a:srgbClr val="00B0F0"/>
                </a:solidFill>
              </a:rPr>
              <a:t>Tipuri </a:t>
            </a:r>
            <a:r>
              <a:rPr lang="ro-RO" sz="2400" dirty="0" smtClean="0">
                <a:solidFill>
                  <a:srgbClr val="00B0F0"/>
                </a:solidFill>
              </a:rPr>
              <a:t>dată/oră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4.12.2.4 Alte tipuri de date</a:t>
            </a:r>
            <a:endParaRPr lang="ro-RO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2.2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Tipuri </a:t>
            </a:r>
            <a:r>
              <a:rPr lang="ro-RO" sz="3000" b="1" dirty="0">
                <a:solidFill>
                  <a:schemeClr val="tx2"/>
                </a:solidFill>
              </a:rPr>
              <a:t>de date în </a:t>
            </a:r>
            <a:r>
              <a:rPr lang="ro-RO" sz="3000" b="1" dirty="0" smtClean="0">
                <a:solidFill>
                  <a:schemeClr val="tx2"/>
                </a:solidFill>
              </a:rPr>
              <a:t>MsSQL Server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4.12.2.3 </a:t>
            </a:r>
            <a:r>
              <a:rPr lang="ro-RO" sz="3000" b="1" dirty="0" smtClean="0">
                <a:solidFill>
                  <a:schemeClr val="tx2"/>
                </a:solidFill>
              </a:rPr>
              <a:t>Tipuri dată/oră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89642"/>
              </p:ext>
            </p:extLst>
          </p:nvPr>
        </p:nvGraphicFramePr>
        <p:xfrm>
          <a:off x="609600" y="2438400"/>
          <a:ext cx="7988300" cy="3571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6080"/>
                <a:gridCol w="526542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Tip de data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Descriere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Stocare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De la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ianuarie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1753 la 31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decembrie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9999, cu o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precizie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de 3,33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milisecunde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8 octeţi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De la 1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ianuarie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0001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la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31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decembrie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9999, cu o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precizie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de 100 de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nanosecunde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6-8 octeţi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smalldatetime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De la 1 </a:t>
                      </a:r>
                      <a:r>
                        <a:rPr lang="es-ES" dirty="0" err="1" smtClean="0">
                          <a:solidFill>
                            <a:srgbClr val="00B0F0"/>
                          </a:solidFill>
                        </a:rPr>
                        <a:t>ianuarie</a:t>
                      </a:r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 1900 </a:t>
                      </a:r>
                      <a:r>
                        <a:rPr lang="es-ES" dirty="0" err="1" smtClean="0">
                          <a:solidFill>
                            <a:srgbClr val="00B0F0"/>
                          </a:solidFill>
                        </a:rPr>
                        <a:t>până</a:t>
                      </a:r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s-ES" dirty="0" err="1" smtClean="0">
                          <a:solidFill>
                            <a:srgbClr val="00B0F0"/>
                          </a:solidFill>
                        </a:rPr>
                        <a:t>în</a:t>
                      </a:r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 06.06.2079, </a:t>
                      </a:r>
                      <a:r>
                        <a:rPr lang="es-ES" dirty="0" err="1" smtClean="0">
                          <a:solidFill>
                            <a:srgbClr val="00B0F0"/>
                          </a:solidFill>
                        </a:rPr>
                        <a:t>cu</a:t>
                      </a:r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 o </a:t>
                      </a:r>
                      <a:r>
                        <a:rPr lang="es-ES" dirty="0" err="1" smtClean="0">
                          <a:solidFill>
                            <a:srgbClr val="00B0F0"/>
                          </a:solidFill>
                        </a:rPr>
                        <a:t>precizie</a:t>
                      </a:r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 de 1 </a:t>
                      </a:r>
                      <a:r>
                        <a:rPr lang="es-ES" dirty="0" err="1" smtClean="0">
                          <a:solidFill>
                            <a:srgbClr val="00B0F0"/>
                          </a:solidFill>
                        </a:rPr>
                        <a:t>minut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 octeţi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Sto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chează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doar o dată. De la 1 ianuarie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0001 la 31 decembrie 9999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 octeţi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Stoc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he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a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ză doar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un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timp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cu o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precizie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de 100 de 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nanosecunde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3-5 octeţi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60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2.2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Tipuri </a:t>
            </a:r>
            <a:r>
              <a:rPr lang="ro-RO" sz="3000" b="1" dirty="0">
                <a:solidFill>
                  <a:schemeClr val="tx2"/>
                </a:solidFill>
              </a:rPr>
              <a:t>de date în </a:t>
            </a:r>
            <a:r>
              <a:rPr lang="ro-RO" sz="3000" b="1" dirty="0" smtClean="0">
                <a:solidFill>
                  <a:schemeClr val="tx2"/>
                </a:solidFill>
              </a:rPr>
              <a:t>MsSQL Server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4.12.2.3 </a:t>
            </a:r>
            <a:r>
              <a:rPr lang="ro-RO" sz="3000" b="1" dirty="0" smtClean="0">
                <a:solidFill>
                  <a:schemeClr val="tx2"/>
                </a:solidFill>
              </a:rPr>
              <a:t>Tipuri dată/oră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31393"/>
              </p:ext>
            </p:extLst>
          </p:nvPr>
        </p:nvGraphicFramePr>
        <p:xfrm>
          <a:off x="609600" y="2438400"/>
          <a:ext cx="7988300" cy="2748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6080"/>
                <a:gridCol w="526542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Tip de data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Descriere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Stocare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datetimeoffset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00B0F0"/>
                          </a:solidFill>
                        </a:rPr>
                        <a:t>La fel ca și datetime2 cu adăugarea unui fus orar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pentru </a:t>
                      </a:r>
                      <a:r>
                        <a:rPr lang="it-IT" dirty="0" smtClean="0">
                          <a:solidFill>
                            <a:srgbClr val="00B0F0"/>
                          </a:solidFill>
                        </a:rPr>
                        <a:t>compensare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8-10 octeţi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Stochează un număr unic, care va fi actualizat de fiecare dată când un rând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este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creat sau modificat. Valoarea amprentă de timp se bazează pe un ceas intern și nu corespunde în timp real. Fiecare tabel poate avea doar o variabilă timestamp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6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2.2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Tipuri </a:t>
            </a:r>
            <a:r>
              <a:rPr lang="ro-RO" sz="3000" b="1" dirty="0">
                <a:solidFill>
                  <a:schemeClr val="tx2"/>
                </a:solidFill>
              </a:rPr>
              <a:t>de date în </a:t>
            </a:r>
            <a:r>
              <a:rPr lang="ro-RO" sz="3000" b="1" dirty="0" smtClean="0">
                <a:solidFill>
                  <a:schemeClr val="tx2"/>
                </a:solidFill>
              </a:rPr>
              <a:t>MsSQL Server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4.12.2.4 </a:t>
            </a:r>
            <a:r>
              <a:rPr lang="ro-RO" sz="3000" b="1" dirty="0" smtClean="0">
                <a:solidFill>
                  <a:schemeClr val="tx2"/>
                </a:solidFill>
              </a:rPr>
              <a:t>Alte tipuri de date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66370"/>
              </p:ext>
            </p:extLst>
          </p:nvPr>
        </p:nvGraphicFramePr>
        <p:xfrm>
          <a:off x="609600" y="2438400"/>
          <a:ext cx="7848600" cy="2763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95780"/>
                <a:gridCol w="6052820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Tip de data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Descriere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sql_variant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Stochează până la 8.000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octeţi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de date de diferite tipuri de date, cu excepția text, ntext, și timestamp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uniqueidentifier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Stochează </a:t>
                      </a:r>
                      <a:r>
                        <a:rPr lang="it-IT" dirty="0" smtClean="0">
                          <a:solidFill>
                            <a:srgbClr val="00B0F0"/>
                          </a:solidFill>
                        </a:rPr>
                        <a:t>un identificator unic global (GUID)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Stochează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date formatate</a:t>
                      </a:r>
                      <a:r>
                        <a:rPr lang="fr-FR" dirty="0" smtClean="0">
                          <a:solidFill>
                            <a:srgbClr val="00B0F0"/>
                          </a:solidFill>
                        </a:rPr>
                        <a:t> XML.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Maximum </a:t>
                      </a:r>
                      <a:r>
                        <a:rPr lang="fr-FR" dirty="0" smtClean="0">
                          <a:solidFill>
                            <a:srgbClr val="00B0F0"/>
                          </a:solidFill>
                        </a:rPr>
                        <a:t>2GB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Stochează o referință la un cursor utilizat pentru operațiuni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 în baza de date.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Stochează un result-set pentru prelucrare ulterioară.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6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Se folosesc pentru a limita tipul datelor care </a:t>
            </a:r>
            <a:r>
              <a:rPr lang="vi-VN" sz="2800" dirty="0" smtClean="0">
                <a:solidFill>
                  <a:srgbClr val="00B0F0"/>
                </a:solidFill>
              </a:rPr>
              <a:t>pot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ajunge </a:t>
            </a:r>
            <a:r>
              <a:rPr lang="vi-VN" sz="2800" dirty="0">
                <a:solidFill>
                  <a:srgbClr val="00B0F0"/>
                </a:solidFill>
              </a:rPr>
              <a:t>în </a:t>
            </a:r>
            <a:r>
              <a:rPr lang="vi-VN" sz="2800" dirty="0" smtClean="0">
                <a:solidFill>
                  <a:srgbClr val="00B0F0"/>
                </a:solidFill>
              </a:rPr>
              <a:t>tabelă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Se </a:t>
            </a:r>
            <a:r>
              <a:rPr lang="vi-VN" sz="2800" dirty="0">
                <a:solidFill>
                  <a:srgbClr val="00B0F0"/>
                </a:solidFill>
              </a:rPr>
              <a:t>pot specifica la crearea tabelei (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instrucțiunea </a:t>
            </a:r>
            <a:r>
              <a:rPr lang="vi-VN" sz="2800" dirty="0">
                <a:solidFill>
                  <a:srgbClr val="00B0F0"/>
                </a:solidFill>
              </a:rPr>
              <a:t>CREATE TABLE) sau după ce a </a:t>
            </a:r>
            <a:r>
              <a:rPr lang="vi-VN" sz="2800" dirty="0" smtClean="0">
                <a:solidFill>
                  <a:srgbClr val="00B0F0"/>
                </a:solidFill>
              </a:rPr>
              <a:t>fost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creată </a:t>
            </a:r>
            <a:r>
              <a:rPr lang="vi-VN" sz="2800" dirty="0">
                <a:solidFill>
                  <a:srgbClr val="00B0F0"/>
                </a:solidFill>
              </a:rPr>
              <a:t>tabela (cu instrucțiunea ALTER TABLE</a:t>
            </a:r>
            <a:r>
              <a:rPr lang="vi-VN" sz="2800" dirty="0" smtClean="0">
                <a:solidFill>
                  <a:srgbClr val="00B0F0"/>
                </a:solidFill>
              </a:rPr>
              <a:t>)</a:t>
            </a:r>
            <a:endParaRPr lang="vi-VN" sz="2800" dirty="0">
              <a:solidFill>
                <a:srgbClr val="00B0F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72978"/>
              </p:ext>
            </p:extLst>
          </p:nvPr>
        </p:nvGraphicFramePr>
        <p:xfrm>
          <a:off x="1524000" y="5029200"/>
          <a:ext cx="631875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2966"/>
                <a:gridCol w="3165793"/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vi-VN" sz="2800" dirty="0" smtClean="0">
                          <a:solidFill>
                            <a:srgbClr val="00B0F0"/>
                          </a:solidFill>
                        </a:rPr>
                        <a:t>NOT NULL</a:t>
                      </a:r>
                    </a:p>
                    <a:p>
                      <a:pPr marL="457200" indent="-457200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vi-VN" sz="2800" dirty="0" smtClean="0">
                          <a:solidFill>
                            <a:srgbClr val="00B0F0"/>
                          </a:solidFill>
                        </a:rPr>
                        <a:t>UNIQUE</a:t>
                      </a:r>
                    </a:p>
                    <a:p>
                      <a:pPr marL="457200" indent="-457200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vi-VN" sz="2800" dirty="0" smtClean="0">
                          <a:solidFill>
                            <a:srgbClr val="00B0F0"/>
                          </a:solidFill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vi-VN" sz="2800" dirty="0" smtClean="0">
                          <a:solidFill>
                            <a:srgbClr val="00B0F0"/>
                          </a:solidFill>
                        </a:rPr>
                        <a:t>FOREIGN KEY</a:t>
                      </a:r>
                    </a:p>
                    <a:p>
                      <a:pPr marL="457200" indent="-457200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vi-VN" sz="2800" dirty="0" smtClean="0">
                          <a:solidFill>
                            <a:srgbClr val="00B0F0"/>
                          </a:solidFill>
                        </a:rPr>
                        <a:t>CHECK</a:t>
                      </a:r>
                    </a:p>
                    <a:p>
                      <a:pPr marL="457200" indent="-457200">
                        <a:buClr>
                          <a:schemeClr val="tx2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vi-VN" sz="2800" dirty="0" smtClean="0">
                          <a:solidFill>
                            <a:srgbClr val="00B0F0"/>
                          </a:solidFill>
                        </a:rPr>
                        <a:t>DEFAULT</a:t>
                      </a:r>
                      <a:endParaRPr lang="en-US" sz="280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2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NOT NULL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Implicit o tabelă poate conține în </a:t>
            </a:r>
            <a:r>
              <a:rPr lang="vi-VN" sz="2800" dirty="0" smtClean="0">
                <a:solidFill>
                  <a:srgbClr val="00B0F0"/>
                </a:solidFill>
              </a:rPr>
              <a:t>câmpurile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sale </a:t>
            </a:r>
            <a:r>
              <a:rPr lang="vi-VN" sz="2800" dirty="0">
                <a:solidFill>
                  <a:srgbClr val="00B0F0"/>
                </a:solidFill>
              </a:rPr>
              <a:t>valori NULL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NOT </a:t>
            </a:r>
            <a:r>
              <a:rPr lang="vi-VN" sz="2800" dirty="0">
                <a:solidFill>
                  <a:srgbClr val="00B0F0"/>
                </a:solidFill>
              </a:rPr>
              <a:t>NULL va determina ca această </a:t>
            </a:r>
            <a:r>
              <a:rPr lang="vi-VN" sz="2800" dirty="0" smtClean="0">
                <a:solidFill>
                  <a:srgbClr val="00B0F0"/>
                </a:solidFill>
              </a:rPr>
              <a:t>valoare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să </a:t>
            </a:r>
            <a:r>
              <a:rPr lang="vi-VN" sz="2800" dirty="0">
                <a:solidFill>
                  <a:srgbClr val="00B0F0"/>
                </a:solidFill>
              </a:rPr>
              <a:t>nu fie acceptată în coloana asupra căreia </a:t>
            </a:r>
            <a:r>
              <a:rPr lang="vi-VN" sz="2800" dirty="0" smtClean="0">
                <a:solidFill>
                  <a:srgbClr val="00B0F0"/>
                </a:solidFill>
              </a:rPr>
              <a:t>se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aplică </a:t>
            </a:r>
            <a:r>
              <a:rPr lang="vi-VN" sz="2800" dirty="0">
                <a:solidFill>
                  <a:srgbClr val="00B0F0"/>
                </a:solidFill>
              </a:rPr>
              <a:t>constrângerea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Cu </a:t>
            </a:r>
            <a:r>
              <a:rPr lang="vi-VN" sz="2800" dirty="0">
                <a:solidFill>
                  <a:srgbClr val="00B0F0"/>
                </a:solidFill>
              </a:rPr>
              <a:t>această constrângere nu se vor </a:t>
            </a:r>
            <a:r>
              <a:rPr lang="vi-VN" sz="2800" dirty="0" smtClean="0">
                <a:solidFill>
                  <a:srgbClr val="00B0F0"/>
                </a:solidFill>
              </a:rPr>
              <a:t>putea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adăuga </a:t>
            </a:r>
            <a:r>
              <a:rPr lang="vi-VN" sz="2800" dirty="0">
                <a:solidFill>
                  <a:srgbClr val="00B0F0"/>
                </a:solidFill>
              </a:rPr>
              <a:t>înregistrări sau nu se vor </a:t>
            </a:r>
            <a:r>
              <a:rPr lang="vi-VN" sz="2800" dirty="0" smtClean="0">
                <a:solidFill>
                  <a:srgbClr val="00B0F0"/>
                </a:solidFill>
              </a:rPr>
              <a:t>putea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actualiza </a:t>
            </a:r>
            <a:r>
              <a:rPr lang="vi-VN" sz="2800" dirty="0">
                <a:solidFill>
                  <a:srgbClr val="00B0F0"/>
                </a:solidFill>
              </a:rPr>
              <a:t>fără a specifica o valoarea </a:t>
            </a:r>
            <a:r>
              <a:rPr lang="vi-VN" sz="2800" dirty="0" smtClean="0">
                <a:solidFill>
                  <a:srgbClr val="00B0F0"/>
                </a:solidFill>
              </a:rPr>
              <a:t>pentru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câmpul </a:t>
            </a:r>
            <a:r>
              <a:rPr lang="vi-VN" sz="2800" dirty="0">
                <a:solidFill>
                  <a:srgbClr val="00B0F0"/>
                </a:solidFill>
              </a:rPr>
              <a:t>respectiv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4.13.1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NOT NULL</a:t>
            </a:r>
          </a:p>
          <a:p>
            <a:r>
              <a:rPr lang="ro-RO" sz="2800" dirty="0" smtClean="0">
                <a:solidFill>
                  <a:srgbClr val="00B0F0"/>
                </a:solidFill>
              </a:rPr>
              <a:t>Exemplu: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Persons(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NULL,</a:t>
            </a: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 NOT NULL,</a:t>
            </a: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varchar(255),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 varchar(255),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varchar(255)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9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UNIQUE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700" dirty="0" smtClean="0">
                <a:solidFill>
                  <a:srgbClr val="00B0F0"/>
                </a:solidFill>
              </a:rPr>
              <a:t>Folosită </a:t>
            </a:r>
            <a:r>
              <a:rPr lang="vi-VN" sz="2700" dirty="0">
                <a:solidFill>
                  <a:srgbClr val="00B0F0"/>
                </a:solidFill>
              </a:rPr>
              <a:t>asupra unei coloane în care </a:t>
            </a:r>
            <a:r>
              <a:rPr lang="vi-VN" sz="2700" dirty="0">
                <a:solidFill>
                  <a:schemeClr val="tx2"/>
                </a:solidFill>
              </a:rPr>
              <a:t>nu se </a:t>
            </a:r>
            <a:r>
              <a:rPr lang="vi-VN" sz="2700" dirty="0" smtClean="0">
                <a:solidFill>
                  <a:schemeClr val="tx2"/>
                </a:solidFill>
              </a:rPr>
              <a:t>vor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permite </a:t>
            </a:r>
            <a:r>
              <a:rPr lang="vi-VN" sz="2700" dirty="0">
                <a:solidFill>
                  <a:schemeClr val="tx2"/>
                </a:solidFill>
              </a:rPr>
              <a:t>date duplicate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700" dirty="0" smtClean="0">
                <a:solidFill>
                  <a:srgbClr val="00B0F0"/>
                </a:solidFill>
              </a:rPr>
              <a:t>UNIQUE </a:t>
            </a:r>
            <a:r>
              <a:rPr lang="vi-VN" sz="2700" dirty="0">
                <a:solidFill>
                  <a:srgbClr val="00B0F0"/>
                </a:solidFill>
              </a:rPr>
              <a:t>și PRIMARY KEY oferă </a:t>
            </a:r>
            <a:r>
              <a:rPr lang="vi-VN" sz="2700" dirty="0">
                <a:solidFill>
                  <a:schemeClr val="tx2"/>
                </a:solidFill>
              </a:rPr>
              <a:t>garanția </a:t>
            </a:r>
            <a:r>
              <a:rPr lang="vi-VN" sz="2700" dirty="0" smtClean="0">
                <a:solidFill>
                  <a:schemeClr val="tx2"/>
                </a:solidFill>
              </a:rPr>
              <a:t>de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chemeClr val="tx2"/>
                </a:solidFill>
              </a:rPr>
              <a:t>unicitate</a:t>
            </a:r>
            <a:r>
              <a:rPr lang="vi-VN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>
                <a:solidFill>
                  <a:srgbClr val="00B0F0"/>
                </a:solidFill>
              </a:rPr>
              <a:t>pentru o coloană sau mulțime </a:t>
            </a:r>
            <a:r>
              <a:rPr lang="vi-VN" sz="2700" dirty="0" smtClean="0">
                <a:solidFill>
                  <a:srgbClr val="00B0F0"/>
                </a:solidFill>
              </a:rPr>
              <a:t>de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coloane</a:t>
            </a:r>
            <a:endParaRPr lang="vi-VN" sz="27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700" dirty="0" smtClean="0">
                <a:solidFill>
                  <a:srgbClr val="00B0F0"/>
                </a:solidFill>
              </a:rPr>
              <a:t>O </a:t>
            </a:r>
            <a:r>
              <a:rPr lang="vi-VN" sz="2700" dirty="0">
                <a:solidFill>
                  <a:srgbClr val="00B0F0"/>
                </a:solidFill>
              </a:rPr>
              <a:t>constrângere de tip PRIMARY KEY </a:t>
            </a:r>
            <a:r>
              <a:rPr lang="vi-VN" sz="2700" dirty="0" smtClean="0">
                <a:solidFill>
                  <a:srgbClr val="00B0F0"/>
                </a:solidFill>
              </a:rPr>
              <a:t>are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întotdeauna </a:t>
            </a:r>
            <a:r>
              <a:rPr lang="vi-VN" sz="2700" dirty="0">
                <a:solidFill>
                  <a:srgbClr val="00B0F0"/>
                </a:solidFill>
              </a:rPr>
              <a:t>definită și o </a:t>
            </a:r>
            <a:r>
              <a:rPr lang="vi-VN" sz="2700" dirty="0" smtClean="0">
                <a:solidFill>
                  <a:srgbClr val="00B0F0"/>
                </a:solidFill>
              </a:rPr>
              <a:t>constrângere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UNIQUE</a:t>
            </a:r>
            <a:endParaRPr lang="vi-VN" sz="27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700" dirty="0" smtClean="0">
                <a:solidFill>
                  <a:srgbClr val="00B0F0"/>
                </a:solidFill>
              </a:rPr>
              <a:t>Putem </a:t>
            </a:r>
            <a:r>
              <a:rPr lang="vi-VN" sz="2700" dirty="0">
                <a:solidFill>
                  <a:srgbClr val="00B0F0"/>
                </a:solidFill>
              </a:rPr>
              <a:t>avea </a:t>
            </a:r>
            <a:r>
              <a:rPr lang="vi-VN" sz="2700" dirty="0">
                <a:solidFill>
                  <a:schemeClr val="tx2"/>
                </a:solidFill>
              </a:rPr>
              <a:t>mai multe constrângeri </a:t>
            </a:r>
            <a:r>
              <a:rPr lang="vi-VN" sz="2700" dirty="0" smtClean="0">
                <a:solidFill>
                  <a:schemeClr val="tx2"/>
                </a:solidFill>
              </a:rPr>
              <a:t>UNIQUE</a:t>
            </a:r>
            <a:r>
              <a:rPr lang="ro-RO" sz="2700" dirty="0" smtClean="0">
                <a:solidFill>
                  <a:schemeClr val="tx2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dar </a:t>
            </a:r>
            <a:r>
              <a:rPr lang="vi-VN" sz="2700" dirty="0">
                <a:solidFill>
                  <a:schemeClr val="tx2"/>
                </a:solidFill>
              </a:rPr>
              <a:t>o singură constrângere PRIMARY KEY</a:t>
            </a:r>
            <a:endParaRPr lang="ro-RO" sz="27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UNIQUE</a:t>
            </a:r>
          </a:p>
          <a:p>
            <a:r>
              <a:rPr lang="ro-RO" sz="2800" dirty="0" smtClean="0">
                <a:solidFill>
                  <a:srgbClr val="00B0F0"/>
                </a:solidFill>
              </a:rPr>
              <a:t>Exemplu: MySQL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Persons(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NULL,</a:t>
            </a: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 NOT NULL,</a:t>
            </a: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varchar(255),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 varchar(255),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varchar(255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</a:p>
          <a:p>
            <a:pPr lvl="1" algn="l"/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UNIQUE(P_Id)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UNIQUE</a:t>
            </a:r>
          </a:p>
          <a:p>
            <a:r>
              <a:rPr lang="ro-RO" sz="2800" dirty="0" smtClean="0">
                <a:solidFill>
                  <a:srgbClr val="00B0F0"/>
                </a:solidFill>
              </a:rPr>
              <a:t>Exemplu: MsSQL Server / Oracle / MsAccess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Persons(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NULL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UNIQUE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 NOT NULL,</a:t>
            </a: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varchar(255),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 varchar(255),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varchar(255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772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UNIQUE</a:t>
            </a:r>
          </a:p>
          <a:p>
            <a:pPr algn="just"/>
            <a:r>
              <a:rPr lang="ro-RO" sz="2600" dirty="0" smtClean="0">
                <a:solidFill>
                  <a:srgbClr val="00B0F0"/>
                </a:solidFill>
              </a:rPr>
              <a:t>Exemplu: MySQL / MsSQL Server / Oracle / MsAccess pentru o constrangere de unicitate pe mai multe coloane.</a:t>
            </a:r>
          </a:p>
          <a:p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Persons(</a:t>
            </a:r>
            <a:endParaRPr lang="en-US" sz="2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NULL,</a:t>
            </a:r>
            <a:r>
              <a:rPr lang="ro-RO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varchar(255) NOT NULL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varchar(255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),</a:t>
            </a:r>
            <a:r>
              <a:rPr lang="ro-RO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 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varchar(255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),</a:t>
            </a:r>
            <a:r>
              <a:rPr lang="ro-RO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varchar(255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ro-RO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</a:p>
          <a:p>
            <a:pPr lvl="1" algn="l"/>
            <a:r>
              <a:rPr lang="ro-RO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CONSTRAINT uc_P_ID UNIQUE(P_Id,LastName)</a:t>
            </a:r>
            <a:endParaRPr lang="en-US" sz="2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7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CURSUL </a:t>
            </a:r>
            <a:r>
              <a:rPr lang="en-US" sz="3200" b="1" u="sng" dirty="0">
                <a:solidFill>
                  <a:schemeClr val="tx2"/>
                </a:solidFill>
              </a:rPr>
              <a:t>8</a:t>
            </a:r>
            <a:endParaRPr lang="en-US" sz="3200" b="1" u="sng" dirty="0" smtClean="0">
              <a:solidFill>
                <a:schemeClr val="tx2"/>
              </a:solidFill>
            </a:endParaRP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4.13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Constrângeri</a:t>
            </a:r>
          </a:p>
          <a:p>
            <a:pPr lvl="1" algn="l"/>
            <a:r>
              <a:rPr lang="ro-RO" sz="2600" dirty="0" smtClean="0">
                <a:solidFill>
                  <a:srgbClr val="00B0F0"/>
                </a:solidFill>
              </a:rPr>
              <a:t>4.13.1 Constrângerea NOT NULL</a:t>
            </a:r>
          </a:p>
          <a:p>
            <a:pPr lvl="1" algn="l"/>
            <a:r>
              <a:rPr lang="ro-RO" sz="2600" dirty="0">
                <a:solidFill>
                  <a:srgbClr val="00B0F0"/>
                </a:solidFill>
              </a:rPr>
              <a:t>4.13.2 </a:t>
            </a:r>
            <a:r>
              <a:rPr lang="ro-RO" sz="2600" dirty="0" smtClean="0">
                <a:solidFill>
                  <a:srgbClr val="00B0F0"/>
                </a:solidFill>
              </a:rPr>
              <a:t>Constrângerea UNIQUE</a:t>
            </a:r>
          </a:p>
          <a:p>
            <a:pPr marL="457200" lvl="2" algn="l"/>
            <a:r>
              <a:rPr lang="ro-RO" sz="2600" dirty="0" smtClean="0">
                <a:solidFill>
                  <a:srgbClr val="00B0F0"/>
                </a:solidFill>
              </a:rPr>
              <a:t>4.13.3 Constrângerea PRIMARY KEY</a:t>
            </a:r>
          </a:p>
          <a:p>
            <a:pPr marL="457200" lvl="2" algn="l"/>
            <a:r>
              <a:rPr lang="ro-RO" sz="2600" dirty="0" smtClean="0">
                <a:solidFill>
                  <a:srgbClr val="00B0F0"/>
                </a:solidFill>
              </a:rPr>
              <a:t>4.13.4 </a:t>
            </a:r>
            <a:r>
              <a:rPr lang="ro-RO" sz="2600" dirty="0">
                <a:solidFill>
                  <a:srgbClr val="00B0F0"/>
                </a:solidFill>
              </a:rPr>
              <a:t>Constrângerea </a:t>
            </a:r>
            <a:r>
              <a:rPr lang="ro-RO" sz="2600" dirty="0" smtClean="0">
                <a:solidFill>
                  <a:srgbClr val="00B0F0"/>
                </a:solidFill>
              </a:rPr>
              <a:t>FOREIGN KEY</a:t>
            </a:r>
          </a:p>
          <a:p>
            <a:pPr marL="457200" lvl="2" algn="l"/>
            <a:r>
              <a:rPr lang="ro-RO" sz="2600" dirty="0" smtClean="0">
                <a:solidFill>
                  <a:srgbClr val="00B0F0"/>
                </a:solidFill>
              </a:rPr>
              <a:t>4.13.5 </a:t>
            </a:r>
            <a:r>
              <a:rPr lang="ro-RO" sz="2600" dirty="0">
                <a:solidFill>
                  <a:srgbClr val="00B0F0"/>
                </a:solidFill>
              </a:rPr>
              <a:t>Constrângerea </a:t>
            </a:r>
            <a:r>
              <a:rPr lang="ro-RO" sz="2600" dirty="0" smtClean="0">
                <a:solidFill>
                  <a:srgbClr val="00B0F0"/>
                </a:solidFill>
              </a:rPr>
              <a:t>CHECK</a:t>
            </a:r>
          </a:p>
          <a:p>
            <a:pPr marL="457200" lvl="2" algn="l"/>
            <a:r>
              <a:rPr lang="ro-RO" sz="2600" dirty="0" smtClean="0">
                <a:solidFill>
                  <a:srgbClr val="00B0F0"/>
                </a:solidFill>
              </a:rPr>
              <a:t>4.13.6 </a:t>
            </a:r>
            <a:r>
              <a:rPr lang="ro-RO" sz="2600" dirty="0">
                <a:solidFill>
                  <a:srgbClr val="00B0F0"/>
                </a:solidFill>
              </a:rPr>
              <a:t>Constrângerea </a:t>
            </a:r>
            <a:r>
              <a:rPr lang="ro-RO" sz="2600" dirty="0" smtClean="0">
                <a:solidFill>
                  <a:srgbClr val="00B0F0"/>
                </a:solidFill>
              </a:rPr>
              <a:t>DEFAULT</a:t>
            </a:r>
            <a:endParaRPr lang="ro-RO" sz="2600" dirty="0">
              <a:solidFill>
                <a:srgbClr val="00B0F0"/>
              </a:solidFill>
            </a:endParaRPr>
          </a:p>
          <a:p>
            <a:pPr marL="457200" lvl="2" algn="l"/>
            <a:endParaRPr lang="ro-RO" sz="2600" dirty="0">
              <a:solidFill>
                <a:srgbClr val="00B0F0"/>
              </a:solidFill>
            </a:endParaRPr>
          </a:p>
          <a:p>
            <a:pPr marL="457200" lvl="2" algn="l"/>
            <a:endParaRPr lang="ro-RO" sz="2600" dirty="0">
              <a:solidFill>
                <a:srgbClr val="00B0F0"/>
              </a:solidFill>
            </a:endParaRPr>
          </a:p>
          <a:p>
            <a:pPr marL="457200" lvl="2" algn="l"/>
            <a:endParaRPr lang="ro-RO" sz="2600" dirty="0">
              <a:solidFill>
                <a:srgbClr val="00B0F0"/>
              </a:solidFill>
            </a:endParaRPr>
          </a:p>
          <a:p>
            <a:endParaRPr lang="ro-RO" sz="2800" dirty="0" smtClean="0">
              <a:solidFill>
                <a:srgbClr val="00B0F0"/>
              </a:solidFill>
            </a:endParaRPr>
          </a:p>
          <a:p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772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UNIQUE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Definirea unei constrângeri de unicitate după ce tabela a fost creată.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 MySQL </a:t>
            </a:r>
            <a:r>
              <a:rPr lang="ro-RO" sz="2800" dirty="0">
                <a:solidFill>
                  <a:srgbClr val="00B0F0"/>
                </a:solidFill>
              </a:rPr>
              <a:t>/ MsSQL Server / Oracle / MsAccess</a:t>
            </a:r>
            <a:endParaRPr lang="ro-RO" sz="2800" dirty="0" smtClean="0">
              <a:solidFill>
                <a:srgbClr val="00B0F0"/>
              </a:solidFill>
            </a:endParaRPr>
          </a:p>
          <a:p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 ADD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UNIQUE (P_Id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 ADD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CONSTRAINT uc_PersonID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UNIQUE (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P_Id,LastName)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772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2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UNIQUE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Eliminarea unei constrângeri.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MySQL</a:t>
            </a:r>
          </a:p>
          <a:p>
            <a:pPr lvl="1" algn="l"/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 DROP INDEX uc_PersonID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MsSQL Server / Oracle / Ms Access</a:t>
            </a:r>
          </a:p>
          <a:p>
            <a:pPr lvl="1" algn="l"/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 DROP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CONSTRAINT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uc_PersonID</a:t>
            </a:r>
          </a:p>
        </p:txBody>
      </p:sp>
    </p:spTree>
    <p:extLst>
      <p:ext uri="{BB962C8B-B14F-4D97-AF65-F5344CB8AC3E}">
        <p14:creationId xmlns:p14="http://schemas.microsoft.com/office/powerpoint/2010/main" val="13587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772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PRIMARY KEY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Identifică în mod unic fiecare înregistrare </a:t>
            </a:r>
            <a:r>
              <a:rPr lang="vi-VN" sz="2800" dirty="0" smtClean="0">
                <a:solidFill>
                  <a:srgbClr val="00B0F0"/>
                </a:solidFill>
              </a:rPr>
              <a:t>din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tabelă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Cheia </a:t>
            </a:r>
            <a:r>
              <a:rPr lang="vi-VN" sz="2800" dirty="0">
                <a:solidFill>
                  <a:srgbClr val="00B0F0"/>
                </a:solidFill>
              </a:rPr>
              <a:t>primară trebuie să conțină valori unice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Nu </a:t>
            </a:r>
            <a:r>
              <a:rPr lang="vi-VN" sz="2800" dirty="0">
                <a:solidFill>
                  <a:srgbClr val="00B0F0"/>
                </a:solidFill>
              </a:rPr>
              <a:t>poate conține valoarea NULL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Fiecare </a:t>
            </a:r>
            <a:r>
              <a:rPr lang="vi-VN" sz="2800" dirty="0">
                <a:solidFill>
                  <a:srgbClr val="00B0F0"/>
                </a:solidFill>
              </a:rPr>
              <a:t>tabelă trebuie să aibă o cheie </a:t>
            </a:r>
            <a:r>
              <a:rPr lang="vi-VN" sz="2800" dirty="0" smtClean="0">
                <a:solidFill>
                  <a:srgbClr val="00B0F0"/>
                </a:solidFill>
              </a:rPr>
              <a:t>primară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și </a:t>
            </a:r>
            <a:r>
              <a:rPr lang="vi-VN" sz="2800" dirty="0">
                <a:solidFill>
                  <a:srgbClr val="00B0F0"/>
                </a:solidFill>
              </a:rPr>
              <a:t>numai una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PRIMARY KEY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Sintaxa: MySQL</a:t>
            </a: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NULL,</a:t>
            </a: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 NOT NULL,</a:t>
            </a: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varchar(255),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 varchar(255),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varchar(255),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PRIMARY KEY 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PRIMARY KEY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Sintaxa: MsSQL Server / Oracle / Ms Access</a:t>
            </a: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NULL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PRIMARY KEY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 NOT NULL,</a:t>
            </a: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varchar(255),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 varchar(255),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varchar(255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PRIMARY KEY</a:t>
            </a:r>
          </a:p>
          <a:p>
            <a:pPr algn="just"/>
            <a:r>
              <a:rPr lang="vi-VN" sz="2700" dirty="0">
                <a:solidFill>
                  <a:srgbClr val="00B0F0"/>
                </a:solidFill>
              </a:rPr>
              <a:t>Pentru a da un nume constrângerii și pentru </a:t>
            </a:r>
            <a:r>
              <a:rPr lang="vi-VN" sz="2700" dirty="0" smtClean="0">
                <a:solidFill>
                  <a:srgbClr val="00B0F0"/>
                </a:solidFill>
              </a:rPr>
              <a:t>a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permite </a:t>
            </a:r>
            <a:r>
              <a:rPr lang="vi-VN" sz="2700" dirty="0">
                <a:solidFill>
                  <a:srgbClr val="00B0F0"/>
                </a:solidFill>
              </a:rPr>
              <a:t>o cheie primară formată din mai </a:t>
            </a:r>
            <a:r>
              <a:rPr lang="vi-VN" sz="2700" dirty="0" smtClean="0">
                <a:solidFill>
                  <a:srgbClr val="00B0F0"/>
                </a:solidFill>
              </a:rPr>
              <a:t>multe</a:t>
            </a:r>
            <a:r>
              <a:rPr lang="ro-RO" sz="2700" dirty="0" smtClean="0">
                <a:solidFill>
                  <a:srgbClr val="00B0F0"/>
                </a:solidFill>
              </a:rPr>
              <a:t> </a:t>
            </a:r>
            <a:r>
              <a:rPr lang="vi-VN" sz="2700" dirty="0" smtClean="0">
                <a:solidFill>
                  <a:srgbClr val="00B0F0"/>
                </a:solidFill>
              </a:rPr>
              <a:t>câmpuri </a:t>
            </a:r>
            <a:r>
              <a:rPr lang="vi-VN" sz="2700" dirty="0">
                <a:solidFill>
                  <a:srgbClr val="00B0F0"/>
                </a:solidFill>
              </a:rPr>
              <a:t>folosim sintaxa</a:t>
            </a:r>
            <a:r>
              <a:rPr lang="vi-VN" sz="2700" dirty="0" smtClean="0">
                <a:solidFill>
                  <a:srgbClr val="00B0F0"/>
                </a:solidFill>
              </a:rPr>
              <a:t>:</a:t>
            </a:r>
            <a:endParaRPr lang="ro-RO" sz="2700" dirty="0" smtClean="0">
              <a:solidFill>
                <a:srgbClr val="00B0F0"/>
              </a:solidFill>
            </a:endParaRPr>
          </a:p>
          <a:p>
            <a:pPr algn="just"/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endParaRPr lang="en-US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NULL,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varchar(255) NOT NULL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varchar(255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),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varchar(255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),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varchar(255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),</a:t>
            </a:r>
            <a:endParaRPr lang="ro-RO" sz="27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CONSTRAINT 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pk_PersonID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PRIMARY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KEY</a:t>
            </a:r>
            <a:r>
              <a:rPr lang="ro-RO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7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P_Id,LastName</a:t>
            </a: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pPr algn="just"/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7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PRIMARY KEY</a:t>
            </a:r>
          </a:p>
          <a:p>
            <a:pPr algn="just"/>
            <a:endParaRPr lang="ro-RO" sz="1200" dirty="0" smtClean="0">
              <a:solidFill>
                <a:srgbClr val="00B0F0"/>
              </a:solidFill>
            </a:endParaRPr>
          </a:p>
          <a:p>
            <a:pPr algn="just"/>
            <a:r>
              <a:rPr lang="it-IT" sz="2800" dirty="0" smtClean="0">
                <a:solidFill>
                  <a:srgbClr val="00B0F0"/>
                </a:solidFill>
              </a:rPr>
              <a:t>Crearea </a:t>
            </a:r>
            <a:r>
              <a:rPr lang="it-IT" sz="2800" dirty="0">
                <a:solidFill>
                  <a:srgbClr val="00B0F0"/>
                </a:solidFill>
              </a:rPr>
              <a:t>unei constrângeri de cheie </a:t>
            </a:r>
            <a:r>
              <a:rPr lang="it-IT" sz="2800" dirty="0" smtClean="0">
                <a:solidFill>
                  <a:srgbClr val="00B0F0"/>
                </a:solidFill>
              </a:rPr>
              <a:t>primară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după </a:t>
            </a:r>
            <a:r>
              <a:rPr lang="it-IT" sz="2800" dirty="0">
                <a:solidFill>
                  <a:srgbClr val="00B0F0"/>
                </a:solidFill>
              </a:rPr>
              <a:t>crearea </a:t>
            </a:r>
            <a:r>
              <a:rPr lang="it-IT" sz="2800" dirty="0" smtClean="0">
                <a:solidFill>
                  <a:srgbClr val="00B0F0"/>
                </a:solidFill>
              </a:rPr>
              <a:t>tabelei</a:t>
            </a:r>
            <a:r>
              <a:rPr lang="ro-RO" sz="2800" dirty="0" smtClean="0">
                <a:solidFill>
                  <a:srgbClr val="00B0F0"/>
                </a:solidFill>
              </a:rPr>
              <a:t>: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PRIMARY KEY 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ro-RO" sz="2800" dirty="0" smtClean="0">
                <a:solidFill>
                  <a:srgbClr val="FF0000"/>
                </a:solidFill>
              </a:rPr>
              <a:t>!!!OBS!!!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În </a:t>
            </a:r>
            <a:r>
              <a:rPr lang="vi-VN" sz="2800" dirty="0">
                <a:solidFill>
                  <a:srgbClr val="00B0F0"/>
                </a:solidFill>
              </a:rPr>
              <a:t>acest caz coloanele ce fac parte din </a:t>
            </a:r>
            <a:r>
              <a:rPr lang="vi-VN" sz="2800" dirty="0" smtClean="0">
                <a:solidFill>
                  <a:srgbClr val="00B0F0"/>
                </a:solidFill>
              </a:rPr>
              <a:t>cheia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primară </a:t>
            </a:r>
            <a:r>
              <a:rPr lang="vi-VN" sz="2800" dirty="0">
                <a:solidFill>
                  <a:srgbClr val="00B0F0"/>
                </a:solidFill>
              </a:rPr>
              <a:t>trebuie să fi fost definite </a:t>
            </a:r>
            <a:r>
              <a:rPr lang="vi-VN" sz="2800" dirty="0" smtClean="0">
                <a:solidFill>
                  <a:srgbClr val="00B0F0"/>
                </a:solidFill>
              </a:rPr>
              <a:t>anterior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astfel </a:t>
            </a:r>
            <a:r>
              <a:rPr lang="vi-VN" sz="2800" dirty="0">
                <a:solidFill>
                  <a:srgbClr val="00B0F0"/>
                </a:solidFill>
              </a:rPr>
              <a:t>încât să nu accepte valoarea </a:t>
            </a:r>
            <a:r>
              <a:rPr lang="vi-VN" sz="2800" dirty="0" smtClean="0">
                <a:solidFill>
                  <a:srgbClr val="00B0F0"/>
                </a:solidFill>
              </a:rPr>
              <a:t>NULL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5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>
                <a:solidFill>
                  <a:srgbClr val="00B0F0"/>
                </a:solidFill>
              </a:rPr>
              <a:t>3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PRIMARY KEY</a:t>
            </a:r>
          </a:p>
          <a:p>
            <a:pPr algn="just"/>
            <a:r>
              <a:rPr lang="it-IT" sz="2800" dirty="0">
                <a:solidFill>
                  <a:srgbClr val="00B0F0"/>
                </a:solidFill>
              </a:rPr>
              <a:t>Eliminarea unei constrângeri de </a:t>
            </a:r>
            <a:r>
              <a:rPr lang="it-IT" sz="2800" dirty="0" smtClean="0">
                <a:solidFill>
                  <a:srgbClr val="00B0F0"/>
                </a:solidFill>
              </a:rPr>
              <a:t>cheie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primară</a:t>
            </a:r>
            <a:r>
              <a:rPr lang="ro-RO" sz="2800" dirty="0" smtClean="0">
                <a:solidFill>
                  <a:srgbClr val="00B0F0"/>
                </a:solidFill>
              </a:rPr>
              <a:t>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MySQL: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DROP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PRIMARY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KEY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MsSQL Server / Oracle / Ms </a:t>
            </a:r>
            <a:r>
              <a:rPr lang="vi-VN" sz="2800" dirty="0" smtClean="0">
                <a:solidFill>
                  <a:srgbClr val="00B0F0"/>
                </a:solidFill>
              </a:rPr>
              <a:t>Access</a:t>
            </a:r>
            <a:endParaRPr lang="ro-RO" sz="2800" dirty="0" smtClean="0">
              <a:solidFill>
                <a:srgbClr val="00B0F0"/>
              </a:solidFill>
            </a:endParaRPr>
          </a:p>
          <a:p>
            <a:pPr lvl="1" algn="just"/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fr-FR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 </a:t>
            </a:r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CONSTRAINT </a:t>
            </a:r>
            <a:r>
              <a:rPr lang="fr-F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pk_PersonID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FOREIGN KEY</a:t>
            </a:r>
          </a:p>
          <a:p>
            <a:pPr algn="just"/>
            <a:r>
              <a:rPr lang="vi-VN" sz="2800" dirty="0">
                <a:solidFill>
                  <a:srgbClr val="00B0F0"/>
                </a:solidFill>
              </a:rPr>
              <a:t>O </a:t>
            </a:r>
            <a:r>
              <a:rPr lang="vi-VN" sz="2800" dirty="0" smtClean="0">
                <a:solidFill>
                  <a:srgbClr val="00B0F0"/>
                </a:solidFill>
              </a:rPr>
              <a:t>cheie străină </a:t>
            </a:r>
            <a:r>
              <a:rPr lang="vi-VN" sz="2800" dirty="0">
                <a:solidFill>
                  <a:srgbClr val="00B0F0"/>
                </a:solidFill>
              </a:rPr>
              <a:t>dintr-o tabelă pointează la </a:t>
            </a:r>
            <a:r>
              <a:rPr lang="vi-VN" sz="2800" dirty="0" smtClean="0">
                <a:solidFill>
                  <a:srgbClr val="00B0F0"/>
                </a:solidFill>
              </a:rPr>
              <a:t>o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cheie </a:t>
            </a:r>
            <a:r>
              <a:rPr lang="vi-VN" sz="2800" dirty="0">
                <a:solidFill>
                  <a:srgbClr val="00B0F0"/>
                </a:solidFill>
              </a:rPr>
              <a:t>primară din altă </a:t>
            </a:r>
            <a:r>
              <a:rPr lang="vi-VN" sz="2800" dirty="0" smtClean="0">
                <a:solidFill>
                  <a:srgbClr val="00B0F0"/>
                </a:solidFill>
              </a:rPr>
              <a:t>tabelă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SQL</a:t>
            </a:r>
            <a:r>
              <a:rPr lang="ro-RO" sz="2800" dirty="0" smtClean="0">
                <a:solidFill>
                  <a:srgbClr val="00B0F0"/>
                </a:solidFill>
              </a:rPr>
              <a:t>: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Tabela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Persons:</a:t>
            </a: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Tabela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Orders: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4022"/>
              </p:ext>
            </p:extLst>
          </p:nvPr>
        </p:nvGraphicFramePr>
        <p:xfrm>
          <a:off x="2209800" y="3276600"/>
          <a:ext cx="6265291" cy="148336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1363980"/>
                <a:gridCol w="1545971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Hansen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Ola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Timoteivn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10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Svendson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Tove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Borgvn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Sandnes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Pettersen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Kari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solidFill>
                            <a:srgbClr val="00B0F0"/>
                          </a:solidFill>
                        </a:rPr>
                        <a:t>Storgt</a:t>
                      </a:r>
                      <a:r>
                        <a:rPr lang="ro-RO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 20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solidFill>
                            <a:srgbClr val="00B0F0"/>
                          </a:solidFill>
                        </a:rPr>
                        <a:t>Stavanger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57634"/>
              </p:ext>
            </p:extLst>
          </p:nvPr>
        </p:nvGraphicFramePr>
        <p:xfrm>
          <a:off x="2209800" y="4876800"/>
          <a:ext cx="2796540" cy="1854200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728980"/>
                <a:gridCol w="1338580"/>
                <a:gridCol w="728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O_Id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OrderNO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P_Id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77895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44678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22456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24562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4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FOREIGN KEY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Coloana </a:t>
            </a:r>
            <a:r>
              <a:rPr lang="vi-VN" sz="2800" dirty="0" smtClean="0">
                <a:solidFill>
                  <a:srgbClr val="00B0F0"/>
                </a:solidFill>
              </a:rPr>
              <a:t>P_id </a:t>
            </a:r>
            <a:r>
              <a:rPr lang="vi-VN" sz="2800" dirty="0">
                <a:solidFill>
                  <a:srgbClr val="00B0F0"/>
                </a:solidFill>
              </a:rPr>
              <a:t>din tabela </a:t>
            </a:r>
            <a:r>
              <a:rPr lang="vi-VN" sz="2800" dirty="0" smtClean="0">
                <a:solidFill>
                  <a:srgbClr val="00B0F0"/>
                </a:solidFill>
              </a:rPr>
              <a:t>Orders</a:t>
            </a:r>
            <a:r>
              <a:rPr lang="ro-RO" sz="2800" dirty="0" smtClean="0">
                <a:solidFill>
                  <a:srgbClr val="00B0F0"/>
                </a:solidFill>
              </a:rPr>
              <a:t> este </a:t>
            </a:r>
            <a:r>
              <a:rPr lang="vi-VN" sz="2800" dirty="0">
                <a:solidFill>
                  <a:srgbClr val="00B0F0"/>
                </a:solidFill>
              </a:rPr>
              <a:t>FOREIGN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KEY</a:t>
            </a:r>
            <a:r>
              <a:rPr lang="ro-RO" sz="2800" dirty="0" smtClean="0">
                <a:solidFill>
                  <a:srgbClr val="00B0F0"/>
                </a:solidFill>
              </a:rPr>
              <a:t> şi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pointează </a:t>
            </a:r>
            <a:r>
              <a:rPr lang="vi-VN" sz="2800" dirty="0" smtClean="0">
                <a:solidFill>
                  <a:srgbClr val="00B0F0"/>
                </a:solidFill>
              </a:rPr>
              <a:t>la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coloana P_id </a:t>
            </a:r>
            <a:r>
              <a:rPr lang="vi-VN" sz="2800" dirty="0">
                <a:solidFill>
                  <a:srgbClr val="00B0F0"/>
                </a:solidFill>
              </a:rPr>
              <a:t>din tabela </a:t>
            </a:r>
            <a:r>
              <a:rPr lang="vi-VN" sz="2800" dirty="0" smtClean="0">
                <a:solidFill>
                  <a:srgbClr val="00B0F0"/>
                </a:solidFill>
              </a:rPr>
              <a:t>Persons</a:t>
            </a:r>
            <a:r>
              <a:rPr lang="ro-RO" sz="2800" dirty="0" smtClean="0">
                <a:solidFill>
                  <a:srgbClr val="00B0F0"/>
                </a:solidFill>
              </a:rPr>
              <a:t> care este </a:t>
            </a:r>
            <a:r>
              <a:rPr lang="vi-VN" sz="2800" dirty="0">
                <a:solidFill>
                  <a:srgbClr val="00B0F0"/>
                </a:solidFill>
              </a:rPr>
              <a:t>PRIMARY KEY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Constrângerea </a:t>
            </a:r>
            <a:r>
              <a:rPr lang="vi-VN" sz="2800" dirty="0">
                <a:solidFill>
                  <a:srgbClr val="00B0F0"/>
                </a:solidFill>
              </a:rPr>
              <a:t>de tip FOREIGN KEY este </a:t>
            </a:r>
            <a:r>
              <a:rPr lang="vi-VN" sz="2800" dirty="0" smtClean="0">
                <a:solidFill>
                  <a:srgbClr val="00B0F0"/>
                </a:solidFill>
              </a:rPr>
              <a:t>folosită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pentru </a:t>
            </a:r>
            <a:r>
              <a:rPr lang="vi-VN" sz="2800" dirty="0">
                <a:solidFill>
                  <a:srgbClr val="00B0F0"/>
                </a:solidFill>
              </a:rPr>
              <a:t>a preveni acțiuni care ar </a:t>
            </a:r>
            <a:r>
              <a:rPr lang="vi-VN" sz="2800" dirty="0" smtClean="0">
                <a:solidFill>
                  <a:srgbClr val="00B0F0"/>
                </a:solidFill>
              </a:rPr>
              <a:t>distruge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legăturile </a:t>
            </a:r>
            <a:r>
              <a:rPr lang="vi-VN" sz="2800" dirty="0">
                <a:solidFill>
                  <a:srgbClr val="00B0F0"/>
                </a:solidFill>
              </a:rPr>
              <a:t>dintre cele două tabele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De </a:t>
            </a:r>
            <a:r>
              <a:rPr lang="vi-VN" sz="2800" dirty="0">
                <a:solidFill>
                  <a:srgbClr val="00B0F0"/>
                </a:solidFill>
              </a:rPr>
              <a:t>asemenea împiedică introducerea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invalide </a:t>
            </a:r>
            <a:r>
              <a:rPr lang="vi-VN" sz="2800" dirty="0">
                <a:solidFill>
                  <a:srgbClr val="00B0F0"/>
                </a:solidFill>
              </a:rPr>
              <a:t>ce nu se regăsesc în cheia primară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10</a:t>
            </a:r>
            <a:r>
              <a:rPr lang="en-US" sz="3000" b="1" dirty="0" smtClean="0">
                <a:solidFill>
                  <a:schemeClr val="tx2"/>
                </a:solidFill>
              </a:rPr>
              <a:t> CREATE DATABASE</a:t>
            </a: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Folosit</a:t>
            </a:r>
            <a:r>
              <a:rPr lang="ro-RO" sz="2800" dirty="0">
                <a:solidFill>
                  <a:srgbClr val="00B0F0"/>
                </a:solidFill>
              </a:rPr>
              <a:t>ă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pentru a crea o nouă bază de </a:t>
            </a:r>
            <a:r>
              <a:rPr lang="vi-VN" sz="2800" dirty="0" smtClean="0">
                <a:solidFill>
                  <a:srgbClr val="00B0F0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r>
              <a:rPr lang="en-US" sz="2800" dirty="0" err="1" smtClean="0">
                <a:solidFill>
                  <a:srgbClr val="00B0F0"/>
                </a:solidFill>
              </a:rPr>
              <a:t>Sintaxa</a:t>
            </a:r>
            <a:r>
              <a:rPr lang="en-US" sz="2800" dirty="0">
                <a:solidFill>
                  <a:srgbClr val="00B0F0"/>
                </a:solidFill>
              </a:rPr>
              <a:t>:</a:t>
            </a:r>
          </a:p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database_name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err="1" smtClean="0">
                <a:solidFill>
                  <a:srgbClr val="00B0F0"/>
                </a:solidFill>
              </a:rPr>
              <a:t>Exemplu</a:t>
            </a:r>
            <a:r>
              <a:rPr lang="en-US" sz="2800" dirty="0">
                <a:solidFill>
                  <a:srgbClr val="00B0F0"/>
                </a:solidFill>
              </a:rPr>
              <a:t>:</a:t>
            </a:r>
          </a:p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my_db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FOREIGN KEY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Sintaxa: MySQL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 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Orders(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O_Id int NOT NULL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OrderNo 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 NOT NULL,</a:t>
            </a:r>
          </a:p>
          <a:p>
            <a:pPr lvl="1" algn="l"/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P_Id int,</a:t>
            </a:r>
          </a:p>
          <a:p>
            <a:pPr lvl="1" algn="l"/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PRIMARY KEY (O_Id),</a:t>
            </a:r>
          </a:p>
          <a:p>
            <a:pPr lvl="1" algn="l"/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FOREIGN KEY (P_Id) REFERENCES Persons(P_Id)</a:t>
            </a:r>
          </a:p>
          <a:p>
            <a:pPr algn="just"/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39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FOREIGN KEY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Sintaxa: </a:t>
            </a:r>
            <a:r>
              <a:rPr lang="vi-VN" sz="2800" dirty="0">
                <a:solidFill>
                  <a:srgbClr val="00B0F0"/>
                </a:solidFill>
              </a:rPr>
              <a:t>MsSQL Server / Oracle / Ms Access</a:t>
            </a: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Orders(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NULL PRIMARY KEY,</a:t>
            </a: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OrderNo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NULL,</a:t>
            </a: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FOREIGN KEY REFERENCES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FOREIGN KEY</a:t>
            </a:r>
          </a:p>
          <a:p>
            <a:pPr algn="just"/>
            <a:r>
              <a:rPr lang="it-IT" sz="2800" dirty="0">
                <a:solidFill>
                  <a:srgbClr val="00B0F0"/>
                </a:solidFill>
              </a:rPr>
              <a:t>Pentru a stabili un nume pentru </a:t>
            </a:r>
            <a:r>
              <a:rPr lang="it-IT" sz="2800" dirty="0" smtClean="0">
                <a:solidFill>
                  <a:srgbClr val="00B0F0"/>
                </a:solidFill>
              </a:rPr>
              <a:t>constrângere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și </a:t>
            </a:r>
            <a:r>
              <a:rPr lang="it-IT" sz="2800" dirty="0">
                <a:solidFill>
                  <a:srgbClr val="00B0F0"/>
                </a:solidFill>
              </a:rPr>
              <a:t>pentru a defini constrângerea pe mai </a:t>
            </a:r>
            <a:r>
              <a:rPr lang="it-IT" sz="2800" dirty="0" smtClean="0">
                <a:solidFill>
                  <a:srgbClr val="00B0F0"/>
                </a:solidFill>
              </a:rPr>
              <a:t>multe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coloane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Orders(</a:t>
            </a: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NULL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OrderNo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NULL,</a:t>
            </a: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PRIMARY KEY 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),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CONSTRAINT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fk_PerOrders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FOREIGN KEY 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FOREIGN KEY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it-IT" sz="2800" dirty="0">
                <a:solidFill>
                  <a:srgbClr val="00B0F0"/>
                </a:solidFill>
              </a:rPr>
              <a:t>Adăugarea constrângerii după crearea </a:t>
            </a:r>
            <a:r>
              <a:rPr lang="it-IT" sz="2800" dirty="0" smtClean="0">
                <a:solidFill>
                  <a:srgbClr val="00B0F0"/>
                </a:solidFill>
              </a:rPr>
              <a:t>tabelei</a:t>
            </a:r>
            <a:endParaRPr lang="ro-RO" sz="2800" dirty="0" smtClean="0">
              <a:solidFill>
                <a:srgbClr val="00B0F0"/>
              </a:solidFill>
            </a:endParaRP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FOREIGN KEY 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it-IT" sz="2800" dirty="0">
                <a:solidFill>
                  <a:srgbClr val="00B0F0"/>
                </a:solidFill>
              </a:rPr>
              <a:t>Stabilirea unui nume pentru constrângere </a:t>
            </a:r>
            <a:r>
              <a:rPr lang="it-IT" sz="2800" dirty="0" smtClean="0">
                <a:solidFill>
                  <a:srgbClr val="00B0F0"/>
                </a:solidFill>
              </a:rPr>
              <a:t>și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definire </a:t>
            </a:r>
            <a:r>
              <a:rPr lang="it-IT" sz="2800" dirty="0">
                <a:solidFill>
                  <a:srgbClr val="00B0F0"/>
                </a:solidFill>
              </a:rPr>
              <a:t>constrângere pe mai multe </a:t>
            </a:r>
            <a:r>
              <a:rPr lang="it-IT" sz="2800" dirty="0" smtClean="0">
                <a:solidFill>
                  <a:srgbClr val="00B0F0"/>
                </a:solidFill>
              </a:rPr>
              <a:t>câmpuri</a:t>
            </a:r>
            <a:endParaRPr lang="ro-RO" sz="2800" dirty="0" smtClean="0">
              <a:solidFill>
                <a:srgbClr val="00B0F0"/>
              </a:solidFill>
            </a:endParaRP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CONSTRAINT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fk_PerOrders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FOREIGN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4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FOREIGN KEY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Eliminarea unei </a:t>
            </a:r>
            <a:r>
              <a:rPr lang="it-IT" sz="2800" dirty="0" smtClean="0">
                <a:solidFill>
                  <a:srgbClr val="00B0F0"/>
                </a:solidFill>
              </a:rPr>
              <a:t>constrângeri</a:t>
            </a:r>
            <a:r>
              <a:rPr lang="ro-RO" sz="2800" dirty="0" smtClean="0">
                <a:solidFill>
                  <a:srgbClr val="00B0F0"/>
                </a:solidFill>
              </a:rPr>
              <a:t> FOREIGN KEY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MySQL: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DROP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FOREIGN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KEY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fk_PerOrders</a:t>
            </a:r>
            <a:endParaRPr lang="ro-RO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Ms</a:t>
            </a:r>
            <a:r>
              <a:rPr lang="it-IT" sz="2800" dirty="0" smtClean="0">
                <a:solidFill>
                  <a:srgbClr val="00B0F0"/>
                </a:solidFill>
              </a:rPr>
              <a:t>SQL </a:t>
            </a:r>
            <a:r>
              <a:rPr lang="it-IT" sz="2800" dirty="0">
                <a:solidFill>
                  <a:srgbClr val="00B0F0"/>
                </a:solidFill>
              </a:rPr>
              <a:t>Server / Oracle / MS </a:t>
            </a:r>
            <a:r>
              <a:rPr lang="it-IT" sz="2800" dirty="0" smtClean="0">
                <a:solidFill>
                  <a:srgbClr val="00B0F0"/>
                </a:solidFill>
              </a:rPr>
              <a:t>Access</a:t>
            </a:r>
            <a:endParaRPr lang="ro-RO" sz="2800" dirty="0" smtClean="0">
              <a:solidFill>
                <a:srgbClr val="00B0F0"/>
              </a:solidFill>
            </a:endParaRP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CONSTRAINT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fk_PerOrders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CHECK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Folosită pentru a limita intervalul de valori </a:t>
            </a:r>
            <a:r>
              <a:rPr lang="vi-VN" sz="2800" dirty="0" smtClean="0">
                <a:solidFill>
                  <a:srgbClr val="00B0F0"/>
                </a:solidFill>
              </a:rPr>
              <a:t>ce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pot </a:t>
            </a:r>
            <a:r>
              <a:rPr lang="vi-VN" sz="2800" dirty="0">
                <a:solidFill>
                  <a:srgbClr val="00B0F0"/>
                </a:solidFill>
              </a:rPr>
              <a:t>fi introduse într-o coloană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Se </a:t>
            </a:r>
            <a:r>
              <a:rPr lang="vi-VN" sz="2800" dirty="0">
                <a:solidFill>
                  <a:srgbClr val="00B0F0"/>
                </a:solidFill>
              </a:rPr>
              <a:t>poate defini pe o coloană caz în care </a:t>
            </a:r>
            <a:r>
              <a:rPr lang="vi-VN" sz="2800" dirty="0" smtClean="0">
                <a:solidFill>
                  <a:srgbClr val="00B0F0"/>
                </a:solidFill>
              </a:rPr>
              <a:t>se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limitează </a:t>
            </a:r>
            <a:r>
              <a:rPr lang="vi-VN" sz="2800" dirty="0">
                <a:solidFill>
                  <a:srgbClr val="00B0F0"/>
                </a:solidFill>
              </a:rPr>
              <a:t>valorile ce pot fi introduse </a:t>
            </a:r>
            <a:r>
              <a:rPr lang="vi-VN" sz="2800" dirty="0" smtClean="0">
                <a:solidFill>
                  <a:srgbClr val="00B0F0"/>
                </a:solidFill>
              </a:rPr>
              <a:t>în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coloana respectivă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Se </a:t>
            </a:r>
            <a:r>
              <a:rPr lang="vi-VN" sz="2800" dirty="0">
                <a:solidFill>
                  <a:srgbClr val="00B0F0"/>
                </a:solidFill>
              </a:rPr>
              <a:t>poate defini pe întreaga tabelă caz în </a:t>
            </a:r>
            <a:r>
              <a:rPr lang="vi-VN" sz="2800" dirty="0" smtClean="0">
                <a:solidFill>
                  <a:srgbClr val="00B0F0"/>
                </a:solidFill>
              </a:rPr>
              <a:t>care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se </a:t>
            </a:r>
            <a:r>
              <a:rPr lang="vi-VN" sz="2800" dirty="0">
                <a:solidFill>
                  <a:srgbClr val="00B0F0"/>
                </a:solidFill>
              </a:rPr>
              <a:t>pot limita valorile ce </a:t>
            </a:r>
            <a:r>
              <a:rPr lang="vi-VN" sz="2800" dirty="0" smtClean="0">
                <a:solidFill>
                  <a:srgbClr val="00B0F0"/>
                </a:solidFill>
              </a:rPr>
              <a:t>se</a:t>
            </a:r>
            <a:r>
              <a:rPr lang="ro-RO" sz="2800" dirty="0" smtClean="0">
                <a:solidFill>
                  <a:srgbClr val="00B0F0"/>
                </a:solidFill>
              </a:rPr>
              <a:t> pot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introduce </a:t>
            </a:r>
            <a:r>
              <a:rPr lang="vi-VN" sz="2800" dirty="0" smtClean="0">
                <a:solidFill>
                  <a:srgbClr val="00B0F0"/>
                </a:solidFill>
              </a:rPr>
              <a:t>într-o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coloană </a:t>
            </a:r>
            <a:r>
              <a:rPr lang="vi-VN" sz="2800" dirty="0">
                <a:solidFill>
                  <a:srgbClr val="00B0F0"/>
                </a:solidFill>
              </a:rPr>
              <a:t>pe baza valorilor din alte </a:t>
            </a:r>
            <a:r>
              <a:rPr lang="vi-VN" sz="2800" dirty="0" smtClean="0">
                <a:solidFill>
                  <a:srgbClr val="00B0F0"/>
                </a:solidFill>
              </a:rPr>
              <a:t>coloane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6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CHECK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Exemplu: MySQL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Persons(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NULL,</a:t>
            </a:r>
          </a:p>
          <a:p>
            <a:pPr lvl="2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 NOT NULL,</a:t>
            </a:r>
          </a:p>
          <a:p>
            <a:pPr lvl="2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varchar(255),</a:t>
            </a:r>
          </a:p>
          <a:p>
            <a:pPr lvl="2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 varchar(255),</a:t>
            </a:r>
          </a:p>
          <a:p>
            <a:pPr lvl="2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varchar(255),</a:t>
            </a:r>
          </a:p>
          <a:p>
            <a:pPr lvl="2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 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&gt;0)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CHECK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Exemplu: MsSQL </a:t>
            </a:r>
            <a:r>
              <a:rPr lang="ro-RO" sz="2800" dirty="0">
                <a:solidFill>
                  <a:srgbClr val="00B0F0"/>
                </a:solidFill>
              </a:rPr>
              <a:t>Server / Oracle / MS </a:t>
            </a:r>
            <a:r>
              <a:rPr lang="ro-RO" sz="2800" dirty="0" smtClean="0">
                <a:solidFill>
                  <a:srgbClr val="00B0F0"/>
                </a:solidFill>
              </a:rPr>
              <a:t>Access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Persons(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NULL CHECK 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&gt;0),</a:t>
            </a:r>
          </a:p>
          <a:p>
            <a:pPr lvl="2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 NOT NULL,</a:t>
            </a:r>
          </a:p>
          <a:p>
            <a:pPr lvl="2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varchar(255),</a:t>
            </a:r>
          </a:p>
          <a:p>
            <a:pPr lvl="2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 varchar(255),</a:t>
            </a:r>
          </a:p>
          <a:p>
            <a:pPr lvl="2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varchar(255)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CHECK</a:t>
            </a:r>
          </a:p>
          <a:p>
            <a:pPr algn="just"/>
            <a:r>
              <a:rPr lang="it-IT" sz="2800" dirty="0">
                <a:solidFill>
                  <a:srgbClr val="00B0F0"/>
                </a:solidFill>
              </a:rPr>
              <a:t>Pentru a stabili un nume pentru </a:t>
            </a:r>
            <a:r>
              <a:rPr lang="it-IT" sz="2800" dirty="0" smtClean="0">
                <a:solidFill>
                  <a:srgbClr val="00B0F0"/>
                </a:solidFill>
              </a:rPr>
              <a:t>o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constrângere </a:t>
            </a:r>
            <a:r>
              <a:rPr lang="it-IT" sz="2800" dirty="0">
                <a:solidFill>
                  <a:srgbClr val="00B0F0"/>
                </a:solidFill>
              </a:rPr>
              <a:t>și pentru a defini </a:t>
            </a:r>
            <a:r>
              <a:rPr lang="it-IT" sz="2800" dirty="0" smtClean="0">
                <a:solidFill>
                  <a:srgbClr val="00B0F0"/>
                </a:solidFill>
              </a:rPr>
              <a:t>o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constrângere </a:t>
            </a:r>
            <a:r>
              <a:rPr lang="it-IT" sz="2800" dirty="0">
                <a:solidFill>
                  <a:srgbClr val="00B0F0"/>
                </a:solidFill>
              </a:rPr>
              <a:t>pe mai multe </a:t>
            </a:r>
            <a:r>
              <a:rPr lang="it-IT" sz="2800" dirty="0" smtClean="0">
                <a:solidFill>
                  <a:srgbClr val="00B0F0"/>
                </a:solidFill>
              </a:rPr>
              <a:t>coloane</a:t>
            </a:r>
            <a:endParaRPr lang="ro-RO" sz="2800" dirty="0" smtClean="0">
              <a:solidFill>
                <a:srgbClr val="00B0F0"/>
              </a:solidFill>
            </a:endParaRP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Persons(</a:t>
            </a: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NULL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varchar(255) NOT NULL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varchar(255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),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varchar(255), City varchar(255),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CONSTRAINT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chk_Person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CHECK 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&gt;0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Sandnes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‘)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CHECK</a:t>
            </a:r>
          </a:p>
          <a:p>
            <a:pPr algn="just"/>
            <a:r>
              <a:rPr lang="it-IT" sz="2800" dirty="0">
                <a:solidFill>
                  <a:srgbClr val="00B0F0"/>
                </a:solidFill>
              </a:rPr>
              <a:t>Stabilirea unei constrângeri după </a:t>
            </a:r>
            <a:r>
              <a:rPr lang="it-IT" sz="2800" dirty="0" smtClean="0">
                <a:solidFill>
                  <a:srgbClr val="00B0F0"/>
                </a:solidFill>
              </a:rPr>
              <a:t>crearea</a:t>
            </a:r>
            <a:r>
              <a:rPr lang="ro-RO" sz="2800" dirty="0" smtClean="0">
                <a:solidFill>
                  <a:srgbClr val="00B0F0"/>
                </a:solidFill>
              </a:rPr>
              <a:t> t</a:t>
            </a:r>
            <a:r>
              <a:rPr lang="it-IT" sz="2800" dirty="0" smtClean="0">
                <a:solidFill>
                  <a:srgbClr val="00B0F0"/>
                </a:solidFill>
              </a:rPr>
              <a:t>abelei</a:t>
            </a:r>
            <a:r>
              <a:rPr lang="ro-RO" sz="2800" dirty="0" smtClean="0">
                <a:solidFill>
                  <a:srgbClr val="00B0F0"/>
                </a:solidFill>
              </a:rPr>
              <a:t>: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 (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&gt;0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it-IT" sz="2800" dirty="0">
                <a:solidFill>
                  <a:srgbClr val="00B0F0"/>
                </a:solidFill>
              </a:rPr>
              <a:t>Stabilirea unui nume pentru constrângere </a:t>
            </a:r>
            <a:r>
              <a:rPr lang="it-IT" sz="2800" dirty="0" smtClean="0">
                <a:solidFill>
                  <a:srgbClr val="00B0F0"/>
                </a:solidFill>
              </a:rPr>
              <a:t>și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crearea </a:t>
            </a:r>
            <a:r>
              <a:rPr lang="it-IT" sz="2800" dirty="0">
                <a:solidFill>
                  <a:srgbClr val="00B0F0"/>
                </a:solidFill>
              </a:rPr>
              <a:t>unei constrângeri pe mai </a:t>
            </a:r>
            <a:r>
              <a:rPr lang="it-IT" sz="2800" dirty="0" smtClean="0">
                <a:solidFill>
                  <a:srgbClr val="00B0F0"/>
                </a:solidFill>
              </a:rPr>
              <a:t>multe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it-IT" sz="2800" dirty="0" smtClean="0">
                <a:solidFill>
                  <a:srgbClr val="00B0F0"/>
                </a:solidFill>
              </a:rPr>
              <a:t>coloane</a:t>
            </a:r>
            <a:r>
              <a:rPr lang="ro-RO" sz="2800" dirty="0" smtClean="0">
                <a:solidFill>
                  <a:srgbClr val="00B0F0"/>
                </a:solidFill>
              </a:rPr>
              <a:t>: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CONSTRAINT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chk_Person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CHECK (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&gt;0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City='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Sandnes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1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en-US" sz="3000" b="1" dirty="0" smtClean="0">
                <a:solidFill>
                  <a:schemeClr val="tx2"/>
                </a:solidFill>
              </a:rPr>
              <a:t>CREATE </a:t>
            </a:r>
            <a:r>
              <a:rPr lang="ro-RO" sz="3000" b="1" dirty="0" smtClean="0">
                <a:solidFill>
                  <a:schemeClr val="tx2"/>
                </a:solidFill>
              </a:rPr>
              <a:t>TABLE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vi-VN" sz="2800" dirty="0" smtClean="0">
                <a:solidFill>
                  <a:srgbClr val="00B0F0"/>
                </a:solidFill>
              </a:rPr>
              <a:t>Folosit</a:t>
            </a:r>
            <a:r>
              <a:rPr lang="ro-RO" sz="2800" dirty="0" smtClean="0">
                <a:solidFill>
                  <a:srgbClr val="00B0F0"/>
                </a:solidFill>
              </a:rPr>
              <a:t>ă</a:t>
            </a:r>
            <a:r>
              <a:rPr lang="vi-VN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>
                <a:solidFill>
                  <a:srgbClr val="00B0F0"/>
                </a:solidFill>
              </a:rPr>
              <a:t>pentru a crea </a:t>
            </a:r>
            <a:r>
              <a:rPr lang="vi-VN" sz="2800" dirty="0" smtClean="0">
                <a:solidFill>
                  <a:srgbClr val="00B0F0"/>
                </a:solidFill>
              </a:rPr>
              <a:t>tabele</a:t>
            </a:r>
            <a:r>
              <a:rPr lang="ro-RO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r>
              <a:rPr lang="vi-VN" sz="2800" dirty="0" smtClean="0">
                <a:solidFill>
                  <a:srgbClr val="00B0F0"/>
                </a:solidFill>
              </a:rPr>
              <a:t>Sintaxa</a:t>
            </a:r>
            <a:r>
              <a:rPr lang="vi-VN" sz="2800" dirty="0">
                <a:solidFill>
                  <a:srgbClr val="00B0F0"/>
                </a:solidFill>
              </a:rPr>
              <a:t>:</a:t>
            </a:r>
          </a:p>
          <a:p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</a:t>
            </a:r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table_name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endParaRPr lang="vi-V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column_name1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data_type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(size)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endParaRPr lang="vi-V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vi-V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column_name2 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data_type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(size)</a:t>
            </a:r>
            <a:r>
              <a:rPr lang="vi-V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,....)</a:t>
            </a:r>
            <a:endParaRPr lang="vi-V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vi-VN" sz="2800" dirty="0" smtClean="0">
                <a:solidFill>
                  <a:srgbClr val="00B0F0"/>
                </a:solidFill>
              </a:rPr>
              <a:t>Tipul </a:t>
            </a:r>
            <a:r>
              <a:rPr lang="vi-VN" sz="2800" dirty="0">
                <a:solidFill>
                  <a:srgbClr val="00B0F0"/>
                </a:solidFill>
              </a:rPr>
              <a:t>de date stabilește tipul valorilor </a:t>
            </a:r>
            <a:r>
              <a:rPr lang="vi-VN" sz="2800" dirty="0" smtClean="0">
                <a:solidFill>
                  <a:srgbClr val="00B0F0"/>
                </a:solidFill>
              </a:rPr>
              <a:t>pentru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coloana </a:t>
            </a:r>
            <a:r>
              <a:rPr lang="vi-VN" sz="2800" dirty="0" smtClean="0">
                <a:solidFill>
                  <a:srgbClr val="00B0F0"/>
                </a:solidFill>
              </a:rPr>
              <a:t>respectivă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>
                <a:solidFill>
                  <a:srgbClr val="00B0F0"/>
                </a:solidFill>
              </a:rPr>
              <a:t>5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CHECK</a:t>
            </a:r>
          </a:p>
          <a:p>
            <a:pPr algn="just"/>
            <a:r>
              <a:rPr lang="it-IT" sz="2800" dirty="0">
                <a:solidFill>
                  <a:srgbClr val="00B0F0"/>
                </a:solidFill>
              </a:rPr>
              <a:t>Eliminarea unei constrângeri</a:t>
            </a:r>
            <a:r>
              <a:rPr lang="ro-RO" sz="2800" dirty="0" smtClean="0">
                <a:solidFill>
                  <a:srgbClr val="00B0F0"/>
                </a:solidFill>
              </a:rPr>
              <a:t>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MySQL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 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chk_Person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Ms</a:t>
            </a:r>
            <a:r>
              <a:rPr lang="it-IT" sz="2800" dirty="0" smtClean="0">
                <a:solidFill>
                  <a:srgbClr val="00B0F0"/>
                </a:solidFill>
              </a:rPr>
              <a:t>SQL </a:t>
            </a:r>
            <a:r>
              <a:rPr lang="it-IT" sz="2800" dirty="0">
                <a:solidFill>
                  <a:srgbClr val="00B0F0"/>
                </a:solidFill>
              </a:rPr>
              <a:t>Server / Oracle / MS Access</a:t>
            </a:r>
            <a:r>
              <a:rPr lang="it-IT" sz="2800" dirty="0" smtClean="0">
                <a:solidFill>
                  <a:srgbClr val="00B0F0"/>
                </a:solidFill>
              </a:rPr>
              <a:t>:</a:t>
            </a:r>
            <a:endParaRPr lang="ro-RO" sz="2800" dirty="0" smtClean="0">
              <a:solidFill>
                <a:srgbClr val="00B0F0"/>
              </a:solidFill>
            </a:endParaRPr>
          </a:p>
          <a:p>
            <a:pPr lvl="1" algn="just"/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fr-FR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 </a:t>
            </a:r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CONSTRAINT </a:t>
            </a:r>
            <a:r>
              <a:rPr lang="fr-F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chk_Person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6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DEFAULT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B0F0"/>
                </a:solidFill>
              </a:rPr>
              <a:t>Folosită pentru a insera o valoare </a:t>
            </a:r>
            <a:r>
              <a:rPr lang="vi-VN" sz="2800" dirty="0" smtClean="0">
                <a:solidFill>
                  <a:srgbClr val="00B0F0"/>
                </a:solidFill>
              </a:rPr>
              <a:t>implicită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într-o </a:t>
            </a:r>
            <a:r>
              <a:rPr lang="vi-VN" sz="2800" dirty="0">
                <a:solidFill>
                  <a:srgbClr val="00B0F0"/>
                </a:solidFill>
              </a:rPr>
              <a:t>coloană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Valoarea </a:t>
            </a:r>
            <a:r>
              <a:rPr lang="vi-VN" sz="2800" dirty="0">
                <a:solidFill>
                  <a:srgbClr val="00B0F0"/>
                </a:solidFill>
              </a:rPr>
              <a:t>implicită va fi adăugată la </a:t>
            </a:r>
            <a:r>
              <a:rPr lang="vi-VN" sz="2800" dirty="0" smtClean="0">
                <a:solidFill>
                  <a:srgbClr val="00B0F0"/>
                </a:solidFill>
              </a:rPr>
              <a:t>toate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înregistrările </a:t>
            </a:r>
            <a:r>
              <a:rPr lang="vi-VN" sz="2800" dirty="0">
                <a:solidFill>
                  <a:srgbClr val="00B0F0"/>
                </a:solidFill>
              </a:rPr>
              <a:t>noi, dacă nu se specifică o </a:t>
            </a:r>
            <a:r>
              <a:rPr lang="vi-VN" sz="2800" dirty="0" smtClean="0">
                <a:solidFill>
                  <a:srgbClr val="00B0F0"/>
                </a:solidFill>
              </a:rPr>
              <a:t>altă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valoare</a:t>
            </a:r>
            <a:endParaRPr lang="vi-VN" sz="2800" dirty="0">
              <a:solidFill>
                <a:srgbClr val="00B0F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2800" dirty="0" smtClean="0">
                <a:solidFill>
                  <a:srgbClr val="00B0F0"/>
                </a:solidFill>
              </a:rPr>
              <a:t>Poate </a:t>
            </a:r>
            <a:r>
              <a:rPr lang="vi-VN" sz="2800" dirty="0">
                <a:solidFill>
                  <a:srgbClr val="00B0F0"/>
                </a:solidFill>
              </a:rPr>
              <a:t>fi folosită și pentru a insera </a:t>
            </a:r>
            <a:r>
              <a:rPr lang="vi-VN" sz="2800" dirty="0" smtClean="0">
                <a:solidFill>
                  <a:srgbClr val="00B0F0"/>
                </a:solidFill>
              </a:rPr>
              <a:t>valori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sistem </a:t>
            </a:r>
            <a:r>
              <a:rPr lang="vi-VN" sz="2800" dirty="0">
                <a:solidFill>
                  <a:srgbClr val="00B0F0"/>
                </a:solidFill>
              </a:rPr>
              <a:t>obținute prin apelul unor funcții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6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DEFAULT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</a:t>
            </a: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Persons(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NULL,</a:t>
            </a: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 NOT NULL,</a:t>
            </a: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varchar(255),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 varchar(255),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varchar(255) DEFAULT '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Sandnes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'</a:t>
            </a: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6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DEFAULT</a:t>
            </a:r>
          </a:p>
          <a:p>
            <a:pPr algn="just"/>
            <a:r>
              <a:rPr lang="ro-RO" sz="2800" dirty="0" smtClean="0">
                <a:solidFill>
                  <a:srgbClr val="00B0F0"/>
                </a:solidFill>
              </a:rPr>
              <a:t>Exemplu:</a:t>
            </a: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Orders</a:t>
            </a: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NULL,</a:t>
            </a: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OrderNo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NOT NULL,</a:t>
            </a: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</a:p>
          <a:p>
            <a:pPr lvl="1" algn="just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OrderDate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date DEFAULT GETDATE()</a:t>
            </a:r>
          </a:p>
          <a:p>
            <a:pPr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6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DEFAULT</a:t>
            </a:r>
          </a:p>
          <a:p>
            <a:pPr algn="just"/>
            <a:r>
              <a:rPr lang="it-IT" sz="2600" dirty="0">
                <a:solidFill>
                  <a:srgbClr val="00B0F0"/>
                </a:solidFill>
              </a:rPr>
              <a:t>Adăugarea unei constrângeri de valoare implicită după crearea tabelei: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600" dirty="0" smtClean="0">
                <a:solidFill>
                  <a:srgbClr val="00B0F0"/>
                </a:solidFill>
              </a:rPr>
              <a:t>MySQL:</a:t>
            </a:r>
          </a:p>
          <a:p>
            <a:pPr lvl="1" algn="just"/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SET DEFAULT 'SANDNES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‘</a:t>
            </a:r>
            <a:endParaRPr lang="ro-RO" sz="2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600" dirty="0" smtClean="0">
                <a:solidFill>
                  <a:srgbClr val="00B0F0"/>
                </a:solidFill>
              </a:rPr>
              <a:t>MsSQL Server </a:t>
            </a:r>
            <a:r>
              <a:rPr lang="ro-RO" sz="2600" dirty="0">
                <a:solidFill>
                  <a:srgbClr val="00B0F0"/>
                </a:solidFill>
              </a:rPr>
              <a:t>/ MS </a:t>
            </a:r>
            <a:r>
              <a:rPr lang="ro-RO" sz="2600" dirty="0" smtClean="0">
                <a:solidFill>
                  <a:srgbClr val="00B0F0"/>
                </a:solidFill>
              </a:rPr>
              <a:t>Access</a:t>
            </a:r>
          </a:p>
          <a:p>
            <a:pPr lvl="1" algn="just"/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 City SET DEFAULT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'SANDNES‘</a:t>
            </a:r>
            <a:endParaRPr lang="ro-RO" sz="2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600" dirty="0" smtClean="0">
                <a:solidFill>
                  <a:srgbClr val="00B0F0"/>
                </a:solidFill>
              </a:rPr>
              <a:t>Oracle</a:t>
            </a:r>
          </a:p>
          <a:p>
            <a:pPr lvl="1" algn="just"/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MODIFY 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DEFAULT 'SANDNES'</a:t>
            </a:r>
            <a:endParaRPr lang="ro-RO" sz="2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4.13 </a:t>
            </a:r>
            <a:r>
              <a:rPr lang="ro-RO" sz="3000" b="1" dirty="0" smtClean="0">
                <a:solidFill>
                  <a:schemeClr val="tx2"/>
                </a:solidFill>
              </a:rPr>
              <a:t>Constrângeri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4.13.</a:t>
            </a:r>
            <a:r>
              <a:rPr lang="ro-RO" sz="3000" dirty="0" smtClean="0">
                <a:solidFill>
                  <a:srgbClr val="00B0F0"/>
                </a:solidFill>
              </a:rPr>
              <a:t>6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Constr</a:t>
            </a:r>
            <a:r>
              <a:rPr lang="ro-RO" sz="3000" b="1" dirty="0" smtClean="0">
                <a:solidFill>
                  <a:schemeClr val="tx2"/>
                </a:solidFill>
              </a:rPr>
              <a:t>ângerea DEFAULT</a:t>
            </a:r>
          </a:p>
          <a:p>
            <a:pPr algn="just"/>
            <a:r>
              <a:rPr lang="it-IT" sz="2800" dirty="0">
                <a:solidFill>
                  <a:srgbClr val="00B0F0"/>
                </a:solidFill>
              </a:rPr>
              <a:t>Eliminarea unei constrângeri de valoare implicită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MySQL: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DROP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DEFAULT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rgbClr val="00B0F0"/>
                </a:solidFill>
              </a:rPr>
              <a:t>MsSQL </a:t>
            </a:r>
            <a:r>
              <a:rPr lang="ro-RO" sz="2800" dirty="0">
                <a:solidFill>
                  <a:srgbClr val="00B0F0"/>
                </a:solidFill>
              </a:rPr>
              <a:t>Server / Oracle / MS </a:t>
            </a:r>
            <a:r>
              <a:rPr lang="ro-RO" sz="2800" dirty="0" smtClean="0">
                <a:solidFill>
                  <a:srgbClr val="00B0F0"/>
                </a:solidFill>
              </a:rPr>
              <a:t>Access</a:t>
            </a:r>
          </a:p>
          <a:p>
            <a:pPr lvl="1" algn="just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Persons</a:t>
            </a:r>
            <a:r>
              <a:rPr lang="ro-RO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ALTER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 City DROP DEFAULT</a:t>
            </a:r>
            <a:endParaRPr lang="ro-RO" sz="2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 </a:t>
            </a:r>
            <a:r>
              <a:rPr lang="ro-RO" sz="3000" b="1" dirty="0" smtClean="0">
                <a:solidFill>
                  <a:schemeClr val="tx2"/>
                </a:solidFill>
              </a:rPr>
              <a:t>Limbajul 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1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en-US" sz="3000" b="1" dirty="0" smtClean="0">
                <a:solidFill>
                  <a:schemeClr val="tx2"/>
                </a:solidFill>
              </a:rPr>
              <a:t>CREATE </a:t>
            </a:r>
            <a:r>
              <a:rPr lang="ro-RO" sz="3000" b="1" dirty="0" smtClean="0">
                <a:solidFill>
                  <a:schemeClr val="tx2"/>
                </a:solidFill>
              </a:rPr>
              <a:t>TABLE - exemplu</a:t>
            </a:r>
            <a:endParaRPr lang="en-US" sz="3000" b="1" dirty="0" smtClean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 TABLE Persons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P_Id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varchar(255),</a:t>
            </a:r>
          </a:p>
          <a:p>
            <a:pPr lvl="1" algn="l"/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varchar(255),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 varchar(255),</a:t>
            </a:r>
          </a:p>
          <a:p>
            <a:pPr lvl="1"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City varchar(255)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vi-V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2.1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Tipuri de date în MySQL</a:t>
            </a:r>
          </a:p>
          <a:p>
            <a:r>
              <a:rPr lang="ro-RO" sz="3000" dirty="0" smtClean="0">
                <a:solidFill>
                  <a:srgbClr val="00B0F0"/>
                </a:solidFill>
              </a:rPr>
              <a:t>4.12.1.1 </a:t>
            </a:r>
            <a:r>
              <a:rPr lang="ro-RO" sz="3000" b="1" dirty="0" smtClean="0">
                <a:solidFill>
                  <a:schemeClr val="tx2"/>
                </a:solidFill>
              </a:rPr>
              <a:t>Tipuri de text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65912"/>
              </p:ext>
            </p:extLst>
          </p:nvPr>
        </p:nvGraphicFramePr>
        <p:xfrm>
          <a:off x="609600" y="2286000"/>
          <a:ext cx="7969453" cy="4033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57680"/>
                <a:gridCol w="6211773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Tip de data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Descriere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CHAR()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Stochează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un șir de lungime fixă (poate conține litere, numere și caractere speciale). Dimensiunea fixă este specificat în paranteze. Poate stoca până la 255 de caractere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VARCHAR()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S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tochează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un șir de lungime variabilă (poate conține litere, numere și caractere speciale). Dimensiunea maximă este specificată în paranteze. Poate stoca până la 255 de caractere. Notă: În cazul în care ați pus o valoare mai mare decât 255 va fi convertit la un tip de text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TINYTEXT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S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tochează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un șir cu o lungime maximă de 255 de caractere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TEXT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S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tochează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un șir cu o lungime maximă de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6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55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35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de caractere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2.1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Tipuri </a:t>
            </a:r>
            <a:r>
              <a:rPr lang="ro-RO" sz="3000" b="1" dirty="0">
                <a:solidFill>
                  <a:schemeClr val="tx2"/>
                </a:solidFill>
              </a:rPr>
              <a:t>de date în MySQL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4.12.1.1 </a:t>
            </a:r>
            <a:r>
              <a:rPr lang="ro-RO" sz="3000" b="1" dirty="0" smtClean="0">
                <a:solidFill>
                  <a:schemeClr val="tx2"/>
                </a:solidFill>
              </a:rPr>
              <a:t>Tipuri de text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44379"/>
              </p:ext>
            </p:extLst>
          </p:nvPr>
        </p:nvGraphicFramePr>
        <p:xfrm>
          <a:off x="609600" y="2286000"/>
          <a:ext cx="8001000" cy="2931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56626"/>
                <a:gridCol w="604437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Tip de data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Descriere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MEDIUMTEXT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S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tochează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un șir cu o lungime maximă de </a:t>
                      </a:r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16,777,215</a:t>
                      </a:r>
                      <a:r>
                        <a:rPr lang="ro-RO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caractere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MEDIUMBLOB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Binary Large Objects. Stochează </a:t>
                      </a:r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16,777,215 </a:t>
                      </a:r>
                      <a:r>
                        <a:rPr lang="ro-RO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octeţi de date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LONGTEXT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S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tochează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un șir cu o lungime maximă de </a:t>
                      </a:r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4,294,967,295</a:t>
                      </a:r>
                      <a:r>
                        <a:rPr lang="ro-RO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caractere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LONGBLOB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Binary Large Objects. Stochează </a:t>
                      </a:r>
                      <a:r>
                        <a:rPr lang="en-US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4,294,967,295  </a:t>
                      </a:r>
                      <a:r>
                        <a:rPr lang="ro-RO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octeţi de date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2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r>
              <a:rPr lang="ro-RO" sz="3000" dirty="0" smtClean="0">
                <a:solidFill>
                  <a:srgbClr val="00B0F0"/>
                </a:solidFill>
              </a:rPr>
              <a:t>4.</a:t>
            </a:r>
            <a:r>
              <a:rPr lang="en-US" sz="3000" dirty="0" smtClean="0">
                <a:solidFill>
                  <a:srgbClr val="00B0F0"/>
                </a:solidFill>
              </a:rPr>
              <a:t>1</a:t>
            </a:r>
            <a:r>
              <a:rPr lang="ro-RO" sz="3000" dirty="0" smtClean="0">
                <a:solidFill>
                  <a:srgbClr val="00B0F0"/>
                </a:solidFill>
              </a:rPr>
              <a:t>2.1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ro-RO" sz="3000" b="1" dirty="0" smtClean="0">
                <a:solidFill>
                  <a:schemeClr val="tx2"/>
                </a:solidFill>
              </a:rPr>
              <a:t>Tipuri </a:t>
            </a:r>
            <a:r>
              <a:rPr lang="ro-RO" sz="3000" b="1" dirty="0">
                <a:solidFill>
                  <a:schemeClr val="tx2"/>
                </a:solidFill>
              </a:rPr>
              <a:t>de date în MySQL</a:t>
            </a:r>
            <a:endParaRPr lang="ro-RO" sz="3000" b="1" dirty="0" smtClean="0">
              <a:solidFill>
                <a:schemeClr val="tx2"/>
              </a:solidFill>
            </a:endParaRPr>
          </a:p>
          <a:p>
            <a:r>
              <a:rPr lang="ro-RO" sz="3000" dirty="0" smtClean="0">
                <a:solidFill>
                  <a:srgbClr val="00B0F0"/>
                </a:solidFill>
              </a:rPr>
              <a:t>4.12.1.1 </a:t>
            </a:r>
            <a:r>
              <a:rPr lang="ro-RO" sz="3000" b="1" dirty="0" smtClean="0">
                <a:solidFill>
                  <a:schemeClr val="tx2"/>
                </a:solidFill>
              </a:rPr>
              <a:t>Tipuri de text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42633"/>
              </p:ext>
            </p:extLst>
          </p:nvPr>
        </p:nvGraphicFramePr>
        <p:xfrm>
          <a:off x="609600" y="2286000"/>
          <a:ext cx="8001000" cy="3022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56626"/>
                <a:gridCol w="604437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Tip de data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Descriere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ENUM(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x,y,z,etc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.)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Permite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introduce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rea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unei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list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e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de valori posibile.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Se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pot introduce până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 la 65535 </a:t>
                      </a: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de </a:t>
                      </a:r>
                      <a:r>
                        <a:rPr lang="vi-VN" dirty="0" smtClean="0">
                          <a:solidFill>
                            <a:srgbClr val="00B0F0"/>
                          </a:solidFill>
                        </a:rPr>
                        <a:t>valori într-o listă ENUM. Dacă se introduce o valoare care nu este în listă, va fi introdusă o valoare goală. Notă: Valorile sunt sortate în ordinea în care le introduceți. Introduceți valorile posibile în acest format: ENUM ("X", "Y", "Z")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SET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>
                          <a:solidFill>
                            <a:srgbClr val="00B0F0"/>
                          </a:solidFill>
                        </a:rPr>
                        <a:t>Similar</a:t>
                      </a:r>
                      <a:r>
                        <a:rPr lang="ro-RO" baseline="0" dirty="0" smtClean="0">
                          <a:solidFill>
                            <a:srgbClr val="00B0F0"/>
                          </a:solidFill>
                        </a:rPr>
                        <a:t> tipului ENUM cu excepţia faprului că SET poate memora  până la 64 de elemente listă şi poate stoca mai mult de o variantă.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5562</TotalTime>
  <Words>3356</Words>
  <Application>Microsoft Office PowerPoint</Application>
  <PresentationFormat>On-screen Show (4:3)</PresentationFormat>
  <Paragraphs>622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Perspective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Tilu</dc:creator>
  <cp:lastModifiedBy>Tilu</cp:lastModifiedBy>
  <cp:revision>357</cp:revision>
  <dcterms:created xsi:type="dcterms:W3CDTF">2015-10-07T07:22:37Z</dcterms:created>
  <dcterms:modified xsi:type="dcterms:W3CDTF">2015-12-03T11:55:26Z</dcterms:modified>
</cp:coreProperties>
</file>