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9"/>
  </p:notesMasterIdLst>
  <p:sldIdLst>
    <p:sldId id="305" r:id="rId2"/>
    <p:sldId id="257" r:id="rId3"/>
    <p:sldId id="385" r:id="rId4"/>
    <p:sldId id="400" r:id="rId5"/>
    <p:sldId id="386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7" r:id="rId47"/>
    <p:sldId id="388" r:id="rId48"/>
    <p:sldId id="389" r:id="rId49"/>
    <p:sldId id="390" r:id="rId50"/>
    <p:sldId id="392" r:id="rId51"/>
    <p:sldId id="391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9" autoAdjust="0"/>
    <p:restoredTop sz="92308" autoAdjust="0"/>
  </p:normalViewPr>
  <p:slideViewPr>
    <p:cSldViewPr>
      <p:cViewPr varScale="1">
        <p:scale>
          <a:sx n="57" d="100"/>
          <a:sy n="57" d="100"/>
        </p:scale>
        <p:origin x="-9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B2477-2EAC-48E8-BFFF-2347B2D5CB3E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6CFF-50ED-4A44-B9AB-5918B950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6CFF-50ED-4A44-B9AB-5918B9509B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>
                <a:solidFill>
                  <a:schemeClr val="tx2"/>
                </a:solidFill>
              </a:rPr>
              <a:t>9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4.14 CREATE INDEX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4.15 DROP INDEX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4.1</a:t>
            </a:r>
            <a:r>
              <a:rPr lang="en-US" sz="2800" dirty="0" smtClean="0">
                <a:solidFill>
                  <a:srgbClr val="00B0F0"/>
                </a:solidFill>
              </a:rPr>
              <a:t>6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DROP…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4.17 ALTER TABLE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4.18 AUTO INCREMENT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4.19 VIEW-</a:t>
            </a:r>
            <a:r>
              <a:rPr lang="en-US" sz="2800" dirty="0" err="1" smtClean="0">
                <a:solidFill>
                  <a:srgbClr val="00B0F0"/>
                </a:solidFill>
              </a:rPr>
              <a:t>uri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15</a:t>
            </a:r>
            <a:r>
              <a:rPr lang="en-US" sz="3000" b="1" dirty="0" smtClean="0">
                <a:solidFill>
                  <a:schemeClr val="tx2"/>
                </a:solidFill>
              </a:rPr>
              <a:t> DROP INDEX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DROP </a:t>
            </a:r>
            <a:r>
              <a:rPr lang="vi-VN" sz="2800" dirty="0">
                <a:solidFill>
                  <a:srgbClr val="00B0F0"/>
                </a:solidFill>
              </a:rPr>
              <a:t>INDEX - șterge un index dintr-o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MySQL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 DROP INDEX index_name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MS Access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index_name ON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</a:rPr>
              <a:t>s</a:t>
            </a:r>
            <a:r>
              <a:rPr lang="vi-VN" sz="2800" dirty="0" smtClean="0">
                <a:solidFill>
                  <a:srgbClr val="00B0F0"/>
                </a:solidFill>
              </a:rPr>
              <a:t>SQL</a:t>
            </a:r>
            <a:r>
              <a:rPr lang="en-US" sz="2800" dirty="0" smtClean="0">
                <a:solidFill>
                  <a:srgbClr val="00B0F0"/>
                </a:solidFill>
              </a:rPr>
              <a:t> Server: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table_name.index_name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DB2/Oracle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index_name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16</a:t>
            </a:r>
            <a:r>
              <a:rPr lang="en-US" sz="3000" b="1" dirty="0" smtClean="0">
                <a:solidFill>
                  <a:schemeClr val="tx2"/>
                </a:solidFill>
              </a:rPr>
              <a:t> DROP …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DROP </a:t>
            </a:r>
            <a:r>
              <a:rPr lang="vi-VN" sz="2800" dirty="0">
                <a:solidFill>
                  <a:srgbClr val="00B0F0"/>
                </a:solidFill>
              </a:rPr>
              <a:t>TABLE - șterge o tabelă</a:t>
            </a: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DROP </a:t>
            </a:r>
            <a:r>
              <a:rPr lang="vi-VN" sz="2800" dirty="0">
                <a:solidFill>
                  <a:srgbClr val="00B0F0"/>
                </a:solidFill>
              </a:rPr>
              <a:t>DATABASE - șterge toată baza de date</a:t>
            </a: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database_name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TRUNCATE </a:t>
            </a:r>
            <a:r>
              <a:rPr lang="vi-VN" sz="2800" dirty="0">
                <a:solidFill>
                  <a:srgbClr val="00B0F0"/>
                </a:solidFill>
              </a:rPr>
              <a:t>TABLE - șterge doar </a:t>
            </a:r>
            <a:r>
              <a:rPr lang="vi-VN" sz="2800" dirty="0" smtClean="0">
                <a:solidFill>
                  <a:srgbClr val="00B0F0"/>
                </a:solidFill>
              </a:rPr>
              <a:t>înregistrările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dintr-o </a:t>
            </a:r>
            <a:r>
              <a:rPr lang="vi-VN" sz="2800" dirty="0">
                <a:solidFill>
                  <a:srgbClr val="00B0F0"/>
                </a:solidFill>
              </a:rPr>
              <a:t>tabelă</a:t>
            </a: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TRUNCATE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</a:t>
            </a:r>
          </a:p>
        </p:txBody>
      </p:sp>
    </p:spTree>
    <p:extLst>
      <p:ext uri="{BB962C8B-B14F-4D97-AF65-F5344CB8AC3E}">
        <p14:creationId xmlns:p14="http://schemas.microsoft.com/office/powerpoint/2010/main" val="3785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17</a:t>
            </a:r>
            <a:r>
              <a:rPr lang="en-US" sz="3000" b="1" dirty="0" smtClean="0">
                <a:solidFill>
                  <a:schemeClr val="tx2"/>
                </a:solidFill>
              </a:rPr>
              <a:t> ALTER TABLE</a:t>
            </a:r>
          </a:p>
          <a:p>
            <a:r>
              <a:rPr lang="vi-VN" sz="2800" dirty="0">
                <a:solidFill>
                  <a:srgbClr val="00B0F0"/>
                </a:solidFill>
              </a:rPr>
              <a:t>Folosită pentru a adăuga, modifica, șterge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coloane </a:t>
            </a:r>
            <a:r>
              <a:rPr lang="vi-VN" sz="2800" dirty="0">
                <a:solidFill>
                  <a:srgbClr val="00B0F0"/>
                </a:solidFill>
              </a:rPr>
              <a:t>dintr-o tabelă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Adăugarea </a:t>
            </a:r>
            <a:r>
              <a:rPr lang="vi-VN" sz="2800" dirty="0">
                <a:solidFill>
                  <a:srgbClr val="00B0F0"/>
                </a:solidFill>
              </a:rPr>
              <a:t>unei coloane</a:t>
            </a: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</a:t>
            </a:r>
          </a:p>
          <a:p>
            <a:pPr lvl="1" algn="l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column_name datatype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Ștergerea </a:t>
            </a:r>
            <a:r>
              <a:rPr lang="vi-VN" sz="2800" dirty="0">
                <a:solidFill>
                  <a:srgbClr val="00B0F0"/>
                </a:solidFill>
              </a:rPr>
              <a:t>unei </a:t>
            </a:r>
            <a:r>
              <a:rPr lang="vi-VN" sz="2800" dirty="0" smtClean="0">
                <a:solidFill>
                  <a:srgbClr val="00B0F0"/>
                </a:solidFill>
              </a:rPr>
              <a:t>coloane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</a:t>
            </a:r>
          </a:p>
          <a:p>
            <a:pPr lvl="1" algn="l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COLUMN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17</a:t>
            </a:r>
            <a:r>
              <a:rPr lang="en-US" sz="3000" b="1" dirty="0" smtClean="0">
                <a:solidFill>
                  <a:schemeClr val="tx2"/>
                </a:solidFill>
              </a:rPr>
              <a:t> ALTER TABLE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Schimbarea </a:t>
            </a:r>
            <a:r>
              <a:rPr lang="vi-VN" sz="2800" dirty="0">
                <a:solidFill>
                  <a:srgbClr val="00B0F0"/>
                </a:solidFill>
              </a:rPr>
              <a:t>tipului de date pentru o coloană</a:t>
            </a: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table_name</a:t>
            </a:r>
          </a:p>
          <a:p>
            <a:pPr lvl="1" algn="l"/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COLUMN column_name datatype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17</a:t>
            </a:r>
            <a:r>
              <a:rPr lang="en-US" sz="3000" b="1" dirty="0" smtClean="0">
                <a:solidFill>
                  <a:schemeClr val="tx2"/>
                </a:solidFill>
              </a:rPr>
              <a:t> ALTER TABLE – </a:t>
            </a:r>
            <a:r>
              <a:rPr lang="en-US" sz="3000" b="1" dirty="0" err="1" smtClean="0">
                <a:solidFill>
                  <a:schemeClr val="tx2"/>
                </a:solidFill>
              </a:rPr>
              <a:t>exemplu</a:t>
            </a:r>
            <a:endParaRPr lang="en-US" sz="3000" b="1" dirty="0" smtClean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B0F0"/>
                </a:solidFill>
              </a:rPr>
              <a:t>Adaugarea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unei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noi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coloane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ADD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DateOfBirth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39826"/>
              </p:ext>
            </p:extLst>
          </p:nvPr>
        </p:nvGraphicFramePr>
        <p:xfrm>
          <a:off x="1600200" y="22860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85545"/>
              </p:ext>
            </p:extLst>
          </p:nvPr>
        </p:nvGraphicFramePr>
        <p:xfrm>
          <a:off x="685800" y="4953000"/>
          <a:ext cx="779437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  <a:gridCol w="1529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DateOfBirth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17</a:t>
            </a:r>
            <a:r>
              <a:rPr lang="en-US" sz="3000" b="1" dirty="0" smtClean="0">
                <a:solidFill>
                  <a:schemeClr val="tx2"/>
                </a:solidFill>
              </a:rPr>
              <a:t> ALTER TABLE – </a:t>
            </a:r>
            <a:r>
              <a:rPr lang="en-US" sz="3000" b="1" dirty="0" err="1" smtClean="0">
                <a:solidFill>
                  <a:schemeClr val="tx2"/>
                </a:solidFill>
              </a:rPr>
              <a:t>exemplu</a:t>
            </a:r>
            <a:endParaRPr lang="en-US" sz="3000" b="1" dirty="0" smtClean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B0F0"/>
                </a:solidFill>
              </a:rPr>
              <a:t>Schimbarea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tipului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pentru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coloana</a:t>
            </a:r>
            <a:r>
              <a:rPr lang="en-US" sz="2800" dirty="0" smtClean="0">
                <a:solidFill>
                  <a:srgbClr val="00B0F0"/>
                </a:solidFill>
              </a:rPr>
              <a:t> ‘</a:t>
            </a:r>
            <a:r>
              <a:rPr lang="en-US" sz="2800" dirty="0" err="1">
                <a:solidFill>
                  <a:srgbClr val="00B0F0"/>
                </a:solidFill>
              </a:rPr>
              <a:t>DateofBirth</a:t>
            </a:r>
            <a:r>
              <a:rPr lang="en-US" sz="2800" dirty="0">
                <a:solidFill>
                  <a:srgbClr val="00B0F0"/>
                </a:solidFill>
              </a:rPr>
              <a:t>’ </a:t>
            </a:r>
            <a:r>
              <a:rPr lang="en-US" sz="2800" dirty="0" err="1">
                <a:solidFill>
                  <a:srgbClr val="00B0F0"/>
                </a:solidFill>
              </a:rPr>
              <a:t>în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tabela</a:t>
            </a:r>
            <a:r>
              <a:rPr lang="en-US" sz="2800" dirty="0">
                <a:solidFill>
                  <a:srgbClr val="00B0F0"/>
                </a:solidFill>
              </a:rPr>
              <a:t> ‘Persons</a:t>
            </a:r>
            <a:r>
              <a:rPr lang="en-US" sz="2800" dirty="0" smtClean="0">
                <a:solidFill>
                  <a:srgbClr val="00B0F0"/>
                </a:solidFill>
              </a:rPr>
              <a:t>’</a:t>
            </a:r>
          </a:p>
          <a:p>
            <a:pPr lvl="1" algn="l"/>
            <a:r>
              <a:rPr lang="en-US" sz="2800" dirty="0" err="1" smtClean="0">
                <a:solidFill>
                  <a:srgbClr val="00B0F0"/>
                </a:solidFill>
              </a:rPr>
              <a:t>MsSQL</a:t>
            </a:r>
            <a:r>
              <a:rPr lang="en-US" sz="2800" dirty="0" smtClean="0">
                <a:solidFill>
                  <a:srgbClr val="00B0F0"/>
                </a:solidFill>
              </a:rPr>
              <a:t> Server / </a:t>
            </a:r>
            <a:r>
              <a:rPr lang="en-US" sz="2800" dirty="0" err="1" smtClean="0">
                <a:solidFill>
                  <a:srgbClr val="00B0F0"/>
                </a:solidFill>
              </a:rPr>
              <a:t>Ms</a:t>
            </a:r>
            <a:r>
              <a:rPr lang="en-US" sz="2800" dirty="0" smtClean="0">
                <a:solidFill>
                  <a:srgbClr val="00B0F0"/>
                </a:solidFill>
              </a:rPr>
              <a:t> Access</a:t>
            </a: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ALTER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DateOfBirth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YEAR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MySQL / Oracle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Persons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MODIFY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DateOfBirth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YEAR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17</a:t>
            </a:r>
            <a:r>
              <a:rPr lang="en-US" sz="3000" b="1" dirty="0" smtClean="0">
                <a:solidFill>
                  <a:schemeClr val="tx2"/>
                </a:solidFill>
              </a:rPr>
              <a:t> ALTER TABLE – </a:t>
            </a:r>
            <a:r>
              <a:rPr lang="en-US" sz="3000" b="1" dirty="0" err="1" smtClean="0">
                <a:solidFill>
                  <a:schemeClr val="tx2"/>
                </a:solidFill>
              </a:rPr>
              <a:t>exemplu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Eliminarea coloanei adăugate anterior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Persons DROP COLUMN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DateOfBirth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rgbClr val="00B0F0"/>
                </a:solidFill>
              </a:rPr>
              <a:t>Redenumire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tabel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MySQL</a:t>
            </a: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t1 RENAME t2</a:t>
            </a:r>
          </a:p>
          <a:p>
            <a:pPr lvl="1" algn="l"/>
            <a:r>
              <a:rPr lang="en-US" sz="2800" dirty="0" err="1" smtClean="0">
                <a:solidFill>
                  <a:srgbClr val="00B0F0"/>
                </a:solidFill>
              </a:rPr>
              <a:t>MsSQL</a:t>
            </a:r>
            <a:r>
              <a:rPr lang="en-US" sz="2800" dirty="0" smtClean="0">
                <a:solidFill>
                  <a:srgbClr val="00B0F0"/>
                </a:solidFill>
              </a:rPr>
              <a:t> Server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sp_RENAME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Table_First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Table_Last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6740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18</a:t>
            </a:r>
            <a:r>
              <a:rPr lang="en-US" sz="3000" b="1" dirty="0" smtClean="0">
                <a:solidFill>
                  <a:schemeClr val="tx2"/>
                </a:solidFill>
              </a:rPr>
              <a:t> AUTO INCREMENT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Permite generarea automată a unui </a:t>
            </a:r>
            <a:r>
              <a:rPr lang="vi-VN" sz="2800" dirty="0" smtClean="0">
                <a:solidFill>
                  <a:srgbClr val="00B0F0"/>
                </a:solidFill>
              </a:rPr>
              <a:t>număr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unic </a:t>
            </a:r>
            <a:r>
              <a:rPr lang="vi-VN" sz="2800" dirty="0">
                <a:solidFill>
                  <a:srgbClr val="00B0F0"/>
                </a:solidFill>
              </a:rPr>
              <a:t>atunci când se inserează o </a:t>
            </a:r>
            <a:r>
              <a:rPr lang="vi-VN" sz="2800" dirty="0" smtClean="0">
                <a:solidFill>
                  <a:srgbClr val="00B0F0"/>
                </a:solidFill>
              </a:rPr>
              <a:t>nouă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înregistrare </a:t>
            </a:r>
            <a:r>
              <a:rPr lang="vi-VN" sz="2800" dirty="0">
                <a:solidFill>
                  <a:srgbClr val="00B0F0"/>
                </a:solidFill>
              </a:rPr>
              <a:t>în tabelă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regulă când cheia primară este de </a:t>
            </a:r>
            <a:r>
              <a:rPr lang="vi-VN" sz="2800" dirty="0" smtClean="0">
                <a:solidFill>
                  <a:srgbClr val="00B0F0"/>
                </a:solidFill>
              </a:rPr>
              <a:t>tip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numeric </a:t>
            </a:r>
            <a:r>
              <a:rPr lang="vi-VN" sz="2800" dirty="0">
                <a:solidFill>
                  <a:srgbClr val="00B0F0"/>
                </a:solidFill>
              </a:rPr>
              <a:t>și e formată dintr-un singur câmp</a:t>
            </a:r>
            <a:r>
              <a:rPr lang="vi-VN" sz="2800" dirty="0" smtClean="0">
                <a:solidFill>
                  <a:srgbClr val="00B0F0"/>
                </a:solidFill>
              </a:rPr>
              <a:t>,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are </a:t>
            </a:r>
            <a:r>
              <a:rPr lang="vi-VN" sz="2800" dirty="0">
                <a:solidFill>
                  <a:srgbClr val="00B0F0"/>
                </a:solidFill>
              </a:rPr>
              <a:t>acest atribut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18</a:t>
            </a:r>
            <a:r>
              <a:rPr lang="en-US" sz="3000" b="1" dirty="0" smtClean="0">
                <a:solidFill>
                  <a:schemeClr val="tx2"/>
                </a:solidFill>
              </a:rPr>
              <a:t> AUTO INCREMENT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Sintaxa</a:t>
            </a:r>
            <a:r>
              <a:rPr lang="en-US" sz="2800" dirty="0" smtClean="0">
                <a:solidFill>
                  <a:srgbClr val="00B0F0"/>
                </a:solidFill>
              </a:rPr>
              <a:t> MySQL: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Persons(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 AUTO_INCREMENT,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 Address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varchar(255), City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varchar(255), PRIMARY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</a:p>
          <a:p>
            <a:r>
              <a:rPr lang="en-US" sz="2800" dirty="0">
                <a:solidFill>
                  <a:srgbClr val="00B0F0"/>
                </a:solidFill>
              </a:rPr>
              <a:t>Implicit </a:t>
            </a:r>
            <a:r>
              <a:rPr lang="en-US" sz="2800" dirty="0" err="1">
                <a:solidFill>
                  <a:srgbClr val="00B0F0"/>
                </a:solidFill>
              </a:rPr>
              <a:t>pornește</a:t>
            </a:r>
            <a:r>
              <a:rPr lang="en-US" sz="2800" dirty="0">
                <a:solidFill>
                  <a:srgbClr val="00B0F0"/>
                </a:solidFill>
              </a:rPr>
              <a:t> de la 1 </a:t>
            </a:r>
            <a:r>
              <a:rPr lang="en-US" sz="2800" dirty="0" err="1">
                <a:solidFill>
                  <a:srgbClr val="00B0F0"/>
                </a:solidFill>
              </a:rPr>
              <a:t>și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crește</a:t>
            </a:r>
            <a:r>
              <a:rPr lang="en-US" sz="2800" dirty="0">
                <a:solidFill>
                  <a:srgbClr val="00B0F0"/>
                </a:solidFill>
              </a:rPr>
              <a:t> cu </a:t>
            </a:r>
            <a:r>
              <a:rPr lang="en-US" sz="28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AUTO_INCREMENT=10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18</a:t>
            </a:r>
            <a:r>
              <a:rPr lang="en-US" sz="3000" b="1" dirty="0" smtClean="0">
                <a:solidFill>
                  <a:schemeClr val="tx2"/>
                </a:solidFill>
              </a:rPr>
              <a:t> AUTO INCREMENT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vi-VN" sz="2800" dirty="0">
                <a:solidFill>
                  <a:srgbClr val="00B0F0"/>
                </a:solidFill>
              </a:rPr>
              <a:t>Dacă vrem să adăugăm o nouă înregistrare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tabelă </a:t>
            </a:r>
            <a:r>
              <a:rPr lang="vi-VN" sz="2800" dirty="0">
                <a:solidFill>
                  <a:srgbClr val="00B0F0"/>
                </a:solidFill>
              </a:rPr>
              <a:t>nu mai trebuie să specificăm câmpul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are </a:t>
            </a:r>
            <a:r>
              <a:rPr lang="vi-VN" sz="2800" dirty="0">
                <a:solidFill>
                  <a:srgbClr val="00B0F0"/>
                </a:solidFill>
              </a:rPr>
              <a:t>atribut </a:t>
            </a:r>
            <a:r>
              <a:rPr lang="vi-VN" sz="2800" dirty="0" smtClean="0">
                <a:solidFill>
                  <a:srgbClr val="00B0F0"/>
                </a:solidFill>
              </a:rPr>
              <a:t>AUTO_INCREMENT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va genera o valoare unică </a:t>
            </a:r>
            <a:r>
              <a:rPr lang="vi-VN" sz="2800" dirty="0" smtClean="0">
                <a:solidFill>
                  <a:srgbClr val="00B0F0"/>
                </a:solidFill>
              </a:rPr>
              <a:t>automat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endParaRPr lang="vi-VN" sz="2800" dirty="0">
              <a:solidFill>
                <a:srgbClr val="00B0F0"/>
              </a:solidFill>
            </a:endParaRPr>
          </a:p>
          <a:p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INTO Persons (FirstName,LastName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('Lars', 'Monsen')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>
                <a:solidFill>
                  <a:schemeClr val="tx2"/>
                </a:solidFill>
              </a:rPr>
              <a:t>9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 </a:t>
            </a:r>
            <a:r>
              <a:rPr lang="en-US" sz="2800" dirty="0" err="1">
                <a:solidFill>
                  <a:srgbClr val="00B0F0"/>
                </a:solidFill>
              </a:rPr>
              <a:t>Limbajul</a:t>
            </a:r>
            <a:r>
              <a:rPr lang="en-US" sz="2800" dirty="0">
                <a:solidFill>
                  <a:srgbClr val="00B0F0"/>
                </a:solidFill>
              </a:rPr>
              <a:t> SQL</a:t>
            </a:r>
            <a:endParaRPr lang="ro-RO" sz="28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4.20 Funcţii SQL pentru dată/oră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4.20.1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MySQL </a:t>
            </a:r>
            <a:r>
              <a:rPr lang="ro-RO" sz="2600" dirty="0">
                <a:solidFill>
                  <a:srgbClr val="00B0F0"/>
                </a:solidFill>
              </a:rPr>
              <a:t>pentru dată/oră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4.20.2 Funcţii MsSQL Server </a:t>
            </a:r>
            <a:r>
              <a:rPr lang="ro-RO" sz="2600" dirty="0">
                <a:solidFill>
                  <a:srgbClr val="00B0F0"/>
                </a:solidFill>
              </a:rPr>
              <a:t>pentru </a:t>
            </a:r>
            <a:r>
              <a:rPr lang="ro-RO" sz="2600" dirty="0" smtClean="0">
                <a:solidFill>
                  <a:srgbClr val="00B0F0"/>
                </a:solidFill>
              </a:rPr>
              <a:t>dată/oră</a:t>
            </a:r>
            <a:endParaRPr lang="ro-RO" sz="26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4.21 NULL, operatori, funcţii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4.21.1 Operatorul </a:t>
            </a:r>
            <a:r>
              <a:rPr lang="ro-RO" sz="2600" dirty="0">
                <a:solidFill>
                  <a:srgbClr val="00B0F0"/>
                </a:solidFill>
              </a:rPr>
              <a:t>IS </a:t>
            </a:r>
            <a:r>
              <a:rPr lang="ro-RO" sz="2600" dirty="0" smtClean="0">
                <a:solidFill>
                  <a:srgbClr val="00B0F0"/>
                </a:solidFill>
              </a:rPr>
              <a:t>NULL</a:t>
            </a:r>
          </a:p>
          <a:p>
            <a:pPr lvl="2" algn="l"/>
            <a:r>
              <a:rPr lang="ro-RO" sz="2600" dirty="0">
                <a:solidFill>
                  <a:srgbClr val="00B0F0"/>
                </a:solidFill>
              </a:rPr>
              <a:t>4.21.2 Operatorul IS </a:t>
            </a:r>
            <a:r>
              <a:rPr lang="ro-RO" sz="2600" dirty="0" smtClean="0">
                <a:solidFill>
                  <a:srgbClr val="00B0F0"/>
                </a:solidFill>
              </a:rPr>
              <a:t>NOT NULL</a:t>
            </a:r>
          </a:p>
          <a:p>
            <a:pPr lvl="2" algn="l"/>
            <a:r>
              <a:rPr lang="ro-RO" sz="2600" dirty="0">
                <a:solidFill>
                  <a:srgbClr val="00B0F0"/>
                </a:solidFill>
              </a:rPr>
              <a:t>4.21.3 Funcţiile ISNULL(), NVL(), IFNULL() şi COALESCE</a:t>
            </a:r>
            <a:r>
              <a:rPr lang="ro-RO" sz="2600" dirty="0" smtClean="0">
                <a:solidFill>
                  <a:srgbClr val="00B0F0"/>
                </a:solidFill>
              </a:rPr>
              <a:t>()</a:t>
            </a:r>
            <a:endParaRPr lang="ro-RO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18</a:t>
            </a:r>
            <a:r>
              <a:rPr lang="en-US" sz="3000" b="1" dirty="0" smtClean="0">
                <a:solidFill>
                  <a:schemeClr val="tx2"/>
                </a:solidFill>
              </a:rPr>
              <a:t> AUTO INCREMENT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Sintaxa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MsSQL</a:t>
            </a:r>
            <a:r>
              <a:rPr lang="en-US" sz="2800" dirty="0" smtClean="0">
                <a:solidFill>
                  <a:srgbClr val="00B0F0"/>
                </a:solidFill>
              </a:rPr>
              <a:t> Server: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Persons(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PRIMARY KEY IDENTITY,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 Address 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 City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Implicit </a:t>
            </a:r>
            <a:r>
              <a:rPr lang="en-US" sz="2800" dirty="0" err="1">
                <a:solidFill>
                  <a:srgbClr val="00B0F0"/>
                </a:solidFill>
              </a:rPr>
              <a:t>pornește</a:t>
            </a:r>
            <a:r>
              <a:rPr lang="en-US" sz="2800" dirty="0">
                <a:solidFill>
                  <a:srgbClr val="00B0F0"/>
                </a:solidFill>
              </a:rPr>
              <a:t> de la 1 </a:t>
            </a:r>
            <a:r>
              <a:rPr lang="en-US" sz="2800" dirty="0" err="1">
                <a:solidFill>
                  <a:srgbClr val="00B0F0"/>
                </a:solidFill>
              </a:rPr>
              <a:t>și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crește</a:t>
            </a:r>
            <a:r>
              <a:rPr lang="en-US" sz="2800" dirty="0">
                <a:solidFill>
                  <a:srgbClr val="00B0F0"/>
                </a:solidFill>
              </a:rPr>
              <a:t> cu </a:t>
            </a:r>
            <a:r>
              <a:rPr lang="en-US" sz="28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IDENTITY(10,5)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18</a:t>
            </a:r>
            <a:r>
              <a:rPr lang="en-US" sz="3000" b="1" dirty="0" smtClean="0">
                <a:solidFill>
                  <a:schemeClr val="tx2"/>
                </a:solidFill>
              </a:rPr>
              <a:t> AUTO INCREMENT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700" dirty="0" err="1" smtClean="0">
                <a:solidFill>
                  <a:srgbClr val="00B0F0"/>
                </a:solidFill>
              </a:rPr>
              <a:t>Sintaxa</a:t>
            </a:r>
            <a:r>
              <a:rPr lang="en-US" sz="2700" dirty="0" smtClean="0">
                <a:solidFill>
                  <a:srgbClr val="00B0F0"/>
                </a:solidFill>
              </a:rPr>
              <a:t> Oracle: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SEQUENCE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seq_person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MINVALUE 1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WITH 1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INCREMENT BY 1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CACHE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</a:t>
            </a:r>
            <a:endParaRPr lang="en-US" sz="2700" dirty="0" smtClean="0">
              <a:solidFill>
                <a:srgbClr val="00B0F0"/>
              </a:solidFill>
            </a:endParaRPr>
          </a:p>
          <a:p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VALUES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seq_person.nextval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'Lars', '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Monsen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6685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V</a:t>
            </a:r>
            <a:r>
              <a:rPr lang="en-US" sz="3000" b="1" dirty="0" smtClean="0">
                <a:solidFill>
                  <a:schemeClr val="tx2"/>
                </a:solidFill>
              </a:rPr>
              <a:t>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Un view este o tabelă virtuală bazată </a:t>
            </a:r>
            <a:r>
              <a:rPr lang="vi-VN" sz="2800" dirty="0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result-set-ul </a:t>
            </a:r>
            <a:r>
              <a:rPr lang="vi-VN" sz="2800" dirty="0">
                <a:solidFill>
                  <a:srgbClr val="00B0F0"/>
                </a:solidFill>
              </a:rPr>
              <a:t>unei interogări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Conține </a:t>
            </a:r>
            <a:r>
              <a:rPr lang="vi-VN" sz="2800" dirty="0">
                <a:solidFill>
                  <a:srgbClr val="00B0F0"/>
                </a:solidFill>
              </a:rPr>
              <a:t>linii și coloane la fel ca și o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reală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Câmpurile </a:t>
            </a:r>
            <a:r>
              <a:rPr lang="vi-VN" sz="2800" dirty="0">
                <a:solidFill>
                  <a:srgbClr val="00B0F0"/>
                </a:solidFill>
              </a:rPr>
              <a:t>unui view sunt câmpurile uneia </a:t>
            </a:r>
            <a:r>
              <a:rPr lang="vi-VN" sz="2800" dirty="0" smtClean="0">
                <a:solidFill>
                  <a:srgbClr val="00B0F0"/>
                </a:solidFill>
              </a:rPr>
              <a:t>sau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>
                <a:solidFill>
                  <a:srgbClr val="00B0F0"/>
                </a:solidFill>
              </a:rPr>
              <a:t>mai multor tabele din baza de date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Putem </a:t>
            </a:r>
            <a:r>
              <a:rPr lang="vi-VN" sz="2800" dirty="0">
                <a:solidFill>
                  <a:srgbClr val="00B0F0"/>
                </a:solidFill>
              </a:rPr>
              <a:t>adăuga funcții SQL, clauza WHERE </a:t>
            </a:r>
            <a:r>
              <a:rPr lang="vi-VN" sz="2800" dirty="0" smtClean="0">
                <a:solidFill>
                  <a:srgbClr val="00B0F0"/>
                </a:solidFill>
              </a:rPr>
              <a:t>și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JOIN </a:t>
            </a:r>
            <a:r>
              <a:rPr lang="vi-VN" sz="2800" dirty="0">
                <a:solidFill>
                  <a:srgbClr val="00B0F0"/>
                </a:solidFill>
              </a:rPr>
              <a:t>și să prezentăm datele ca și cum ar </a:t>
            </a:r>
            <a:r>
              <a:rPr lang="vi-VN" sz="2800" dirty="0" smtClean="0">
                <a:solidFill>
                  <a:srgbClr val="00B0F0"/>
                </a:solidFill>
              </a:rPr>
              <a:t>veni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dintr-o </a:t>
            </a:r>
            <a:r>
              <a:rPr lang="vi-VN" sz="2800" dirty="0">
                <a:solidFill>
                  <a:srgbClr val="00B0F0"/>
                </a:solidFill>
              </a:rPr>
              <a:t>singură tabelă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V</a:t>
            </a:r>
            <a:r>
              <a:rPr lang="en-US" sz="3000" b="1" dirty="0" smtClean="0">
                <a:solidFill>
                  <a:schemeClr val="tx2"/>
                </a:solidFill>
              </a:rPr>
              <a:t>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Sintaxa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VIEW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view_name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condition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Un view întotdeauna va prezenta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actualizate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Motorul </a:t>
            </a:r>
            <a:r>
              <a:rPr lang="vi-VN" sz="2800" dirty="0">
                <a:solidFill>
                  <a:srgbClr val="00B0F0"/>
                </a:solidFill>
              </a:rPr>
              <a:t>bazei de date va recrea </a:t>
            </a:r>
            <a:r>
              <a:rPr lang="vi-VN" sz="2800" dirty="0" smtClean="0">
                <a:solidFill>
                  <a:srgbClr val="00B0F0"/>
                </a:solidFill>
              </a:rPr>
              <a:t>datele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folosind </a:t>
            </a:r>
            <a:r>
              <a:rPr lang="vi-VN" sz="2800" dirty="0">
                <a:solidFill>
                  <a:srgbClr val="00B0F0"/>
                </a:solidFill>
              </a:rPr>
              <a:t>instrucțiunea SELECT de fiecare </a:t>
            </a:r>
            <a:r>
              <a:rPr lang="vi-VN" sz="2800" dirty="0" smtClean="0">
                <a:solidFill>
                  <a:srgbClr val="00B0F0"/>
                </a:solidFill>
              </a:rPr>
              <a:t>dată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un view este </a:t>
            </a:r>
            <a:r>
              <a:rPr lang="vi-VN" sz="2800" dirty="0" smtClean="0">
                <a:solidFill>
                  <a:srgbClr val="00B0F0"/>
                </a:solidFill>
              </a:rPr>
              <a:t>interogat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View-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Northwind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VIEW [Current Product List] AS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Discontinued=No</a:t>
            </a:r>
          </a:p>
          <a:p>
            <a:r>
              <a:rPr lang="en-US" sz="2800" dirty="0" err="1" smtClean="0">
                <a:solidFill>
                  <a:srgbClr val="00B0F0"/>
                </a:solidFill>
              </a:rPr>
              <a:t>Interogarea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[Current Product List]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View-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Northwind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VIEW [Products Above Average Price]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 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&gt;(SELECT AVG(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Products)</a:t>
            </a:r>
          </a:p>
          <a:p>
            <a:r>
              <a:rPr lang="en-US" sz="2800" dirty="0" err="1" smtClean="0">
                <a:solidFill>
                  <a:srgbClr val="00B0F0"/>
                </a:solidFill>
              </a:rPr>
              <a:t>Interogarea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[Products Above Average Price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06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View-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700" dirty="0" err="1" smtClean="0">
                <a:solidFill>
                  <a:srgbClr val="00B0F0"/>
                </a:solidFill>
              </a:rPr>
              <a:t>Northwind</a:t>
            </a:r>
            <a:r>
              <a:rPr lang="en-US" sz="27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VIEW [Category Sales For 1997]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DISTINCT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CategoryName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Sum(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ProductSales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CategorySales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[Product Sales for 1997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CategoryName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700" dirty="0" err="1" smtClean="0">
                <a:solidFill>
                  <a:srgbClr val="00B0F0"/>
                </a:solidFill>
              </a:rPr>
              <a:t>Interog</a:t>
            </a:r>
            <a:r>
              <a:rPr lang="ro-RO" sz="2700" dirty="0" smtClean="0">
                <a:solidFill>
                  <a:srgbClr val="00B0F0"/>
                </a:solidFill>
              </a:rPr>
              <a:t>ă</a:t>
            </a:r>
            <a:r>
              <a:rPr lang="en-US" sz="2700" dirty="0" smtClean="0">
                <a:solidFill>
                  <a:srgbClr val="00B0F0"/>
                </a:solidFill>
              </a:rPr>
              <a:t>r</a:t>
            </a:r>
            <a:r>
              <a:rPr lang="ro-RO" sz="2700" dirty="0" smtClean="0">
                <a:solidFill>
                  <a:srgbClr val="00B0F0"/>
                </a:solidFill>
              </a:rPr>
              <a:t>i</a:t>
            </a:r>
            <a:r>
              <a:rPr lang="en-US" sz="27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[Category Sales For 1997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 FROM [Category Sales For 1997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CategoryName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='Beverages'</a:t>
            </a:r>
            <a:endParaRPr lang="en-US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View-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Actualizarea unui view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OR REPLACE VIEW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view_name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condition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Exemplu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OR REPLACE VIEW [Current Product List]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Category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Discontinued=No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19</a:t>
            </a:r>
            <a:r>
              <a:rPr lang="en-US" sz="3000" b="1" dirty="0" smtClean="0">
                <a:solidFill>
                  <a:schemeClr val="tx2"/>
                </a:solidFill>
              </a:rPr>
              <a:t> View-</a:t>
            </a:r>
            <a:r>
              <a:rPr lang="en-US" sz="3000" b="1" dirty="0" err="1" smtClean="0">
                <a:solidFill>
                  <a:schemeClr val="tx2"/>
                </a:solidFill>
              </a:rPr>
              <a:t>uri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Ştergerea unui view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VIEW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view_name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4.20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Funcţii SQL pentru dată/oră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Forma datei pe care încercăm să o </a:t>
            </a:r>
            <a:r>
              <a:rPr lang="vi-VN" sz="2800" dirty="0" smtClean="0">
                <a:solidFill>
                  <a:srgbClr val="00B0F0"/>
                </a:solidFill>
              </a:rPr>
              <a:t>inserăm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trebuie </a:t>
            </a:r>
            <a:r>
              <a:rPr lang="vi-VN" sz="2800" dirty="0">
                <a:solidFill>
                  <a:srgbClr val="00B0F0"/>
                </a:solidFill>
              </a:rPr>
              <a:t>să se potrivească cu formatul </a:t>
            </a:r>
            <a:r>
              <a:rPr lang="vi-VN" sz="2800" dirty="0" smtClean="0">
                <a:solidFill>
                  <a:srgbClr val="00B0F0"/>
                </a:solidFill>
              </a:rPr>
              <a:t>coloanei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tip dată din tabelă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Atunci </a:t>
            </a:r>
            <a:r>
              <a:rPr lang="vi-VN" sz="2800" dirty="0">
                <a:solidFill>
                  <a:srgbClr val="00B0F0"/>
                </a:solidFill>
              </a:rPr>
              <a:t>când apare și partea de </a:t>
            </a:r>
            <a:r>
              <a:rPr lang="vi-VN" sz="2800" dirty="0" smtClean="0">
                <a:solidFill>
                  <a:srgbClr val="00B0F0"/>
                </a:solidFill>
              </a:rPr>
              <a:t>timp/oră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lucrurile </a:t>
            </a:r>
            <a:r>
              <a:rPr lang="vi-VN" sz="2800" dirty="0">
                <a:solidFill>
                  <a:srgbClr val="00B0F0"/>
                </a:solidFill>
              </a:rPr>
              <a:t>se complică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Există </a:t>
            </a:r>
            <a:r>
              <a:rPr lang="vi-VN" sz="2800" dirty="0">
                <a:solidFill>
                  <a:srgbClr val="00B0F0"/>
                </a:solidFill>
              </a:rPr>
              <a:t>o serie de funcții predefinite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 p</a:t>
            </a:r>
            <a:r>
              <a:rPr lang="vi-VN" sz="2800" dirty="0" smtClean="0">
                <a:solidFill>
                  <a:srgbClr val="00B0F0"/>
                </a:solidFill>
              </a:rPr>
              <a:t>rocesarea </a:t>
            </a:r>
            <a:r>
              <a:rPr lang="vi-VN" sz="2800" dirty="0">
                <a:solidFill>
                  <a:srgbClr val="00B0F0"/>
                </a:solidFill>
              </a:rPr>
              <a:t>informațiile legate de dată/oră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10</a:t>
            </a:r>
          </a:p>
          <a:p>
            <a:r>
              <a:rPr lang="en-US" sz="3000" dirty="0" smtClean="0">
                <a:solidFill>
                  <a:srgbClr val="00B0F0"/>
                </a:solidFill>
              </a:rPr>
              <a:t>4</a:t>
            </a:r>
            <a:r>
              <a:rPr lang="en-US" sz="3000" dirty="0">
                <a:solidFill>
                  <a:srgbClr val="00B0F0"/>
                </a:solidFill>
              </a:rPr>
              <a:t>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de agregare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4.22.1.1 Funcţia AVG()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4.22.1.2 Funcţia COUNT()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4.22.1.3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ro-RO" sz="2400" dirty="0" smtClean="0">
                <a:solidFill>
                  <a:srgbClr val="00B0F0"/>
                </a:solidFill>
              </a:rPr>
              <a:t>FIRST()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4.22.1.4 Funcţia LAST()</a:t>
            </a:r>
          </a:p>
        </p:txBody>
      </p:sp>
    </p:spTree>
    <p:extLst>
      <p:ext uri="{BB962C8B-B14F-4D97-AF65-F5344CB8AC3E}">
        <p14:creationId xmlns:p14="http://schemas.microsoft.com/office/powerpoint/2010/main" val="32270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4.20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Funcţii SQL pentru dată/oră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4.20.1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ro-RO" sz="3000" b="1" dirty="0" smtClean="0">
                <a:solidFill>
                  <a:schemeClr val="tx2"/>
                </a:solidFill>
              </a:rPr>
              <a:t>MySQL </a:t>
            </a:r>
            <a:r>
              <a:rPr lang="ro-RO" sz="3000" b="1" dirty="0">
                <a:solidFill>
                  <a:schemeClr val="tx2"/>
                </a:solidFill>
              </a:rPr>
              <a:t>pentru dată/oră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31068"/>
              </p:ext>
            </p:extLst>
          </p:nvPr>
        </p:nvGraphicFramePr>
        <p:xfrm>
          <a:off x="609600" y="2438400"/>
          <a:ext cx="8001000" cy="39776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066671"/>
                <a:gridCol w="5934329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Funcţia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Descriere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NOW()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Data și ora curentă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CURDATE()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curent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CURTIME()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Ora curentă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Extrage partea de dată dintr-o expresie de tip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dată sau dată/oră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EXTRACT()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00B0F0"/>
                          </a:solidFill>
                        </a:rPr>
                        <a:t>Extrage o singură parte din dată/oră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DATE_ADD()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Adaugă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un 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anumit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interval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de 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timp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unei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date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DATE_SUB()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Scade un anumit interval de timp dintr-o dată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DATEDIFF()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Calculează intervalul dintre două date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DATE_FORMAT()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B0F0"/>
                          </a:solidFill>
                        </a:rPr>
                        <a:t>Afișează data/ora în diverse formate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4.20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Funcţii SQL pentru dată/oră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4.20.1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ro-RO" sz="3000" b="1" dirty="0" smtClean="0">
                <a:solidFill>
                  <a:schemeClr val="tx2"/>
                </a:solidFill>
              </a:rPr>
              <a:t>MsSQL Server pentru </a:t>
            </a:r>
            <a:r>
              <a:rPr lang="ro-RO" sz="3000" b="1" dirty="0">
                <a:solidFill>
                  <a:schemeClr val="tx2"/>
                </a:solidFill>
              </a:rPr>
              <a:t>dată/oră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01996"/>
              </p:ext>
            </p:extLst>
          </p:nvPr>
        </p:nvGraphicFramePr>
        <p:xfrm>
          <a:off x="990600" y="3048000"/>
          <a:ext cx="7071424" cy="222504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579944"/>
                <a:gridCol w="54914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Funcţia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Descriere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GETDATE()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Obține data și ora curentă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DATEPART()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Extrage o singură parte din dată/oră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DATEADD()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Adună sau scade un anumit interval dintr-o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dată/oră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DATEDIFF()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Calculează timpul dintre două date/ore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CONVERT()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Afișează data/ora în diverse formate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Reprezintă date </a:t>
            </a:r>
            <a:r>
              <a:rPr lang="vi-VN" sz="2800" dirty="0" smtClean="0">
                <a:solidFill>
                  <a:srgbClr val="00B0F0"/>
                </a:solidFill>
              </a:rPr>
              <a:t>lipsă/necunoscute/inaplicabile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Implicit </a:t>
            </a:r>
            <a:r>
              <a:rPr lang="vi-VN" sz="2800" dirty="0">
                <a:solidFill>
                  <a:srgbClr val="00B0F0"/>
                </a:solidFill>
              </a:rPr>
              <a:t>o coloană poate conține valoarea NULL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Operatori </a:t>
            </a:r>
            <a:r>
              <a:rPr lang="vi-VN" sz="2800" dirty="0">
                <a:solidFill>
                  <a:srgbClr val="00B0F0"/>
                </a:solidFill>
              </a:rPr>
              <a:t>pentru NULL: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NULL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Când </a:t>
            </a:r>
            <a:r>
              <a:rPr lang="vi-VN" sz="2800" dirty="0">
                <a:solidFill>
                  <a:srgbClr val="00B0F0"/>
                </a:solidFill>
              </a:rPr>
              <a:t>valoarea unei coloane este </a:t>
            </a:r>
            <a:r>
              <a:rPr lang="vi-VN" sz="2800" dirty="0" smtClean="0">
                <a:solidFill>
                  <a:srgbClr val="00B0F0"/>
                </a:solidFill>
              </a:rPr>
              <a:t>opțională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putem </a:t>
            </a:r>
            <a:r>
              <a:rPr lang="vi-VN" sz="2800" dirty="0">
                <a:solidFill>
                  <a:srgbClr val="00B0F0"/>
                </a:solidFill>
              </a:rPr>
              <a:t>adăuga o înregistrare sau o </a:t>
            </a:r>
            <a:r>
              <a:rPr lang="vi-VN" sz="2800" dirty="0" smtClean="0">
                <a:solidFill>
                  <a:srgbClr val="00B0F0"/>
                </a:solidFill>
              </a:rPr>
              <a:t>putem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actualiza </a:t>
            </a:r>
            <a:r>
              <a:rPr lang="vi-VN" sz="2800" dirty="0">
                <a:solidFill>
                  <a:srgbClr val="00B0F0"/>
                </a:solidFill>
              </a:rPr>
              <a:t>fără a specifica o valoare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coloana respectivă</a:t>
            </a:r>
            <a:r>
              <a:rPr lang="ro-RO" sz="2800" dirty="0" smtClean="0">
                <a:solidFill>
                  <a:srgbClr val="00B0F0"/>
                </a:solidFill>
              </a:rPr>
              <a:t>. </a:t>
            </a:r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acest caz se va salva valoarea </a:t>
            </a:r>
            <a:r>
              <a:rPr lang="vi-VN" sz="2800" dirty="0" smtClean="0">
                <a:solidFill>
                  <a:srgbClr val="00B0F0"/>
                </a:solidFill>
              </a:rPr>
              <a:t>NULL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2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Valoarea </a:t>
            </a:r>
            <a:r>
              <a:rPr lang="vi-VN" sz="2800" dirty="0">
                <a:solidFill>
                  <a:srgbClr val="00B0F0"/>
                </a:solidFill>
              </a:rPr>
              <a:t>NULL este tratată diferit față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restul valorilor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folosește ca un marcator pentru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necunoscute/inaplicabile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NULL </a:t>
            </a:r>
            <a:r>
              <a:rPr lang="vi-VN" sz="2800" dirty="0">
                <a:solidFill>
                  <a:srgbClr val="00B0F0"/>
                </a:solidFill>
              </a:rPr>
              <a:t>și 0 (zero) nu sunt echivalente </a:t>
            </a:r>
            <a:r>
              <a:rPr lang="vi-VN" sz="2800" dirty="0" smtClean="0">
                <a:solidFill>
                  <a:srgbClr val="00B0F0"/>
                </a:solidFill>
              </a:rPr>
              <a:t>sau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comparabile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Coloana </a:t>
            </a:r>
            <a:r>
              <a:rPr lang="vi-VN" sz="2800" dirty="0">
                <a:solidFill>
                  <a:srgbClr val="00B0F0"/>
                </a:solidFill>
              </a:rPr>
              <a:t>‘Address’ este </a:t>
            </a:r>
            <a:r>
              <a:rPr lang="vi-VN" sz="2800" dirty="0" smtClean="0">
                <a:solidFill>
                  <a:srgbClr val="00B0F0"/>
                </a:solidFill>
              </a:rPr>
              <a:t>opțională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va salva NULL dacă nu specificăm o </a:t>
            </a:r>
            <a:r>
              <a:rPr lang="vi-VN" sz="2800" dirty="0" smtClean="0">
                <a:solidFill>
                  <a:srgbClr val="00B0F0"/>
                </a:solidFill>
              </a:rPr>
              <a:t>adresă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putem folosi operatorii relaționali sau </a:t>
            </a:r>
            <a:r>
              <a:rPr lang="vi-VN" sz="2800" dirty="0" smtClean="0">
                <a:solidFill>
                  <a:srgbClr val="00B0F0"/>
                </a:solidFill>
              </a:rPr>
              <a:t>de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egalitate </a:t>
            </a:r>
            <a:r>
              <a:rPr lang="vi-VN" sz="2800" dirty="0">
                <a:solidFill>
                  <a:srgbClr val="00B0F0"/>
                </a:solidFill>
              </a:rPr>
              <a:t>pentru a testa valorile NULL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74944"/>
              </p:ext>
            </p:extLst>
          </p:nvPr>
        </p:nvGraphicFramePr>
        <p:xfrm>
          <a:off x="1600200" y="19812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4.21.1 </a:t>
            </a:r>
            <a:r>
              <a:rPr lang="ro-RO" sz="3000" b="1" dirty="0" smtClean="0">
                <a:solidFill>
                  <a:schemeClr val="tx2"/>
                </a:solidFill>
              </a:rPr>
              <a:t>Operatorul IS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12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Extragem </a:t>
            </a:r>
            <a:r>
              <a:rPr lang="vi-VN" sz="2800" dirty="0">
                <a:solidFill>
                  <a:srgbClr val="00B0F0"/>
                </a:solidFill>
              </a:rPr>
              <a:t>înregistrările cu adresa NULL</a:t>
            </a: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LastName, FirstName, Address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IS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Rezultatul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76530"/>
              </p:ext>
            </p:extLst>
          </p:nvPr>
        </p:nvGraphicFramePr>
        <p:xfrm>
          <a:off x="1828800" y="4724400"/>
          <a:ext cx="4248531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38580"/>
                <a:gridCol w="1363980"/>
                <a:gridCol w="1545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4.21.2 </a:t>
            </a:r>
            <a:r>
              <a:rPr lang="ro-RO" sz="3000" b="1" dirty="0" smtClean="0">
                <a:solidFill>
                  <a:schemeClr val="tx2"/>
                </a:solidFill>
              </a:rPr>
              <a:t>Operatorul IS NOT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12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Extragem </a:t>
            </a:r>
            <a:r>
              <a:rPr lang="vi-VN" sz="2800" dirty="0">
                <a:solidFill>
                  <a:srgbClr val="00B0F0"/>
                </a:solidFill>
              </a:rPr>
              <a:t>înregistrările cu adresa </a:t>
            </a:r>
            <a:r>
              <a:rPr lang="ro-RO" sz="2800" dirty="0" smtClean="0">
                <a:solidFill>
                  <a:srgbClr val="00B0F0"/>
                </a:solidFill>
              </a:rPr>
              <a:t>completată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LastName, FirstName, Address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IS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Rezultatul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7739"/>
              </p:ext>
            </p:extLst>
          </p:nvPr>
        </p:nvGraphicFramePr>
        <p:xfrm>
          <a:off x="1828800" y="5105400"/>
          <a:ext cx="4248531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38580"/>
                <a:gridCol w="1363980"/>
                <a:gridCol w="1545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Borgvn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4.21.3 </a:t>
            </a:r>
            <a:r>
              <a:rPr lang="ro-RO" sz="3000" b="1" dirty="0" smtClean="0">
                <a:solidFill>
                  <a:schemeClr val="tx2"/>
                </a:solidFill>
              </a:rPr>
              <a:t>Funcţiile ISNULL(), NVL(), IFNULL() şi COALESCE()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1200" dirty="0" smtClean="0">
              <a:solidFill>
                <a:srgbClr val="00B0F0"/>
              </a:solidFill>
            </a:endParaRPr>
          </a:p>
          <a:p>
            <a:pPr lvl="1"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ro-RO" sz="15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UnitsInStock+UnitsOnOrder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800" dirty="0" smtClean="0">
                <a:solidFill>
                  <a:srgbClr val="FF0000"/>
                </a:solidFill>
              </a:rPr>
              <a:t>!!!OBS!!!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Dacă </a:t>
            </a:r>
            <a:r>
              <a:rPr lang="vi-VN" sz="2800" dirty="0">
                <a:solidFill>
                  <a:srgbClr val="00B0F0"/>
                </a:solidFill>
              </a:rPr>
              <a:t>‘UnitsOnOrder’ este NULL rezultatul </a:t>
            </a:r>
            <a:r>
              <a:rPr lang="vi-VN" sz="2800" dirty="0" smtClean="0">
                <a:solidFill>
                  <a:srgbClr val="00B0F0"/>
                </a:solidFill>
              </a:rPr>
              <a:t>va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fi NULL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ro-RO" sz="32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18554"/>
              </p:ext>
            </p:extLst>
          </p:nvPr>
        </p:nvGraphicFramePr>
        <p:xfrm>
          <a:off x="1143000" y="2743200"/>
          <a:ext cx="7222804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801684"/>
                <a:gridCol w="1732280"/>
                <a:gridCol w="1287780"/>
                <a:gridCol w="1643380"/>
                <a:gridCol w="17576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UnitsInStock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UnitsOnOrder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Gorgonzola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15.67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4.21.3 </a:t>
            </a:r>
            <a:r>
              <a:rPr lang="ro-RO" sz="3000" b="1" dirty="0" smtClean="0">
                <a:solidFill>
                  <a:schemeClr val="tx2"/>
                </a:solidFill>
              </a:rPr>
              <a:t>Funcţiile ISNULL(), NVL(), IFNULL() şi COALESCE()</a:t>
            </a:r>
            <a:endParaRPr lang="ro-RO" sz="12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Funcția ISNULL() (Microsoft) ne permite </a:t>
            </a:r>
            <a:r>
              <a:rPr lang="vi-VN" sz="2800" dirty="0" smtClean="0">
                <a:solidFill>
                  <a:srgbClr val="00B0F0"/>
                </a:solidFill>
              </a:rPr>
              <a:t>să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specificăm </a:t>
            </a:r>
            <a:r>
              <a:rPr lang="vi-VN" sz="2800" dirty="0">
                <a:solidFill>
                  <a:srgbClr val="00B0F0"/>
                </a:solidFill>
              </a:rPr>
              <a:t>modul în care dorim să </a:t>
            </a:r>
            <a:r>
              <a:rPr lang="vi-VN" sz="2800" dirty="0" smtClean="0">
                <a:solidFill>
                  <a:srgbClr val="00B0F0"/>
                </a:solidFill>
              </a:rPr>
              <a:t>tratăm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valorile NULL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NVL</a:t>
            </a:r>
            <a:r>
              <a:rPr lang="ro-RO" sz="2800" dirty="0">
                <a:solidFill>
                  <a:srgbClr val="00B0F0"/>
                </a:solidFill>
              </a:rPr>
              <a:t>(), IFNULL(), COALESCE() pot fi </a:t>
            </a:r>
            <a:r>
              <a:rPr lang="ro-RO" sz="2800" dirty="0" smtClean="0">
                <a:solidFill>
                  <a:srgbClr val="00B0F0"/>
                </a:solidFill>
              </a:rPr>
              <a:t>folosite pentru </a:t>
            </a:r>
            <a:r>
              <a:rPr lang="ro-RO" sz="2800" dirty="0">
                <a:solidFill>
                  <a:srgbClr val="00B0F0"/>
                </a:solidFill>
              </a:rPr>
              <a:t>a realiza același </a:t>
            </a:r>
            <a:r>
              <a:rPr lang="ro-RO" sz="2800" dirty="0" smtClean="0">
                <a:solidFill>
                  <a:srgbClr val="00B0F0"/>
                </a:solidFill>
              </a:rPr>
              <a:t>obiectiv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În interogarea precedentă vrem ca valorile </a:t>
            </a:r>
            <a:r>
              <a:rPr lang="it-IT" sz="2800" dirty="0" smtClean="0">
                <a:solidFill>
                  <a:srgbClr val="00B0F0"/>
                </a:solidFill>
              </a:rPr>
              <a:t>NULL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să </a:t>
            </a:r>
            <a:r>
              <a:rPr lang="it-IT" sz="2800" dirty="0">
                <a:solidFill>
                  <a:srgbClr val="00B0F0"/>
                </a:solidFill>
              </a:rPr>
              <a:t>fie tratate ca zero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4.21.3 </a:t>
            </a:r>
            <a:r>
              <a:rPr lang="ro-RO" sz="3000" b="1" dirty="0" smtClean="0">
                <a:solidFill>
                  <a:schemeClr val="tx2"/>
                </a:solidFill>
              </a:rPr>
              <a:t>Funcţiile ISNULL(), NVL(), IFNULL() şi COALESCE()</a:t>
            </a:r>
            <a:endParaRPr lang="ro-RO" sz="1200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SQL Server 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UnitsInStock+ISNULL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(UnitsOnOrder,0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 MS </a:t>
            </a:r>
            <a:r>
              <a:rPr lang="en-US" sz="2800" dirty="0" smtClean="0">
                <a:solidFill>
                  <a:srgbClr val="00B0F0"/>
                </a:solidFill>
              </a:rPr>
              <a:t>Access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UnitsInStock+IIF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(ISNULL(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UnitsOnOrder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),0,UnitsOnOrder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</a:t>
            </a: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10</a:t>
            </a:r>
          </a:p>
          <a:p>
            <a:r>
              <a:rPr lang="en-US" sz="3000" dirty="0" smtClean="0">
                <a:solidFill>
                  <a:srgbClr val="00B0F0"/>
                </a:solidFill>
              </a:rPr>
              <a:t>4</a:t>
            </a:r>
            <a:r>
              <a:rPr lang="en-US" sz="3000" dirty="0">
                <a:solidFill>
                  <a:srgbClr val="00B0F0"/>
                </a:solidFill>
              </a:rPr>
              <a:t>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de agregare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4.22.1.5 Funcţia MAX()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4.22.1.6 Funcţia MIN()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4.22.1.7 Funcţia SUM()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4.22.1.8 Clauza GROUP BY</a:t>
            </a:r>
            <a:endParaRPr lang="ro-RO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4.22.1.9 Clauza HAVING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4.21.3 </a:t>
            </a:r>
            <a:r>
              <a:rPr lang="ro-RO" sz="3000" b="1" dirty="0" smtClean="0">
                <a:solidFill>
                  <a:schemeClr val="tx2"/>
                </a:solidFill>
              </a:rPr>
              <a:t>Funcţiile ISNULL(), NVL(), IFNULL() şi COALESCE()</a:t>
            </a:r>
            <a:endParaRPr lang="ro-RO" sz="1200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</a:rPr>
              <a:t>Oracle nu are </a:t>
            </a:r>
            <a:r>
              <a:rPr lang="en-US" sz="2800" dirty="0" err="1">
                <a:solidFill>
                  <a:srgbClr val="00B0F0"/>
                </a:solidFill>
              </a:rPr>
              <a:t>funcția</a:t>
            </a:r>
            <a:r>
              <a:rPr lang="en-US" sz="2800" dirty="0">
                <a:solidFill>
                  <a:srgbClr val="00B0F0"/>
                </a:solidFill>
              </a:rPr>
              <a:t> ISNULL()</a:t>
            </a: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Putem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folosi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funcția</a:t>
            </a:r>
            <a:r>
              <a:rPr lang="en-US" sz="2800" dirty="0">
                <a:solidFill>
                  <a:srgbClr val="00B0F0"/>
                </a:solidFill>
              </a:rPr>
              <a:t> NVL</a:t>
            </a:r>
            <a:r>
              <a:rPr lang="en-US" sz="2800" dirty="0" smtClean="0">
                <a:solidFill>
                  <a:srgbClr val="00B0F0"/>
                </a:solidFill>
              </a:rPr>
              <a:t>()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NVL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(UnitsOnOrder,0))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</a:rPr>
              <a:t> NULL, </a:t>
            </a:r>
            <a:r>
              <a:rPr lang="en-US" sz="3000" b="1" dirty="0" err="1" smtClean="0">
                <a:solidFill>
                  <a:schemeClr val="tx2"/>
                </a:solidFill>
              </a:rPr>
              <a:t>operatori</a:t>
            </a:r>
            <a:r>
              <a:rPr lang="en-US" sz="3000" b="1" dirty="0" smtClean="0">
                <a:solidFill>
                  <a:schemeClr val="tx2"/>
                </a:solidFill>
              </a:rPr>
              <a:t>,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ţii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4.21.3 </a:t>
            </a:r>
            <a:r>
              <a:rPr lang="ro-RO" sz="3000" b="1" dirty="0" smtClean="0">
                <a:solidFill>
                  <a:schemeClr val="tx2"/>
                </a:solidFill>
              </a:rPr>
              <a:t>Funcţiile ISNULL(), NVL(), IFNULL() şi COALESCE()</a:t>
            </a:r>
            <a:endParaRPr lang="ro-RO" sz="1200" dirty="0" smtClean="0">
              <a:solidFill>
                <a:srgbClr val="00B0F0"/>
              </a:solidFill>
            </a:endParaRP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MySQL are funcția ISNULL() dar </a:t>
            </a:r>
            <a:r>
              <a:rPr lang="vi-VN" sz="2700" dirty="0" smtClean="0">
                <a:solidFill>
                  <a:srgbClr val="00B0F0"/>
                </a:solidFill>
              </a:rPr>
              <a:t>funcționează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puțin </a:t>
            </a:r>
            <a:r>
              <a:rPr lang="vi-VN" sz="2700" dirty="0">
                <a:solidFill>
                  <a:srgbClr val="00B0F0"/>
                </a:solidFill>
              </a:rPr>
              <a:t>diferit. Putem </a:t>
            </a:r>
            <a:r>
              <a:rPr lang="vi-VN" sz="2700" dirty="0" smtClean="0">
                <a:solidFill>
                  <a:srgbClr val="00B0F0"/>
                </a:solidFill>
              </a:rPr>
              <a:t>folosi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ro-RO" sz="2700" dirty="0">
                <a:solidFill>
                  <a:srgbClr val="00B0F0"/>
                </a:solidFill>
              </a:rPr>
              <a:t>î</a:t>
            </a:r>
            <a:r>
              <a:rPr lang="en-US" sz="2700" dirty="0" smtClean="0">
                <a:solidFill>
                  <a:srgbClr val="00B0F0"/>
                </a:solidFill>
              </a:rPr>
              <a:t>n </a:t>
            </a:r>
            <a:r>
              <a:rPr lang="en-US" sz="2700" dirty="0" err="1" smtClean="0">
                <a:solidFill>
                  <a:srgbClr val="00B0F0"/>
                </a:solidFill>
              </a:rPr>
              <a:t>schimb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IFNULL</a:t>
            </a:r>
            <a:r>
              <a:rPr lang="vi-VN" sz="2700" dirty="0" smtClean="0">
                <a:solidFill>
                  <a:srgbClr val="00B0F0"/>
                </a:solidFill>
              </a:rPr>
              <a:t>()</a:t>
            </a:r>
            <a:r>
              <a:rPr lang="ro-RO" sz="2700" dirty="0">
                <a:solidFill>
                  <a:srgbClr val="00B0F0"/>
                </a:solidFill>
              </a:rPr>
              <a:t> </a:t>
            </a:r>
            <a:r>
              <a:rPr lang="ro-RO" sz="2700" dirty="0" smtClean="0">
                <a:solidFill>
                  <a:srgbClr val="00B0F0"/>
                </a:solidFill>
              </a:rPr>
              <a:t>sau COALESCE()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UnitsInStock+IFNULL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(UnitsOnOrder,0))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roductName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UnitsInStock+COALESCE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(UnitsOnOrder,0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))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ro-RO" sz="3000" dirty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Funcţii SQL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SQL are multe funcții pentru a efectua calcule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asupra datelor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Funcții de agregare – calculează o valoare pe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baza valorilor din coloanele tabelei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 smtClean="0">
                <a:solidFill>
                  <a:srgbClr val="00B0F0"/>
                </a:solidFill>
              </a:rPr>
              <a:t>Funcții scalare – calculează o singură valoare pe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baza unei valori de intrare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</a:t>
            </a:r>
            <a:r>
              <a:rPr lang="ro-RO" sz="3000" dirty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Funcţii SQL</a:t>
            </a:r>
          </a:p>
          <a:p>
            <a:pPr algn="just"/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ro-RO" sz="3000" b="1" dirty="0" smtClean="0">
                <a:solidFill>
                  <a:schemeClr val="tx2"/>
                </a:solidFill>
              </a:rPr>
              <a:t> Funcţii de agregare</a:t>
            </a:r>
          </a:p>
          <a:p>
            <a:pPr algn="just"/>
            <a:r>
              <a:rPr lang="vi-VN" sz="2700" dirty="0" smtClean="0">
                <a:solidFill>
                  <a:srgbClr val="00B0F0"/>
                </a:solidFill>
              </a:rPr>
              <a:t>Funcții</a:t>
            </a:r>
            <a:r>
              <a:rPr lang="ro-RO" sz="2700" dirty="0" smtClean="0">
                <a:solidFill>
                  <a:srgbClr val="00B0F0"/>
                </a:solidFill>
              </a:rPr>
              <a:t>le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de agregare </a:t>
            </a:r>
            <a:r>
              <a:rPr lang="vi-VN" sz="2700" dirty="0" smtClean="0">
                <a:solidFill>
                  <a:srgbClr val="00B0F0"/>
                </a:solidFill>
              </a:rPr>
              <a:t>calculează </a:t>
            </a:r>
            <a:r>
              <a:rPr lang="vi-VN" sz="2700" dirty="0">
                <a:solidFill>
                  <a:srgbClr val="00B0F0"/>
                </a:solidFill>
              </a:rPr>
              <a:t>o valoare </a:t>
            </a:r>
            <a:r>
              <a:rPr lang="vi-VN" sz="2700" dirty="0" smtClean="0">
                <a:solidFill>
                  <a:srgbClr val="00B0F0"/>
                </a:solidFill>
              </a:rPr>
              <a:t>pe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baza </a:t>
            </a:r>
            <a:r>
              <a:rPr lang="vi-VN" sz="2700" dirty="0">
                <a:solidFill>
                  <a:srgbClr val="00B0F0"/>
                </a:solidFill>
              </a:rPr>
              <a:t>valorilor din coloanele </a:t>
            </a:r>
            <a:r>
              <a:rPr lang="vi-VN" sz="2700" dirty="0" smtClean="0">
                <a:solidFill>
                  <a:srgbClr val="00B0F0"/>
                </a:solidFill>
              </a:rPr>
              <a:t>tabelei</a:t>
            </a:r>
            <a:r>
              <a:rPr lang="ro-RO" sz="2700" dirty="0" smtClean="0">
                <a:solidFill>
                  <a:srgbClr val="00B0F0"/>
                </a:solidFill>
              </a:rPr>
              <a:t>.</a:t>
            </a:r>
            <a:endParaRPr lang="vi-VN" sz="27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AVG</a:t>
            </a:r>
            <a:r>
              <a:rPr lang="vi-VN" sz="2700" dirty="0">
                <a:solidFill>
                  <a:schemeClr val="tx2"/>
                </a:solidFill>
              </a:rPr>
              <a:t>() </a:t>
            </a:r>
            <a:r>
              <a:rPr lang="vi-VN" sz="2700" dirty="0">
                <a:solidFill>
                  <a:srgbClr val="00B0F0"/>
                </a:solidFill>
              </a:rPr>
              <a:t>– Calculează o valoare medie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COUNT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– Întoarce numărul de înregistrări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FIRST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– Întoarce prima valoare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LAST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– Întoarce ultima valoare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MAX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– Întoarce cea mai mare valoare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MIN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– </a:t>
            </a:r>
            <a:r>
              <a:rPr lang="vi-VN" sz="2700" dirty="0">
                <a:solidFill>
                  <a:srgbClr val="00B0F0"/>
                </a:solidFill>
              </a:rPr>
              <a:t>Întoarce cea mai mică valoare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chemeClr val="tx2"/>
                </a:solidFill>
              </a:rPr>
              <a:t>SUM</a:t>
            </a:r>
            <a:r>
              <a:rPr lang="vi-VN" sz="2700" dirty="0">
                <a:solidFill>
                  <a:schemeClr val="tx2"/>
                </a:solidFill>
              </a:rPr>
              <a:t>()</a:t>
            </a:r>
            <a:r>
              <a:rPr lang="vi-VN" sz="2700" dirty="0">
                <a:solidFill>
                  <a:srgbClr val="00B0F0"/>
                </a:solidFill>
              </a:rPr>
              <a:t> – Calculează suma</a:t>
            </a:r>
            <a:endParaRPr lang="ro-RO" sz="27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4.22.1.1</a:t>
            </a:r>
            <a:r>
              <a:rPr lang="ro-RO" sz="3000" b="1" dirty="0" smtClean="0">
                <a:solidFill>
                  <a:schemeClr val="tx2"/>
                </a:solidFill>
              </a:rPr>
              <a:t> Funcţia AVG()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Calculează </a:t>
            </a:r>
            <a:r>
              <a:rPr lang="vi-VN" sz="2800" dirty="0">
                <a:solidFill>
                  <a:srgbClr val="00B0F0"/>
                </a:solidFill>
              </a:rPr>
              <a:t>valoarea medie pe o coloană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Sintaxa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AVG(column_name) FROM 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4.22.1.1</a:t>
            </a:r>
            <a:r>
              <a:rPr lang="ro-RO" sz="3000" b="1" dirty="0" smtClean="0">
                <a:solidFill>
                  <a:schemeClr val="tx2"/>
                </a:solidFill>
              </a:rPr>
              <a:t> Funcţia AVG()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vi-VN" sz="2800" dirty="0" smtClean="0">
                <a:solidFill>
                  <a:srgbClr val="00B0F0"/>
                </a:solidFill>
              </a:rPr>
              <a:t>Calculă</a:t>
            </a:r>
            <a:r>
              <a:rPr lang="ro-RO" sz="2800" dirty="0" smtClean="0">
                <a:solidFill>
                  <a:srgbClr val="00B0F0"/>
                </a:solidFill>
              </a:rPr>
              <a:t>m</a:t>
            </a:r>
            <a:r>
              <a:rPr lang="vi-VN" sz="2800" dirty="0" smtClean="0">
                <a:solidFill>
                  <a:srgbClr val="00B0F0"/>
                </a:solidFill>
              </a:rPr>
              <a:t> medi</a:t>
            </a:r>
            <a:r>
              <a:rPr lang="ro-RO" sz="2800" dirty="0" smtClean="0">
                <a:solidFill>
                  <a:srgbClr val="00B0F0"/>
                </a:solidFill>
              </a:rPr>
              <a:t>a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 </a:t>
            </a:r>
            <a:r>
              <a:rPr lang="vi-VN" sz="2800" dirty="0" smtClean="0">
                <a:solidFill>
                  <a:srgbClr val="00B0F0"/>
                </a:solidFill>
              </a:rPr>
              <a:t>coloan</a:t>
            </a:r>
            <a:r>
              <a:rPr lang="ro-RO" sz="2800" dirty="0" smtClean="0">
                <a:solidFill>
                  <a:srgbClr val="00B0F0"/>
                </a:solidFill>
              </a:rPr>
              <a:t>a OrderPrice.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AVG(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OrderAverage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09214"/>
              </p:ext>
            </p:extLst>
          </p:nvPr>
        </p:nvGraphicFramePr>
        <p:xfrm>
          <a:off x="914400" y="4114800"/>
          <a:ext cx="488442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54380"/>
                <a:gridCol w="1389380"/>
                <a:gridCol w="1427480"/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2008/11/12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1600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2008/08/30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2008/10/04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6367"/>
              </p:ext>
            </p:extLst>
          </p:nvPr>
        </p:nvGraphicFramePr>
        <p:xfrm>
          <a:off x="6553200" y="5410200"/>
          <a:ext cx="1761871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761871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950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4.22.1.1</a:t>
            </a:r>
            <a:r>
              <a:rPr lang="ro-RO" sz="3000" b="1" dirty="0" smtClean="0">
                <a:solidFill>
                  <a:schemeClr val="tx2"/>
                </a:solidFill>
              </a:rPr>
              <a:t> Funcţia AVG()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Vrem să aflăm clienţii care au comenzi cu valoare mai mare decât media comenzilor.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 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(SELECT AVG(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08046"/>
              </p:ext>
            </p:extLst>
          </p:nvPr>
        </p:nvGraphicFramePr>
        <p:xfrm>
          <a:off x="3733800" y="4876800"/>
          <a:ext cx="131318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4.22.1.2</a:t>
            </a:r>
            <a:r>
              <a:rPr lang="ro-RO" sz="3000" b="1" dirty="0" smtClean="0">
                <a:solidFill>
                  <a:schemeClr val="tx2"/>
                </a:solidFill>
              </a:rPr>
              <a:t> Funcţia COUNT()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Calculează </a:t>
            </a:r>
            <a:r>
              <a:rPr lang="vi-VN" sz="2800" dirty="0">
                <a:solidFill>
                  <a:srgbClr val="00B0F0"/>
                </a:solidFill>
              </a:rPr>
              <a:t>numărul de înregistrări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respectă </a:t>
            </a:r>
            <a:r>
              <a:rPr lang="vi-VN" sz="2800" dirty="0">
                <a:solidFill>
                  <a:srgbClr val="00B0F0"/>
                </a:solidFill>
              </a:rPr>
              <a:t>un anumit </a:t>
            </a:r>
            <a:r>
              <a:rPr lang="vi-VN" sz="2800" dirty="0" smtClean="0">
                <a:solidFill>
                  <a:srgbClr val="00B0F0"/>
                </a:solidFill>
              </a:rPr>
              <a:t>criteriu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Valorile </a:t>
            </a:r>
            <a:r>
              <a:rPr lang="vi-VN" sz="2800" dirty="0">
                <a:solidFill>
                  <a:srgbClr val="00B0F0"/>
                </a:solidFill>
              </a:rPr>
              <a:t>NULL nu vor fi </a:t>
            </a:r>
            <a:r>
              <a:rPr lang="vi-VN" sz="2800" dirty="0" smtClean="0">
                <a:solidFill>
                  <a:srgbClr val="00B0F0"/>
                </a:solidFill>
              </a:rPr>
              <a:t>numărate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Sintaxa</a:t>
            </a:r>
            <a:r>
              <a:rPr lang="ro-RO" sz="2800" dirty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COUNT(column_name)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a afla numărul de înregistrări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COUNT(*) FROM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4.22.1.2</a:t>
            </a:r>
            <a:r>
              <a:rPr lang="ro-RO" sz="3000" b="1" dirty="0" smtClean="0">
                <a:solidFill>
                  <a:schemeClr val="tx2"/>
                </a:solidFill>
              </a:rPr>
              <a:t> Funcţia COUNT()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B0F0"/>
                </a:solidFill>
              </a:rPr>
              <a:t>Numărul de valori distincte dintr-o coloană </a:t>
            </a:r>
            <a:r>
              <a:rPr lang="pt-BR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pt-BR" sz="2800" dirty="0" smtClean="0">
                <a:solidFill>
                  <a:srgbClr val="00B0F0"/>
                </a:solidFill>
              </a:rPr>
              <a:t>calculează </a:t>
            </a:r>
            <a:r>
              <a:rPr lang="pt-BR" sz="2800" dirty="0">
                <a:solidFill>
                  <a:srgbClr val="00B0F0"/>
                </a:solidFill>
              </a:rPr>
              <a:t>astfel</a:t>
            </a:r>
            <a:r>
              <a:rPr lang="pt-BR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COUNT(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 column_name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4.22.1.2</a:t>
            </a:r>
            <a:r>
              <a:rPr lang="ro-RO" sz="3000" b="1" dirty="0" smtClean="0">
                <a:solidFill>
                  <a:schemeClr val="tx2"/>
                </a:solidFill>
              </a:rPr>
              <a:t> Funcţia COUNT()</a:t>
            </a:r>
          </a:p>
          <a:p>
            <a:pPr algn="just"/>
            <a:r>
              <a:rPr lang="ro-RO" sz="2700" dirty="0" smtClean="0">
                <a:solidFill>
                  <a:srgbClr val="00B0F0"/>
                </a:solidFill>
              </a:rPr>
              <a:t>Exemplu: </a:t>
            </a:r>
            <a:r>
              <a:rPr lang="pt-BR" sz="2700" dirty="0" smtClean="0">
                <a:solidFill>
                  <a:srgbClr val="00B0F0"/>
                </a:solidFill>
              </a:rPr>
              <a:t>Numărul </a:t>
            </a:r>
            <a:r>
              <a:rPr lang="pt-BR" sz="2700" dirty="0">
                <a:solidFill>
                  <a:srgbClr val="00B0F0"/>
                </a:solidFill>
              </a:rPr>
              <a:t>de </a:t>
            </a:r>
            <a:r>
              <a:rPr lang="ro-RO" sz="2700" dirty="0" smtClean="0">
                <a:solidFill>
                  <a:srgbClr val="00B0F0"/>
                </a:solidFill>
              </a:rPr>
              <a:t>comenzi ale clientului Nielsen</a:t>
            </a:r>
            <a:r>
              <a:rPr lang="pt-BR" sz="2700" dirty="0" smtClean="0">
                <a:solidFill>
                  <a:srgbClr val="00B0F0"/>
                </a:solidFill>
              </a:rPr>
              <a:t>:</a:t>
            </a:r>
            <a:endParaRPr lang="vi-VN" sz="2700" dirty="0">
              <a:solidFill>
                <a:srgbClr val="00B0F0"/>
              </a:solidFill>
            </a:endParaRPr>
          </a:p>
          <a:p>
            <a:pPr algn="just"/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1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vi-VN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COUNT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</a:t>
            </a:r>
            <a:r>
              <a:rPr lang="vi-VN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AS CustomerNielsen</a:t>
            </a:r>
            <a:r>
              <a:rPr lang="vi-VN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WHERE Customer=‘Nielsen’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19378"/>
              </p:ext>
            </p:extLst>
          </p:nvPr>
        </p:nvGraphicFramePr>
        <p:xfrm>
          <a:off x="685800" y="3200400"/>
          <a:ext cx="488442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54380"/>
                <a:gridCol w="1389380"/>
                <a:gridCol w="1427480"/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2008/11/12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1600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2008/08/30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2008/10/04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52772"/>
              </p:ext>
            </p:extLst>
          </p:nvPr>
        </p:nvGraphicFramePr>
        <p:xfrm>
          <a:off x="6019800" y="5029200"/>
          <a:ext cx="19989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998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CustomerNilsen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10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 </a:t>
            </a:r>
            <a:r>
              <a:rPr lang="en-US" sz="2800" dirty="0" err="1">
                <a:solidFill>
                  <a:srgbClr val="00B0F0"/>
                </a:solidFill>
              </a:rPr>
              <a:t>Limbajul</a:t>
            </a:r>
            <a:r>
              <a:rPr lang="en-US" sz="2800" dirty="0">
                <a:solidFill>
                  <a:srgbClr val="00B0F0"/>
                </a:solidFill>
              </a:rPr>
              <a:t> SQL</a:t>
            </a:r>
            <a:endParaRPr lang="ro-RO" sz="28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4.22.2 Funcţii scalare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4.22.2.1 Funcţia </a:t>
            </a:r>
            <a:r>
              <a:rPr lang="vi-VN" sz="2400" dirty="0" smtClean="0">
                <a:solidFill>
                  <a:srgbClr val="00B0F0"/>
                </a:solidFill>
              </a:rPr>
              <a:t>UCASE()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4.22.2.2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LCASE()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4.22.2.3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MID()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4.22.2.4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LEN()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4.22.2.5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ROUND</a:t>
            </a:r>
            <a:r>
              <a:rPr lang="vi-VN" sz="2400" dirty="0">
                <a:solidFill>
                  <a:srgbClr val="00B0F0"/>
                </a:solidFill>
              </a:rPr>
              <a:t>() 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4.22.2.6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NOW</a:t>
            </a:r>
            <a:r>
              <a:rPr lang="vi-VN" sz="2400" dirty="0">
                <a:solidFill>
                  <a:srgbClr val="00B0F0"/>
                </a:solidFill>
              </a:rPr>
              <a:t>() 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4.22.2.7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FORMAT()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4.22.1.2</a:t>
            </a:r>
            <a:r>
              <a:rPr lang="ro-RO" sz="3000" b="1" dirty="0" smtClean="0">
                <a:solidFill>
                  <a:schemeClr val="tx2"/>
                </a:solidFill>
              </a:rPr>
              <a:t> Funcţia COUNT()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pt-BR" sz="2800" dirty="0" smtClean="0">
                <a:solidFill>
                  <a:srgbClr val="00B0F0"/>
                </a:solidFill>
              </a:rPr>
              <a:t>Numărul </a:t>
            </a:r>
            <a:r>
              <a:rPr lang="pt-BR" sz="2800" dirty="0">
                <a:solidFill>
                  <a:srgbClr val="00B0F0"/>
                </a:solidFill>
              </a:rPr>
              <a:t>de </a:t>
            </a:r>
            <a:r>
              <a:rPr lang="ro-RO" sz="2800" dirty="0" smtClean="0">
                <a:solidFill>
                  <a:srgbClr val="00B0F0"/>
                </a:solidFill>
              </a:rPr>
              <a:t>comenzi din tabela ‘Orders’ o găsim astfel</a:t>
            </a:r>
            <a:r>
              <a:rPr lang="pt-BR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COUNT(*) AS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NumberOfOrders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Reprezintă numărul total de înregistrări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54994"/>
              </p:ext>
            </p:extLst>
          </p:nvPr>
        </p:nvGraphicFramePr>
        <p:xfrm>
          <a:off x="1143000" y="4267200"/>
          <a:ext cx="21132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NumberOfOrders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4.22.1.2</a:t>
            </a:r>
            <a:r>
              <a:rPr lang="ro-RO" sz="3000" b="1" dirty="0" smtClean="0">
                <a:solidFill>
                  <a:schemeClr val="tx2"/>
                </a:solidFill>
              </a:rPr>
              <a:t> Funcţia COUNT()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pt-BR" sz="2800" dirty="0" smtClean="0">
                <a:solidFill>
                  <a:srgbClr val="00B0F0"/>
                </a:solidFill>
              </a:rPr>
              <a:t>Numărul </a:t>
            </a:r>
            <a:r>
              <a:rPr lang="pt-BR" sz="2800" dirty="0">
                <a:solidFill>
                  <a:srgbClr val="00B0F0"/>
                </a:solidFill>
              </a:rPr>
              <a:t>de </a:t>
            </a:r>
            <a:r>
              <a:rPr lang="ro-RO" sz="2800" dirty="0" smtClean="0">
                <a:solidFill>
                  <a:srgbClr val="00B0F0"/>
                </a:solidFill>
              </a:rPr>
              <a:t>clienţi unici</a:t>
            </a:r>
            <a:r>
              <a:rPr lang="pt-BR" sz="2800" dirty="0" smtClean="0">
                <a:solidFill>
                  <a:srgbClr val="00B0F0"/>
                </a:solidFill>
              </a:rPr>
              <a:t>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COUNT(DISTINCT Customer)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NumberOfCustomers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95212"/>
              </p:ext>
            </p:extLst>
          </p:nvPr>
        </p:nvGraphicFramePr>
        <p:xfrm>
          <a:off x="1143000" y="4648200"/>
          <a:ext cx="25577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55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NumberOfCustomers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4.22.1.3</a:t>
            </a:r>
            <a:r>
              <a:rPr lang="ro-RO" sz="3000" b="1" dirty="0" smtClean="0">
                <a:solidFill>
                  <a:schemeClr val="tx2"/>
                </a:solidFill>
              </a:rPr>
              <a:t> Funcţia FIRST()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Întoarce prima valoare din coloana </a:t>
            </a:r>
            <a:r>
              <a:rPr lang="it-IT" sz="2800" dirty="0" smtClean="0">
                <a:solidFill>
                  <a:srgbClr val="00B0F0"/>
                </a:solidFill>
              </a:rPr>
              <a:t>indicată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FIRST(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0743"/>
              </p:ext>
            </p:extLst>
          </p:nvPr>
        </p:nvGraphicFramePr>
        <p:xfrm>
          <a:off x="3505200" y="3962400"/>
          <a:ext cx="488442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54380"/>
                <a:gridCol w="1389380"/>
                <a:gridCol w="1427480"/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2008/11/12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1600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2008/08/30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2008/10/04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4.22.1.3</a:t>
            </a:r>
            <a:r>
              <a:rPr lang="ro-RO" sz="3000" b="1" dirty="0" smtClean="0">
                <a:solidFill>
                  <a:schemeClr val="tx2"/>
                </a:solidFill>
              </a:rPr>
              <a:t> Funcţia FIRST()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P</a:t>
            </a:r>
            <a:r>
              <a:rPr lang="it-IT" sz="2800" dirty="0" smtClean="0">
                <a:solidFill>
                  <a:srgbClr val="00B0F0"/>
                </a:solidFill>
              </a:rPr>
              <a:t>rima </a:t>
            </a:r>
            <a:r>
              <a:rPr lang="it-IT" sz="2800" dirty="0">
                <a:solidFill>
                  <a:srgbClr val="00B0F0"/>
                </a:solidFill>
              </a:rPr>
              <a:t>valoare din coloana </a:t>
            </a:r>
            <a:r>
              <a:rPr lang="ro-RO" sz="2800" dirty="0" smtClean="0">
                <a:solidFill>
                  <a:srgbClr val="00B0F0"/>
                </a:solidFill>
              </a:rPr>
              <a:t>‘OrderPrice’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FIRST(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FirstOrderPrice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Dacă funcția nu există în SGBD atunci:</a:t>
            </a: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OrderPrice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ORDER BY O_Id LIMIT 1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67654"/>
              </p:ext>
            </p:extLst>
          </p:nvPr>
        </p:nvGraphicFramePr>
        <p:xfrm>
          <a:off x="1905000" y="5791200"/>
          <a:ext cx="19227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FirstOrderPrice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4.22.1.4</a:t>
            </a:r>
            <a:r>
              <a:rPr lang="ro-RO" sz="3000" b="1" dirty="0" smtClean="0">
                <a:solidFill>
                  <a:schemeClr val="tx2"/>
                </a:solidFill>
              </a:rPr>
              <a:t> Funcţia LAST()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Întoarce </a:t>
            </a:r>
            <a:r>
              <a:rPr lang="ro-RO" sz="2800" dirty="0" smtClean="0">
                <a:solidFill>
                  <a:srgbClr val="00B0F0"/>
                </a:solidFill>
              </a:rPr>
              <a:t>ultima</a:t>
            </a:r>
            <a:r>
              <a:rPr lang="it-IT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>
                <a:solidFill>
                  <a:srgbClr val="00B0F0"/>
                </a:solidFill>
              </a:rPr>
              <a:t>valoare din coloana </a:t>
            </a:r>
            <a:r>
              <a:rPr lang="it-IT" sz="2800" dirty="0" smtClean="0">
                <a:solidFill>
                  <a:srgbClr val="00B0F0"/>
                </a:solidFill>
              </a:rPr>
              <a:t>indicată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1190"/>
              </p:ext>
            </p:extLst>
          </p:nvPr>
        </p:nvGraphicFramePr>
        <p:xfrm>
          <a:off x="3505200" y="3962400"/>
          <a:ext cx="488442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54380"/>
                <a:gridCol w="1389380"/>
                <a:gridCol w="1427480"/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OrderPrice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2008/11/12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1600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2008/09/03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2008/08/30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2008/10/04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4.22.1.4</a:t>
            </a:r>
            <a:r>
              <a:rPr lang="ro-RO" sz="3000" b="1" dirty="0" smtClean="0">
                <a:solidFill>
                  <a:schemeClr val="tx2"/>
                </a:solidFill>
              </a:rPr>
              <a:t> Funcţia LAST()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Ultima</a:t>
            </a:r>
            <a:r>
              <a:rPr lang="it-IT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>
                <a:solidFill>
                  <a:srgbClr val="00B0F0"/>
                </a:solidFill>
              </a:rPr>
              <a:t>valoare din coloana </a:t>
            </a:r>
            <a:r>
              <a:rPr lang="ro-RO" sz="2800" dirty="0" smtClean="0">
                <a:solidFill>
                  <a:srgbClr val="00B0F0"/>
                </a:solidFill>
              </a:rPr>
              <a:t>‘OrderPrice’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Dacă funcția nu există în SGBD atunci:</a:t>
            </a:r>
          </a:p>
          <a:p>
            <a:pPr lvl="1" algn="l"/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OrderPrice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ORDER BY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O_Id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DESC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 1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67318"/>
              </p:ext>
            </p:extLst>
          </p:nvPr>
        </p:nvGraphicFramePr>
        <p:xfrm>
          <a:off x="1905000" y="5791200"/>
          <a:ext cx="19227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4.22.1.5</a:t>
            </a:r>
            <a:r>
              <a:rPr lang="ro-RO" sz="3000" b="1" dirty="0" smtClean="0">
                <a:solidFill>
                  <a:schemeClr val="tx2"/>
                </a:solidFill>
              </a:rPr>
              <a:t> Funcţia MAX()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700" dirty="0">
                <a:solidFill>
                  <a:srgbClr val="00B0F0"/>
                </a:solidFill>
              </a:rPr>
              <a:t>Determină cea mai mare valoare </a:t>
            </a:r>
            <a:r>
              <a:rPr lang="it-IT" sz="2700" dirty="0" smtClean="0">
                <a:solidFill>
                  <a:srgbClr val="00B0F0"/>
                </a:solidFill>
              </a:rPr>
              <a:t>dintr-o</a:t>
            </a:r>
            <a:r>
              <a:rPr lang="ro-RO" sz="2700" dirty="0" smtClean="0">
                <a:solidFill>
                  <a:srgbClr val="00B0F0"/>
                </a:solidFill>
              </a:rPr>
              <a:t> c</a:t>
            </a:r>
            <a:r>
              <a:rPr lang="it-IT" sz="2700" dirty="0" smtClean="0">
                <a:solidFill>
                  <a:srgbClr val="00B0F0"/>
                </a:solidFill>
              </a:rPr>
              <a:t>oloană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ro-RO" sz="27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MAX(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700" dirty="0" smtClean="0">
                <a:solidFill>
                  <a:srgbClr val="00B0F0"/>
                </a:solidFill>
              </a:rPr>
              <a:t>Exemplu:</a:t>
            </a:r>
            <a:endParaRPr lang="vi-VN" sz="2700" dirty="0">
              <a:solidFill>
                <a:srgbClr val="00B0F0"/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MAX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LargestOrderPrice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17222"/>
              </p:ext>
            </p:extLst>
          </p:nvPr>
        </p:nvGraphicFramePr>
        <p:xfrm>
          <a:off x="3276600" y="5943600"/>
          <a:ext cx="22529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2529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Largest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4.22.1.6</a:t>
            </a:r>
            <a:r>
              <a:rPr lang="ro-RO" sz="3000" b="1" dirty="0" smtClean="0">
                <a:solidFill>
                  <a:schemeClr val="tx2"/>
                </a:solidFill>
              </a:rPr>
              <a:t> Funcţia MIN()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700" dirty="0">
                <a:solidFill>
                  <a:srgbClr val="00B0F0"/>
                </a:solidFill>
              </a:rPr>
              <a:t>Determină cea mai </a:t>
            </a:r>
            <a:r>
              <a:rPr lang="it-IT" sz="2700" dirty="0" smtClean="0">
                <a:solidFill>
                  <a:srgbClr val="00B0F0"/>
                </a:solidFill>
              </a:rPr>
              <a:t>m</a:t>
            </a:r>
            <a:r>
              <a:rPr lang="ro-RO" sz="2700" dirty="0" smtClean="0">
                <a:solidFill>
                  <a:srgbClr val="00B0F0"/>
                </a:solidFill>
              </a:rPr>
              <a:t>ică</a:t>
            </a:r>
            <a:r>
              <a:rPr lang="it-IT" sz="2700" dirty="0" smtClean="0">
                <a:solidFill>
                  <a:srgbClr val="00B0F0"/>
                </a:solidFill>
              </a:rPr>
              <a:t> </a:t>
            </a:r>
            <a:r>
              <a:rPr lang="it-IT" sz="2700" dirty="0">
                <a:solidFill>
                  <a:srgbClr val="00B0F0"/>
                </a:solidFill>
              </a:rPr>
              <a:t>valoare </a:t>
            </a:r>
            <a:r>
              <a:rPr lang="it-IT" sz="2700" dirty="0" smtClean="0">
                <a:solidFill>
                  <a:srgbClr val="00B0F0"/>
                </a:solidFill>
              </a:rPr>
              <a:t>dintr-o</a:t>
            </a:r>
            <a:r>
              <a:rPr lang="ro-RO" sz="2700" dirty="0" smtClean="0">
                <a:solidFill>
                  <a:srgbClr val="00B0F0"/>
                </a:solidFill>
              </a:rPr>
              <a:t> c</a:t>
            </a:r>
            <a:r>
              <a:rPr lang="it-IT" sz="2700" dirty="0" smtClean="0">
                <a:solidFill>
                  <a:srgbClr val="00B0F0"/>
                </a:solidFill>
              </a:rPr>
              <a:t>oloană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ro-RO" sz="27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700" dirty="0" smtClean="0">
                <a:solidFill>
                  <a:srgbClr val="00B0F0"/>
                </a:solidFill>
              </a:rPr>
              <a:t>Exemplu:</a:t>
            </a:r>
            <a:endParaRPr lang="vi-VN" sz="2700" dirty="0">
              <a:solidFill>
                <a:srgbClr val="00B0F0"/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Smallest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21395"/>
              </p:ext>
            </p:extLst>
          </p:nvPr>
        </p:nvGraphicFramePr>
        <p:xfrm>
          <a:off x="3276600" y="5715000"/>
          <a:ext cx="236728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3672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Smallest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4.22.1.7</a:t>
            </a:r>
            <a:r>
              <a:rPr lang="ro-RO" sz="3000" b="1" dirty="0" smtClean="0">
                <a:solidFill>
                  <a:schemeClr val="tx2"/>
                </a:solidFill>
              </a:rPr>
              <a:t> Funcţia SUM()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Calculează suma pe o coloană </a:t>
            </a:r>
            <a:r>
              <a:rPr lang="vi-VN" sz="2800" dirty="0" smtClean="0">
                <a:solidFill>
                  <a:srgbClr val="00B0F0"/>
                </a:solidFill>
              </a:rPr>
              <a:t>numerică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4684"/>
              </p:ext>
            </p:extLst>
          </p:nvPr>
        </p:nvGraphicFramePr>
        <p:xfrm>
          <a:off x="3733800" y="5791200"/>
          <a:ext cx="1397826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97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4.22.1.8</a:t>
            </a:r>
            <a:r>
              <a:rPr lang="ro-RO" sz="3000" b="1" dirty="0" smtClean="0">
                <a:solidFill>
                  <a:schemeClr val="tx2"/>
                </a:solidFill>
              </a:rPr>
              <a:t> Clauza GROUP BY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De cele mai multe ori funcțiile de </a:t>
            </a:r>
            <a:r>
              <a:rPr lang="vi-VN" sz="2800" dirty="0" smtClean="0">
                <a:solidFill>
                  <a:srgbClr val="00B0F0"/>
                </a:solidFill>
              </a:rPr>
              <a:t>agregare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folosesc </a:t>
            </a:r>
            <a:r>
              <a:rPr lang="vi-VN" sz="2800" dirty="0">
                <a:solidFill>
                  <a:srgbClr val="00B0F0"/>
                </a:solidFill>
              </a:rPr>
              <a:t>clauza GROUP BY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Are </a:t>
            </a:r>
            <a:r>
              <a:rPr lang="vi-VN" sz="2800" dirty="0">
                <a:solidFill>
                  <a:srgbClr val="00B0F0"/>
                </a:solidFill>
              </a:rPr>
              <a:t>rolul de a grupa datele dintr-una sau </a:t>
            </a:r>
            <a:r>
              <a:rPr lang="vi-VN" sz="2800" dirty="0" smtClean="0">
                <a:solidFill>
                  <a:srgbClr val="00B0F0"/>
                </a:solidFill>
              </a:rPr>
              <a:t>mai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multe </a:t>
            </a:r>
            <a:r>
              <a:rPr lang="vi-VN" sz="2800" dirty="0">
                <a:solidFill>
                  <a:srgbClr val="00B0F0"/>
                </a:solidFill>
              </a:rPr>
              <a:t>coloane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ggregate_function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operator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14</a:t>
            </a:r>
            <a:r>
              <a:rPr lang="en-US" sz="3000" b="1" dirty="0" smtClean="0">
                <a:solidFill>
                  <a:schemeClr val="tx2"/>
                </a:solidFill>
              </a:rPr>
              <a:t> CREATE INDEX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Folosită </a:t>
            </a:r>
            <a:r>
              <a:rPr lang="vi-VN" sz="2800" dirty="0">
                <a:solidFill>
                  <a:srgbClr val="00B0F0"/>
                </a:solidFill>
              </a:rPr>
              <a:t>pentru a crea indecși pe </a:t>
            </a:r>
            <a:r>
              <a:rPr lang="vi-VN" sz="2800" dirty="0" smtClean="0">
                <a:solidFill>
                  <a:srgbClr val="00B0F0"/>
                </a:solidFill>
              </a:rPr>
              <a:t>tabele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Rolul </a:t>
            </a:r>
            <a:r>
              <a:rPr lang="vi-VN" sz="2800" dirty="0">
                <a:solidFill>
                  <a:srgbClr val="00B0F0"/>
                </a:solidFill>
              </a:rPr>
              <a:t>indecșilor este de a permite </a:t>
            </a:r>
            <a:r>
              <a:rPr lang="vi-VN" sz="2800" dirty="0" smtClean="0">
                <a:solidFill>
                  <a:srgbClr val="00B0F0"/>
                </a:solidFill>
              </a:rPr>
              <a:t>găsirea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rapidă </a:t>
            </a:r>
            <a:r>
              <a:rPr lang="vi-VN" sz="2800" dirty="0">
                <a:solidFill>
                  <a:srgbClr val="00B0F0"/>
                </a:solidFill>
              </a:rPr>
              <a:t>și eficientă a datelor, fără a citi </a:t>
            </a:r>
            <a:r>
              <a:rPr lang="vi-VN" sz="2800" dirty="0" smtClean="0">
                <a:solidFill>
                  <a:srgbClr val="00B0F0"/>
                </a:solidFill>
              </a:rPr>
              <a:t>întreg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tabelul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Actualizarea </a:t>
            </a:r>
            <a:r>
              <a:rPr lang="vi-VN" sz="2800" dirty="0">
                <a:solidFill>
                  <a:srgbClr val="00B0F0"/>
                </a:solidFill>
              </a:rPr>
              <a:t>unei tabele ce conține </a:t>
            </a:r>
            <a:r>
              <a:rPr lang="vi-VN" sz="2800" dirty="0" smtClean="0">
                <a:solidFill>
                  <a:srgbClr val="00B0F0"/>
                </a:solidFill>
              </a:rPr>
              <a:t>indecși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este </a:t>
            </a:r>
            <a:r>
              <a:rPr lang="vi-VN" sz="2800" dirty="0">
                <a:solidFill>
                  <a:srgbClr val="00B0F0"/>
                </a:solidFill>
              </a:rPr>
              <a:t>mai lentă pentru că trebuie actualizați </a:t>
            </a:r>
            <a:r>
              <a:rPr lang="vi-VN" sz="2800" dirty="0" smtClean="0">
                <a:solidFill>
                  <a:srgbClr val="00B0F0"/>
                </a:solidFill>
              </a:rPr>
              <a:t>și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indecșii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Indecșii </a:t>
            </a:r>
            <a:r>
              <a:rPr lang="vi-VN" sz="2800" dirty="0">
                <a:solidFill>
                  <a:srgbClr val="00B0F0"/>
                </a:solidFill>
              </a:rPr>
              <a:t>trebuie creați doar pentru coloane </a:t>
            </a:r>
            <a:r>
              <a:rPr lang="vi-VN" sz="2800" dirty="0" smtClean="0">
                <a:solidFill>
                  <a:srgbClr val="00B0F0"/>
                </a:solidFill>
              </a:rPr>
              <a:t>pe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care </a:t>
            </a:r>
            <a:r>
              <a:rPr lang="vi-VN" sz="2800" dirty="0">
                <a:solidFill>
                  <a:srgbClr val="00B0F0"/>
                </a:solidFill>
              </a:rPr>
              <a:t>se vor face căutări </a:t>
            </a:r>
            <a:r>
              <a:rPr lang="vi-VN" sz="2800" dirty="0" smtClean="0">
                <a:solidFill>
                  <a:srgbClr val="00B0F0"/>
                </a:solidFill>
              </a:rPr>
              <a:t>frecvente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4.22.1.8</a:t>
            </a:r>
            <a:r>
              <a:rPr lang="ro-RO" sz="3000" b="1" dirty="0" smtClean="0">
                <a:solidFill>
                  <a:schemeClr val="tx2"/>
                </a:solidFill>
              </a:rPr>
              <a:t> Clauza GROUP BY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</a:t>
            </a:r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ro-RO" sz="2800" dirty="0" smtClean="0">
                <a:solidFill>
                  <a:srgbClr val="00B0F0"/>
                </a:solidFill>
              </a:rPr>
              <a:t>mplu: </a:t>
            </a:r>
            <a:r>
              <a:rPr lang="vi-VN" sz="2800" dirty="0">
                <a:solidFill>
                  <a:srgbClr val="00B0F0"/>
                </a:solidFill>
              </a:rPr>
              <a:t> Vrem să aflăm </a:t>
            </a:r>
            <a:r>
              <a:rPr lang="ro-RO" sz="2800" dirty="0" smtClean="0">
                <a:solidFill>
                  <a:srgbClr val="00B0F0"/>
                </a:solidFill>
              </a:rPr>
              <a:t>valoarea </a:t>
            </a:r>
            <a:r>
              <a:rPr lang="vi-VN" sz="2800" dirty="0" smtClean="0">
                <a:solidFill>
                  <a:srgbClr val="00B0F0"/>
                </a:solidFill>
              </a:rPr>
              <a:t>total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a </a:t>
            </a:r>
            <a:r>
              <a:rPr lang="vi-VN" sz="2800" dirty="0" smtClean="0">
                <a:solidFill>
                  <a:srgbClr val="00B0F0"/>
                </a:solidFill>
              </a:rPr>
              <a:t>comenzilor 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fiecare client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Customer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9337"/>
              </p:ext>
            </p:extLst>
          </p:nvPr>
        </p:nvGraphicFramePr>
        <p:xfrm>
          <a:off x="838200" y="4267200"/>
          <a:ext cx="340106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13180"/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4.22.1.8</a:t>
            </a:r>
            <a:r>
              <a:rPr lang="ro-RO" sz="3000" b="1" dirty="0" smtClean="0">
                <a:solidFill>
                  <a:schemeClr val="tx2"/>
                </a:solidFill>
              </a:rPr>
              <a:t> Clauza GROUP BY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</a:t>
            </a:r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ro-RO" sz="2800" dirty="0" smtClean="0">
                <a:solidFill>
                  <a:srgbClr val="00B0F0"/>
                </a:solidFill>
              </a:rPr>
              <a:t>mplu: </a:t>
            </a:r>
            <a:r>
              <a:rPr lang="vi-VN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Dacă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omitem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clauza</a:t>
            </a:r>
            <a:r>
              <a:rPr lang="en-US" sz="2800" dirty="0">
                <a:solidFill>
                  <a:srgbClr val="00B0F0"/>
                </a:solidFill>
              </a:rPr>
              <a:t> GROUP </a:t>
            </a:r>
            <a:r>
              <a:rPr lang="en-US" sz="2800" dirty="0" smtClean="0">
                <a:solidFill>
                  <a:srgbClr val="00B0F0"/>
                </a:solidFill>
              </a:rPr>
              <a:t>BY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</a:p>
          <a:p>
            <a:pPr lvl="1" algn="l"/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en-US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en-US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en-US" sz="1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!!!OBS!!!</a:t>
            </a:r>
            <a:r>
              <a:rPr lang="en-US" sz="2800" dirty="0" smtClean="0">
                <a:solidFill>
                  <a:srgbClr val="00B0F0"/>
                </a:solidFill>
              </a:rPr>
              <a:t> Nu </a:t>
            </a:r>
            <a:r>
              <a:rPr lang="en-US" sz="2800" dirty="0" err="1" smtClean="0">
                <a:solidFill>
                  <a:srgbClr val="00B0F0"/>
                </a:solidFill>
              </a:rPr>
              <a:t>este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ceea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ce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dorim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86206"/>
              </p:ext>
            </p:extLst>
          </p:nvPr>
        </p:nvGraphicFramePr>
        <p:xfrm>
          <a:off x="2971800" y="3276600"/>
          <a:ext cx="3401060" cy="25958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13180"/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Verdana"/>
                        </a:rPr>
                        <a:t>5700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4.22.1.8</a:t>
            </a:r>
            <a:r>
              <a:rPr lang="ro-RO" sz="3000" b="1" dirty="0" smtClean="0">
                <a:solidFill>
                  <a:schemeClr val="tx2"/>
                </a:solidFill>
              </a:rPr>
              <a:t> Clauza GROUP </a:t>
            </a:r>
            <a:r>
              <a:rPr lang="ro-RO" sz="3000" b="1" dirty="0" smtClean="0">
                <a:solidFill>
                  <a:schemeClr val="tx2"/>
                </a:solidFill>
              </a:rPr>
              <a:t>BY</a:t>
            </a:r>
            <a:endParaRPr lang="en-US" sz="1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!!!OBS!!!</a:t>
            </a: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sz="2700" dirty="0">
                <a:solidFill>
                  <a:srgbClr val="00B0F0"/>
                </a:solidFill>
              </a:rPr>
              <a:t>SUM(OrderPrice) - calculează o singură </a:t>
            </a:r>
            <a:r>
              <a:rPr lang="vi-VN" sz="2700" dirty="0" smtClean="0">
                <a:solidFill>
                  <a:srgbClr val="00B0F0"/>
                </a:solidFill>
              </a:rPr>
              <a:t>valoare</a:t>
            </a:r>
            <a:endParaRPr lang="en-US" sz="27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it-IT" sz="2700" dirty="0" smtClean="0">
                <a:solidFill>
                  <a:srgbClr val="00B0F0"/>
                </a:solidFill>
              </a:rPr>
              <a:t>Customer </a:t>
            </a:r>
            <a:r>
              <a:rPr lang="it-IT" sz="2700" dirty="0">
                <a:solidFill>
                  <a:srgbClr val="00B0F0"/>
                </a:solidFill>
              </a:rPr>
              <a:t>– va genera șase </a:t>
            </a:r>
            <a:r>
              <a:rPr lang="it-IT" sz="2700" dirty="0" smtClean="0">
                <a:solidFill>
                  <a:srgbClr val="00B0F0"/>
                </a:solidFill>
              </a:rPr>
              <a:t>valori</a:t>
            </a:r>
          </a:p>
          <a:p>
            <a:r>
              <a:rPr lang="ro-RO" sz="2700" dirty="0">
                <a:solidFill>
                  <a:srgbClr val="00B0F0"/>
                </a:solidFill>
              </a:rPr>
              <a:t>Prin urmare nu vom obține rezultatul </a:t>
            </a:r>
            <a:r>
              <a:rPr lang="ro-RO" sz="2700" dirty="0" smtClean="0">
                <a:solidFill>
                  <a:srgbClr val="00B0F0"/>
                </a:solidFill>
              </a:rPr>
              <a:t>dorit</a:t>
            </a:r>
            <a:r>
              <a:rPr lang="en-US" sz="27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vi-VN" sz="2700" dirty="0">
                <a:solidFill>
                  <a:srgbClr val="00B0F0"/>
                </a:solidFill>
              </a:rPr>
              <a:t>Putem grupa și după mai multe </a:t>
            </a:r>
            <a:r>
              <a:rPr lang="vi-VN" sz="2700" dirty="0" smtClean="0">
                <a:solidFill>
                  <a:srgbClr val="00B0F0"/>
                </a:solidFill>
              </a:rPr>
              <a:t>coloane</a:t>
            </a:r>
            <a:r>
              <a:rPr lang="en-US" sz="2700" dirty="0" smtClean="0">
                <a:solidFill>
                  <a:srgbClr val="00B0F0"/>
                </a:solidFill>
              </a:rPr>
              <a:t>: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Customer,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OrderDate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GROUP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Customer,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OrderDate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</a:t>
            </a:r>
            <a:r>
              <a:rPr lang="en-US" sz="3000" dirty="0" smtClean="0">
                <a:solidFill>
                  <a:srgbClr val="00B0F0"/>
                </a:solidFill>
              </a:rPr>
              <a:t>9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Clauza </a:t>
            </a:r>
            <a:r>
              <a:rPr lang="en-US" sz="3000" b="1" dirty="0" smtClean="0">
                <a:solidFill>
                  <a:schemeClr val="tx2"/>
                </a:solidFill>
              </a:rPr>
              <a:t>HAVING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E nevoie de această clauză pentru ca </a:t>
            </a:r>
            <a:r>
              <a:rPr lang="vi-VN" sz="2800" dirty="0" smtClean="0">
                <a:solidFill>
                  <a:srgbClr val="00B0F0"/>
                </a:solidFill>
              </a:rPr>
              <a:t>WHERE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poate fi folosită cu funcțiile de </a:t>
            </a:r>
            <a:r>
              <a:rPr lang="vi-VN" sz="2800" dirty="0" smtClean="0">
                <a:solidFill>
                  <a:srgbClr val="00B0F0"/>
                </a:solidFill>
              </a:rPr>
              <a:t>agregare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rgbClr val="00B0F0"/>
                </a:solidFill>
              </a:rPr>
              <a:t>Sintaxa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</a:p>
          <a:p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ggregate_function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operator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HAVING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aggregate_function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operator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</a:t>
            </a:r>
            <a:r>
              <a:rPr lang="en-US" sz="3000" dirty="0" smtClean="0">
                <a:solidFill>
                  <a:srgbClr val="00B0F0"/>
                </a:solidFill>
              </a:rPr>
              <a:t>9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Clauza </a:t>
            </a:r>
            <a:r>
              <a:rPr lang="en-US" sz="3000" b="1" dirty="0" smtClean="0">
                <a:solidFill>
                  <a:schemeClr val="tx2"/>
                </a:solidFill>
              </a:rPr>
              <a:t>HAVING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en-US" sz="2800" dirty="0" err="1" smtClean="0">
                <a:solidFill>
                  <a:srgbClr val="00B0F0"/>
                </a:solidFill>
              </a:rPr>
              <a:t>xemplu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>
                <a:solidFill>
                  <a:srgbClr val="00B0F0"/>
                </a:solidFill>
              </a:rPr>
              <a:t>Vrem să găsim clienții cu comenzi totale </a:t>
            </a:r>
            <a:r>
              <a:rPr lang="it-IT" sz="2800" dirty="0" smtClean="0">
                <a:solidFill>
                  <a:srgbClr val="00B0F0"/>
                </a:solidFill>
              </a:rPr>
              <a:t>mai mici </a:t>
            </a:r>
            <a:r>
              <a:rPr lang="it-IT" sz="2800" dirty="0">
                <a:solidFill>
                  <a:srgbClr val="00B0F0"/>
                </a:solidFill>
              </a:rPr>
              <a:t>de </a:t>
            </a:r>
            <a:r>
              <a:rPr lang="it-IT" sz="2800" dirty="0" smtClean="0">
                <a:solidFill>
                  <a:srgbClr val="00B0F0"/>
                </a:solidFill>
              </a:rPr>
              <a:t>2000</a:t>
            </a:r>
            <a:r>
              <a:rPr lang="en-US" sz="2800" dirty="0" smtClean="0">
                <a:solidFill>
                  <a:srgbClr val="00B0F0"/>
                </a:solidFill>
              </a:rPr>
              <a:t>. 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SUM(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GROUP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 HAVING SUM(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)&lt;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2000</a:t>
            </a:r>
          </a:p>
          <a:p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10256"/>
              </p:ext>
            </p:extLst>
          </p:nvPr>
        </p:nvGraphicFramePr>
        <p:xfrm>
          <a:off x="1219200" y="4800600"/>
          <a:ext cx="3401060" cy="74168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13180"/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Nilsen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de agregare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4.22.1.</a:t>
            </a:r>
            <a:r>
              <a:rPr lang="en-US" sz="3000" dirty="0" smtClean="0">
                <a:solidFill>
                  <a:srgbClr val="00B0F0"/>
                </a:solidFill>
              </a:rPr>
              <a:t>9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Clauza </a:t>
            </a:r>
            <a:r>
              <a:rPr lang="en-US" sz="3000" b="1" dirty="0" smtClean="0">
                <a:solidFill>
                  <a:schemeClr val="tx2"/>
                </a:solidFill>
              </a:rPr>
              <a:t>HAVING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E</a:t>
            </a:r>
            <a:r>
              <a:rPr lang="en-US" sz="2800" dirty="0" err="1" smtClean="0">
                <a:solidFill>
                  <a:srgbClr val="00B0F0"/>
                </a:solidFill>
              </a:rPr>
              <a:t>xemplu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  <a:r>
              <a:rPr lang="vi-VN" sz="2800" dirty="0">
                <a:solidFill>
                  <a:srgbClr val="00B0F0"/>
                </a:solidFill>
              </a:rPr>
              <a:t> Vrem să aflăm dacă totalul comenzilor </a:t>
            </a:r>
            <a:r>
              <a:rPr lang="vi-VN" sz="2800" dirty="0" smtClean="0">
                <a:solidFill>
                  <a:srgbClr val="00B0F0"/>
                </a:solidFill>
              </a:rPr>
              <a:t>lui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“</a:t>
            </a:r>
            <a:r>
              <a:rPr lang="vi-VN" sz="2800" dirty="0">
                <a:solidFill>
                  <a:srgbClr val="00B0F0"/>
                </a:solidFill>
              </a:rPr>
              <a:t>Hansen” sau “Jensen” este mai mare de </a:t>
            </a:r>
            <a:r>
              <a:rPr lang="vi-VN" sz="2800" dirty="0" smtClean="0">
                <a:solidFill>
                  <a:srgbClr val="00B0F0"/>
                </a:solidFill>
              </a:rPr>
              <a:t>1500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Customer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SUM(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 WHERE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Customer='Hansen'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 Customer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'Jensen‘ GROUP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Customer HAVING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)&gt;1500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64529"/>
              </p:ext>
            </p:extLst>
          </p:nvPr>
        </p:nvGraphicFramePr>
        <p:xfrm>
          <a:off x="2819400" y="5562600"/>
          <a:ext cx="3401060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313180"/>
                <a:gridCol w="20878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Jensen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</a:t>
            </a:r>
            <a:r>
              <a:rPr lang="en-US" sz="3000" dirty="0">
                <a:solidFill>
                  <a:srgbClr val="00B0F0"/>
                </a:solidFill>
              </a:rPr>
              <a:t>1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UCASE()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Convertește în litere mari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UCASE(column_name)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 MsSQL Server:</a:t>
            </a:r>
          </a:p>
          <a:p>
            <a:pPr marL="457200" lvl="2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UPPER(column_name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table_name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</a:t>
            </a:r>
            <a:r>
              <a:rPr lang="en-US" sz="3000" dirty="0">
                <a:solidFill>
                  <a:srgbClr val="00B0F0"/>
                </a:solidFill>
              </a:rPr>
              <a:t>1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UCASE()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ro-RO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UCASE(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LastName,FirstName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51219"/>
              </p:ext>
            </p:extLst>
          </p:nvPr>
        </p:nvGraphicFramePr>
        <p:xfrm>
          <a:off x="2286000" y="25146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Timoteivn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Storgt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6450"/>
              </p:ext>
            </p:extLst>
          </p:nvPr>
        </p:nvGraphicFramePr>
        <p:xfrm>
          <a:off x="2667000" y="5105400"/>
          <a:ext cx="298196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617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.2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LCASE()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Convertește în litere </a:t>
            </a:r>
            <a:r>
              <a:rPr lang="vi-VN" sz="2800" dirty="0" smtClean="0">
                <a:solidFill>
                  <a:srgbClr val="00B0F0"/>
                </a:solidFill>
              </a:rPr>
              <a:t>m</a:t>
            </a:r>
            <a:r>
              <a:rPr lang="ro-RO" sz="2800" dirty="0" smtClean="0">
                <a:solidFill>
                  <a:srgbClr val="00B0F0"/>
                </a:solidFill>
              </a:rPr>
              <a:t>ic</a:t>
            </a:r>
            <a:r>
              <a:rPr lang="vi-VN" sz="2800" dirty="0" smtClean="0">
                <a:solidFill>
                  <a:srgbClr val="00B0F0"/>
                </a:solidFill>
              </a:rPr>
              <a:t>i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LCASE(column_name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table_name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 MsSQL Server:</a:t>
            </a:r>
          </a:p>
          <a:p>
            <a:pPr marL="457200" lvl="2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LOWER(column_name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table_name</a:t>
            </a: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.2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LCASE()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ro-RO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CASE(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LastName,FirstName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02638"/>
              </p:ext>
            </p:extLst>
          </p:nvPr>
        </p:nvGraphicFramePr>
        <p:xfrm>
          <a:off x="2286000" y="25146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Timoteivn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Storgt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62943"/>
              </p:ext>
            </p:extLst>
          </p:nvPr>
        </p:nvGraphicFramePr>
        <p:xfrm>
          <a:off x="2667000" y="5105400"/>
          <a:ext cx="298196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617980"/>
                <a:gridCol w="1363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14</a:t>
            </a:r>
            <a:r>
              <a:rPr lang="en-US" sz="3000" b="1" dirty="0" smtClean="0">
                <a:solidFill>
                  <a:schemeClr val="tx2"/>
                </a:solidFill>
              </a:rPr>
              <a:t> CREATE INDEX</a:t>
            </a:r>
          </a:p>
          <a:p>
            <a:pPr algn="just"/>
            <a:r>
              <a:rPr lang="en-US" sz="2700" dirty="0" err="1">
                <a:solidFill>
                  <a:srgbClr val="00B0F0"/>
                </a:solidFill>
              </a:rPr>
              <a:t>Sintaxa</a:t>
            </a:r>
            <a:r>
              <a:rPr lang="en-US" sz="2700" dirty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index_name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700" dirty="0" err="1" smtClean="0">
                <a:solidFill>
                  <a:srgbClr val="00B0F0"/>
                </a:solidFill>
              </a:rPr>
              <a:t>Aici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en-US" sz="2700" dirty="0">
                <a:solidFill>
                  <a:srgbClr val="00B0F0"/>
                </a:solidFill>
              </a:rPr>
              <a:t>se permit </a:t>
            </a:r>
            <a:r>
              <a:rPr lang="en-US" sz="2700" dirty="0" err="1">
                <a:solidFill>
                  <a:srgbClr val="00B0F0"/>
                </a:solidFill>
              </a:rPr>
              <a:t>valori</a:t>
            </a:r>
            <a:r>
              <a:rPr lang="en-US" sz="2700" dirty="0">
                <a:solidFill>
                  <a:srgbClr val="00B0F0"/>
                </a:solidFill>
              </a:rPr>
              <a:t> duplicate</a:t>
            </a:r>
          </a:p>
          <a:p>
            <a:pPr algn="just"/>
            <a:r>
              <a:rPr lang="en-US" sz="2700" dirty="0" err="1" smtClean="0">
                <a:solidFill>
                  <a:srgbClr val="00B0F0"/>
                </a:solidFill>
              </a:rPr>
              <a:t>Creare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en-US" sz="2700" dirty="0">
                <a:solidFill>
                  <a:srgbClr val="00B0F0"/>
                </a:solidFill>
              </a:rPr>
              <a:t>de </a:t>
            </a:r>
            <a:r>
              <a:rPr lang="en-US" sz="2700" dirty="0" err="1">
                <a:solidFill>
                  <a:srgbClr val="00B0F0"/>
                </a:solidFill>
              </a:rPr>
              <a:t>indecși</a:t>
            </a:r>
            <a:r>
              <a:rPr lang="en-US" sz="2700" dirty="0">
                <a:solidFill>
                  <a:srgbClr val="00B0F0"/>
                </a:solidFill>
              </a:rPr>
              <a:t> </a:t>
            </a:r>
            <a:r>
              <a:rPr lang="en-US" sz="2700" dirty="0" err="1">
                <a:solidFill>
                  <a:srgbClr val="00B0F0"/>
                </a:solidFill>
              </a:rPr>
              <a:t>unici</a:t>
            </a:r>
            <a:r>
              <a:rPr lang="en-US" sz="2700" dirty="0">
                <a:solidFill>
                  <a:srgbClr val="00B0F0"/>
                </a:solidFill>
              </a:rPr>
              <a:t> – </a:t>
            </a:r>
            <a:r>
              <a:rPr lang="en-US" sz="2700" dirty="0" err="1">
                <a:solidFill>
                  <a:srgbClr val="00B0F0"/>
                </a:solidFill>
              </a:rPr>
              <a:t>valorile</a:t>
            </a:r>
            <a:r>
              <a:rPr lang="en-US" sz="2700" dirty="0">
                <a:solidFill>
                  <a:srgbClr val="00B0F0"/>
                </a:solidFill>
              </a:rPr>
              <a:t> duplicate nu</a:t>
            </a:r>
          </a:p>
          <a:p>
            <a:pPr algn="just"/>
            <a:r>
              <a:rPr lang="en-US" sz="2700" dirty="0" err="1">
                <a:solidFill>
                  <a:srgbClr val="00B0F0"/>
                </a:solidFill>
              </a:rPr>
              <a:t>sunt</a:t>
            </a:r>
            <a:r>
              <a:rPr lang="en-US" sz="2700" dirty="0">
                <a:solidFill>
                  <a:srgbClr val="00B0F0"/>
                </a:solidFill>
              </a:rPr>
              <a:t> </a:t>
            </a:r>
            <a:r>
              <a:rPr lang="en-US" sz="2700" dirty="0" err="1">
                <a:solidFill>
                  <a:srgbClr val="00B0F0"/>
                </a:solidFill>
              </a:rPr>
              <a:t>permise</a:t>
            </a:r>
            <a:endParaRPr lang="en-US" sz="2700" dirty="0">
              <a:solidFill>
                <a:srgbClr val="00B0F0"/>
              </a:solidFill>
            </a:endParaRPr>
          </a:p>
          <a:p>
            <a:pPr lvl="1" algn="just"/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 INDEX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index_name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just"/>
            <a:r>
              <a:rPr lang="en-US" sz="2700" dirty="0" err="1" smtClean="0">
                <a:solidFill>
                  <a:srgbClr val="00B0F0"/>
                </a:solidFill>
              </a:rPr>
              <a:t>Sintaxa</a:t>
            </a:r>
            <a:r>
              <a:rPr lang="en-US" sz="2700" dirty="0" smtClean="0">
                <a:solidFill>
                  <a:srgbClr val="00B0F0"/>
                </a:solidFill>
              </a:rPr>
              <a:t> </a:t>
            </a:r>
            <a:r>
              <a:rPr lang="en-US" sz="2700" dirty="0" err="1">
                <a:solidFill>
                  <a:srgbClr val="00B0F0"/>
                </a:solidFill>
              </a:rPr>
              <a:t>poate</a:t>
            </a:r>
            <a:r>
              <a:rPr lang="en-US" sz="2700" dirty="0">
                <a:solidFill>
                  <a:srgbClr val="00B0F0"/>
                </a:solidFill>
              </a:rPr>
              <a:t> </a:t>
            </a:r>
            <a:r>
              <a:rPr lang="en-US" sz="2700" dirty="0" err="1">
                <a:solidFill>
                  <a:srgbClr val="00B0F0"/>
                </a:solidFill>
              </a:rPr>
              <a:t>diferi</a:t>
            </a:r>
            <a:r>
              <a:rPr lang="en-US" sz="2700" dirty="0">
                <a:solidFill>
                  <a:srgbClr val="00B0F0"/>
                </a:solidFill>
              </a:rPr>
              <a:t> </a:t>
            </a:r>
            <a:r>
              <a:rPr lang="en-US" sz="2700" dirty="0" err="1">
                <a:solidFill>
                  <a:srgbClr val="00B0F0"/>
                </a:solidFill>
              </a:rPr>
              <a:t>între</a:t>
            </a:r>
            <a:r>
              <a:rPr lang="en-US" sz="2700" dirty="0">
                <a:solidFill>
                  <a:srgbClr val="00B0F0"/>
                </a:solidFill>
              </a:rPr>
              <a:t> SGBD-</a:t>
            </a:r>
            <a:r>
              <a:rPr lang="en-US" sz="2700" dirty="0" err="1">
                <a:solidFill>
                  <a:srgbClr val="00B0F0"/>
                </a:solidFill>
              </a:rPr>
              <a:t>uri</a:t>
            </a:r>
            <a:r>
              <a:rPr lang="en-US" sz="2700" dirty="0">
                <a:solidFill>
                  <a:srgbClr val="00B0F0"/>
                </a:solidFill>
              </a:rPr>
              <a:t>.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.3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MID()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Folosită pentru a extrage caractere </a:t>
            </a:r>
            <a:r>
              <a:rPr lang="vi-VN" sz="2800" dirty="0" smtClean="0">
                <a:solidFill>
                  <a:srgbClr val="00B0F0"/>
                </a:solidFill>
              </a:rPr>
              <a:t>dintr-un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 </a:t>
            </a:r>
            <a:r>
              <a:rPr lang="vi-VN" sz="2800" dirty="0">
                <a:solidFill>
                  <a:srgbClr val="00B0F0"/>
                </a:solidFill>
              </a:rPr>
              <a:t>de tip text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MID(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column_name,start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[,length])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499"/>
              </p:ext>
            </p:extLst>
          </p:nvPr>
        </p:nvGraphicFramePr>
        <p:xfrm>
          <a:off x="762000" y="4724400"/>
          <a:ext cx="7714527" cy="17526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681480"/>
                <a:gridCol w="6033047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Parametru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Obligatoriu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Câmpul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din care se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extrag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Obligatoriu. Specifică poziția de ornire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indexat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de la 1)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Opțional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Numărul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ce vor fi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extrase. 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acă lipsește, funcția extrage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toate caracterele rămase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.3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MID()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endParaRPr lang="ro-RO" sz="1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MID(City,1,4) as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SmallCity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FROM Persons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97429"/>
              </p:ext>
            </p:extLst>
          </p:nvPr>
        </p:nvGraphicFramePr>
        <p:xfrm>
          <a:off x="2286000" y="25146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Timoteivn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Storgt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81950"/>
              </p:ext>
            </p:extLst>
          </p:nvPr>
        </p:nvGraphicFramePr>
        <p:xfrm>
          <a:off x="3962400" y="4953000"/>
          <a:ext cx="128778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Small</a:t>
                      </a:r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Stava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.4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LEN()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Calculează lungimea unui câmp de tip </a:t>
            </a:r>
            <a:r>
              <a:rPr lang="vi-VN" sz="2800" dirty="0" smtClean="0">
                <a:solidFill>
                  <a:srgbClr val="00B0F0"/>
                </a:solidFill>
              </a:rPr>
              <a:t>text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LEN(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FROM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able_name</a:t>
            </a:r>
            <a:endParaRPr lang="ro-RO" sz="2800" dirty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LEN(Address) as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LengthOfAddress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1788"/>
              </p:ext>
            </p:extLst>
          </p:nvPr>
        </p:nvGraphicFramePr>
        <p:xfrm>
          <a:off x="4572000" y="5341389"/>
          <a:ext cx="217678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2176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LengthOfAddress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.5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ROUND()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Folosită pentru a rotunji un număr la </a:t>
            </a:r>
            <a:r>
              <a:rPr lang="it-IT" sz="2800" dirty="0" smtClean="0">
                <a:solidFill>
                  <a:srgbClr val="00B0F0"/>
                </a:solidFill>
              </a:rPr>
              <a:t>numărul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de </a:t>
            </a:r>
            <a:r>
              <a:rPr lang="it-IT" sz="2800" dirty="0">
                <a:solidFill>
                  <a:srgbClr val="00B0F0"/>
                </a:solidFill>
              </a:rPr>
              <a:t>zecimale specificat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ROUND(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column_name,decimals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9753"/>
              </p:ext>
            </p:extLst>
          </p:nvPr>
        </p:nvGraphicFramePr>
        <p:xfrm>
          <a:off x="1143000" y="4953000"/>
          <a:ext cx="6324600" cy="13817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681480"/>
                <a:gridCol w="46431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Parametru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Obligatoriu. Câmpul care va fi rotujnit.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decimals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Obligatoriu. Numărul de zecimale la care</a:t>
                      </a:r>
                      <a:r>
                        <a:rPr lang="ro-RO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se face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rotunjirea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.5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ROUND()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vi-VN" sz="2800" dirty="0">
                <a:solidFill>
                  <a:srgbClr val="00B0F0"/>
                </a:solidFill>
              </a:rPr>
              <a:t>Vrem să extragem numele produsului </a:t>
            </a:r>
            <a:r>
              <a:rPr lang="vi-VN" sz="2800" dirty="0" smtClean="0">
                <a:solidFill>
                  <a:srgbClr val="00B0F0"/>
                </a:solidFill>
              </a:rPr>
              <a:t>și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prețul </a:t>
            </a:r>
            <a:r>
              <a:rPr lang="vi-VN" sz="2800" dirty="0">
                <a:solidFill>
                  <a:srgbClr val="00B0F0"/>
                </a:solidFill>
              </a:rPr>
              <a:t>rotunjit la cel mai apropiat </a:t>
            </a:r>
            <a:r>
              <a:rPr lang="vi-VN" sz="2800" dirty="0" smtClean="0">
                <a:solidFill>
                  <a:srgbClr val="00B0F0"/>
                </a:solidFill>
              </a:rPr>
              <a:t>întreg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ROUND(UnitPrice,0)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21030"/>
              </p:ext>
            </p:extLst>
          </p:nvPr>
        </p:nvGraphicFramePr>
        <p:xfrm>
          <a:off x="2133600" y="2286000"/>
          <a:ext cx="4728524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801684"/>
                <a:gridCol w="1732280"/>
                <a:gridCol w="944880"/>
                <a:gridCol w="12496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Gorgonzola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15.67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50886"/>
              </p:ext>
            </p:extLst>
          </p:nvPr>
        </p:nvGraphicFramePr>
        <p:xfrm>
          <a:off x="5791200" y="5181600"/>
          <a:ext cx="2981960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732280"/>
                <a:gridCol w="12496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Gorgonzola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.6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NOW()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Întoarce data și ora curentă a sistemului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NOW() FROM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endParaRPr lang="ro-RO" sz="900" dirty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Exemplu: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Now()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PerDate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Products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96512"/>
              </p:ext>
            </p:extLst>
          </p:nvPr>
        </p:nvGraphicFramePr>
        <p:xfrm>
          <a:off x="2209800" y="3352800"/>
          <a:ext cx="4728524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801684"/>
                <a:gridCol w="1732280"/>
                <a:gridCol w="944880"/>
                <a:gridCol w="12496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14407"/>
              </p:ext>
            </p:extLst>
          </p:nvPr>
        </p:nvGraphicFramePr>
        <p:xfrm>
          <a:off x="1752600" y="5410200"/>
          <a:ext cx="5573649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732280"/>
                <a:gridCol w="1249680"/>
                <a:gridCol w="2591689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PerDate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10/7/2008 11:25:02 AM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10/7/2008 11:25:02 AM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.7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FORMAT()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Folosită </a:t>
            </a:r>
            <a:r>
              <a:rPr lang="vi-VN" sz="2800" dirty="0">
                <a:solidFill>
                  <a:srgbClr val="00B0F0"/>
                </a:solidFill>
              </a:rPr>
              <a:t>pentru a stabili modul în care </a:t>
            </a:r>
            <a:r>
              <a:rPr lang="vi-VN" sz="2800" dirty="0" smtClean="0">
                <a:solidFill>
                  <a:srgbClr val="00B0F0"/>
                </a:solidFill>
              </a:rPr>
              <a:t>este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afișat </a:t>
            </a:r>
            <a:r>
              <a:rPr lang="vi-VN" sz="2800" dirty="0">
                <a:solidFill>
                  <a:srgbClr val="00B0F0"/>
                </a:solidFill>
              </a:rPr>
              <a:t>un câmp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FORMAT(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format)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ro-RO" sz="3000" b="1" dirty="0">
                <a:solidFill>
                  <a:schemeClr val="tx2"/>
                </a:solidFill>
              </a:rPr>
              <a:t>Funcţii </a:t>
            </a:r>
            <a:r>
              <a:rPr lang="en-US" sz="3000" b="1" dirty="0" err="1" smtClean="0">
                <a:solidFill>
                  <a:schemeClr val="tx2"/>
                </a:solidFill>
              </a:rPr>
              <a:t>scalare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4.22.</a:t>
            </a:r>
            <a:r>
              <a:rPr lang="en-US" sz="3000" dirty="0" smtClean="0">
                <a:solidFill>
                  <a:srgbClr val="00B0F0"/>
                </a:solidFill>
              </a:rPr>
              <a:t>2</a:t>
            </a:r>
            <a:r>
              <a:rPr lang="ro-RO" sz="3000" dirty="0" smtClean="0">
                <a:solidFill>
                  <a:srgbClr val="00B0F0"/>
                </a:solidFill>
              </a:rPr>
              <a:t>.7</a:t>
            </a:r>
            <a:r>
              <a:rPr lang="ro-RO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Func</a:t>
            </a:r>
            <a:r>
              <a:rPr lang="ro-RO" sz="3000" b="1" dirty="0" smtClean="0">
                <a:solidFill>
                  <a:schemeClr val="tx2"/>
                </a:solidFill>
              </a:rPr>
              <a:t>ţia FORMAT()</a:t>
            </a:r>
            <a:endParaRPr lang="ro-RO" sz="3000" b="1" dirty="0" smtClean="0">
              <a:solidFill>
                <a:schemeClr val="tx2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UnitPrice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FORMAT(Now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(),'YYYY-MM-DD') as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PerDate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5632"/>
              </p:ext>
            </p:extLst>
          </p:nvPr>
        </p:nvGraphicFramePr>
        <p:xfrm>
          <a:off x="2362200" y="2514600"/>
          <a:ext cx="4728524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801684"/>
                <a:gridCol w="1732280"/>
                <a:gridCol w="944880"/>
                <a:gridCol w="12496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>
                          <a:solidFill>
                            <a:srgbClr val="00B0F0"/>
                          </a:solidFill>
                          <a:latin typeface="+mn-lt"/>
                        </a:rPr>
                        <a:t>1000 g</a:t>
                      </a:r>
                      <a:endParaRPr lang="en-US" sz="18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58406"/>
              </p:ext>
            </p:extLst>
          </p:nvPr>
        </p:nvGraphicFramePr>
        <p:xfrm>
          <a:off x="2438400" y="5334000"/>
          <a:ext cx="4396740" cy="111252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732280"/>
                <a:gridCol w="1249680"/>
                <a:gridCol w="14147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Product</a:t>
                      </a: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u="none" strike="noStrike" kern="1200" baseline="0" dirty="0" smtClean="0"/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PerDate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Jarlsberg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10.45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B0F0"/>
                          </a:solidFill>
                        </a:rPr>
                        <a:t>2008-10-07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Mascarpone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32.56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2008-10-07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14</a:t>
            </a:r>
            <a:r>
              <a:rPr lang="en-US" sz="3000" b="1" dirty="0" smtClean="0">
                <a:solidFill>
                  <a:schemeClr val="tx2"/>
                </a:solidFill>
              </a:rPr>
              <a:t> CREATE INDEX</a:t>
            </a: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Exemplu</a:t>
            </a:r>
            <a:endParaRPr lang="en-US" sz="2800" dirty="0">
              <a:solidFill>
                <a:srgbClr val="00B0F0"/>
              </a:solidFill>
            </a:endParaRPr>
          </a:p>
          <a:p>
            <a:pPr lvl="1"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PIndex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Persons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algn="just"/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Creare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de index </a:t>
            </a:r>
            <a:r>
              <a:rPr lang="en-US" sz="2800" dirty="0" err="1">
                <a:solidFill>
                  <a:srgbClr val="00B0F0"/>
                </a:solidFill>
              </a:rPr>
              <a:t>pe</a:t>
            </a:r>
            <a:r>
              <a:rPr lang="en-US" sz="2800" dirty="0">
                <a:solidFill>
                  <a:srgbClr val="00B0F0"/>
                </a:solidFill>
              </a:rPr>
              <a:t> o </a:t>
            </a:r>
            <a:r>
              <a:rPr lang="en-US" sz="2800" dirty="0" err="1">
                <a:solidFill>
                  <a:srgbClr val="00B0F0"/>
                </a:solidFill>
              </a:rPr>
              <a:t>combinație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 smtClean="0">
                <a:solidFill>
                  <a:srgbClr val="00B0F0"/>
                </a:solidFill>
              </a:rPr>
              <a:t>coloane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PIndex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Persons 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14</a:t>
            </a:r>
            <a:r>
              <a:rPr lang="en-US" sz="3000" b="1" dirty="0" smtClean="0">
                <a:solidFill>
                  <a:schemeClr val="tx2"/>
                </a:solidFill>
              </a:rPr>
              <a:t> CREATE INDEX</a:t>
            </a:r>
          </a:p>
          <a:p>
            <a:pPr algn="just"/>
            <a:r>
              <a:rPr lang="en-US" sz="2800" dirty="0" err="1" smtClean="0">
                <a:solidFill>
                  <a:srgbClr val="00B0F0"/>
                </a:solidFill>
              </a:rPr>
              <a:t>Exemplu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Persons</a:t>
            </a:r>
          </a:p>
          <a:p>
            <a:pPr lvl="1"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INDEX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idx_last_first_name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(10) ASC,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(10) ASC) USING BTREE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6159</TotalTime>
  <Words>3814</Words>
  <Application>Microsoft Office PowerPoint</Application>
  <PresentationFormat>On-screen Show (4:3)</PresentationFormat>
  <Paragraphs>1093</Paragraphs>
  <Slides>77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417</cp:revision>
  <dcterms:created xsi:type="dcterms:W3CDTF">2015-10-07T07:22:37Z</dcterms:created>
  <dcterms:modified xsi:type="dcterms:W3CDTF">2015-12-15T11:23:41Z</dcterms:modified>
</cp:coreProperties>
</file>