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 autoAdjust="0"/>
    <p:restoredTop sz="94660"/>
  </p:normalViewPr>
  <p:slideViewPr>
    <p:cSldViewPr>
      <p:cViewPr varScale="1">
        <p:scale>
          <a:sx n="88" d="100"/>
          <a:sy n="88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7FB9BA-7502-47F7-81C0-07281078A9D7}" type="datetimeFigureOut">
              <a:rPr lang="en-US" smtClean="0"/>
              <a:t>08-Aug-16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D13600-272A-43FD-929F-225B284207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sile.emilian.i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4495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Curs: </a:t>
            </a:r>
            <a:r>
              <a:rPr lang="en-US" sz="3200" dirty="0" err="1" smtClean="0">
                <a:solidFill>
                  <a:srgbClr val="00B0F0"/>
                </a:solidFill>
              </a:rPr>
              <a:t>semestrul</a:t>
            </a:r>
            <a:r>
              <a:rPr lang="en-US" sz="3200" dirty="0" smtClean="0">
                <a:solidFill>
                  <a:srgbClr val="00B0F0"/>
                </a:solidFill>
              </a:rPr>
              <a:t> I</a:t>
            </a:r>
          </a:p>
          <a:p>
            <a:r>
              <a:rPr lang="en-US" sz="3200" dirty="0" err="1" smtClean="0">
                <a:solidFill>
                  <a:srgbClr val="00B0F0"/>
                </a:solidFill>
              </a:rPr>
              <a:t>Specializarea</a:t>
            </a:r>
            <a:r>
              <a:rPr lang="en-US" sz="3200" dirty="0" smtClean="0">
                <a:solidFill>
                  <a:srgbClr val="00B0F0"/>
                </a:solidFill>
              </a:rPr>
              <a:t>: </a:t>
            </a:r>
            <a:r>
              <a:rPr lang="en-US" sz="3200" dirty="0" err="1" smtClean="0">
                <a:solidFill>
                  <a:srgbClr val="00B0F0"/>
                </a:solidFill>
              </a:rPr>
              <a:t>Informatic</a:t>
            </a:r>
            <a:r>
              <a:rPr lang="ro-RO" sz="3200" dirty="0" smtClean="0">
                <a:solidFill>
                  <a:srgbClr val="00B0F0"/>
                </a:solidFill>
              </a:rPr>
              <a:t>ă II</a:t>
            </a: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</a:rPr>
              <a:t>Ion </a:t>
            </a:r>
            <a:r>
              <a:rPr lang="en-US" sz="3200" dirty="0" err="1" smtClean="0">
                <a:solidFill>
                  <a:srgbClr val="00B0F0"/>
                </a:solidFill>
              </a:rPr>
              <a:t>Vasile</a:t>
            </a:r>
            <a:r>
              <a:rPr lang="en-US" sz="3200" dirty="0" smtClean="0">
                <a:solidFill>
                  <a:srgbClr val="00B0F0"/>
                </a:solidFill>
              </a:rPr>
              <a:t> Emilian</a:t>
            </a:r>
            <a:endParaRPr lang="ro-RO" sz="3200" dirty="0" smtClean="0">
              <a:solidFill>
                <a:srgbClr val="00B0F0"/>
              </a:solidFill>
            </a:endParaRPr>
          </a:p>
          <a:p>
            <a:r>
              <a:rPr lang="en-US" sz="3200" dirty="0" smtClean="0">
                <a:solidFill>
                  <a:srgbClr val="00B0F0"/>
                </a:solidFill>
                <a:hlinkClick r:id="rId2"/>
              </a:rPr>
              <a:t>v</a:t>
            </a:r>
            <a:r>
              <a:rPr lang="ro-RO" sz="3200" dirty="0" smtClean="0">
                <a:solidFill>
                  <a:srgbClr val="00B0F0"/>
                </a:solidFill>
                <a:hlinkClick r:id="rId2"/>
              </a:rPr>
              <a:t>asile.emilian.ion</a:t>
            </a:r>
            <a:r>
              <a:rPr lang="en-US" sz="3200" dirty="0" smtClean="0">
                <a:solidFill>
                  <a:srgbClr val="00B0F0"/>
                </a:solidFill>
                <a:hlinkClick r:id="rId2"/>
              </a:rPr>
              <a:t>@gmail.com</a:t>
            </a:r>
            <a:endParaRPr lang="en-US" sz="3200" dirty="0" smtClean="0">
              <a:solidFill>
                <a:srgbClr val="00B0F0"/>
              </a:solidFill>
            </a:endParaRPr>
          </a:p>
          <a:p>
            <a:r>
              <a:rPr lang="en-US" sz="3200" smtClean="0">
                <a:solidFill>
                  <a:srgbClr val="00B0F0"/>
                </a:solidFill>
              </a:rPr>
              <a:t>Tel: +40745348221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2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 </a:t>
            </a:r>
            <a:r>
              <a:rPr lang="en-US" sz="3000" b="1" u="sng" dirty="0" smtClean="0">
                <a:solidFill>
                  <a:schemeClr val="tx2"/>
                </a:solidFill>
              </a:rPr>
              <a:t>5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4.1 </a:t>
            </a:r>
            <a:r>
              <a:rPr lang="ro-RO" sz="2800" dirty="0" smtClean="0">
                <a:solidFill>
                  <a:srgbClr val="00B0F0"/>
                </a:solidFill>
              </a:rPr>
              <a:t>Instrucţiunea SELECT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4.1.1 Clauza DISTINCT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4.1.2 Clauza WHERE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4.1.2.1 Operatori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4.1.2.2 Operatorul LIKE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4.1.2.3 Operatorul IN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4.1.2.4 Operatorul BETWEEN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4.1.2.5 Operatorii AND şi OR</a:t>
            </a:r>
          </a:p>
        </p:txBody>
      </p:sp>
    </p:spTree>
    <p:extLst>
      <p:ext uri="{BB962C8B-B14F-4D97-AF65-F5344CB8AC3E}">
        <p14:creationId xmlns:p14="http://schemas.microsoft.com/office/powerpoint/2010/main" val="40625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en-US" sz="3200" b="1" u="sng" dirty="0" smtClean="0">
                <a:solidFill>
                  <a:schemeClr val="tx2"/>
                </a:solidFill>
              </a:rPr>
              <a:t>5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4.1.3 Clauza ORDER BY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4.1.4 Clauza TOP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4.1.5 ALIAS</a:t>
            </a:r>
            <a:endParaRPr lang="en-US" sz="26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4.2</a:t>
            </a:r>
            <a:r>
              <a:rPr lang="ro-RO" sz="2800" dirty="0" smtClean="0">
                <a:solidFill>
                  <a:srgbClr val="00B0F0"/>
                </a:solidFill>
              </a:rPr>
              <a:t> Instrucţiunea INSERT INTO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4.3 </a:t>
            </a:r>
            <a:r>
              <a:rPr lang="ro-RO" sz="2800" dirty="0" smtClean="0">
                <a:solidFill>
                  <a:srgbClr val="00B0F0"/>
                </a:solidFill>
              </a:rPr>
              <a:t>Instrucţiunea UPDATE</a:t>
            </a:r>
          </a:p>
          <a:p>
            <a:r>
              <a:rPr lang="ro-RO" sz="2800" dirty="0">
                <a:solidFill>
                  <a:srgbClr val="00B0F0"/>
                </a:solidFill>
              </a:rPr>
              <a:t>4.4 </a:t>
            </a:r>
            <a:r>
              <a:rPr lang="ro-RO" sz="2800" dirty="0" smtClean="0">
                <a:solidFill>
                  <a:srgbClr val="00B0F0"/>
                </a:solidFill>
              </a:rPr>
              <a:t>Instrucţiunea DELETE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 6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4.5 JOIN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4.5.1 INNER JOIN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4.5.2 LEFT JOIN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4.5.3 RIGHT JOIN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4.5.4 </a:t>
            </a:r>
            <a:r>
              <a:rPr lang="ro-RO" sz="2600" dirty="0" smtClean="0">
                <a:solidFill>
                  <a:srgbClr val="00B0F0"/>
                </a:solidFill>
              </a:rPr>
              <a:t>FULL </a:t>
            </a:r>
            <a:r>
              <a:rPr lang="ro-RO" sz="2600" dirty="0" smtClean="0">
                <a:solidFill>
                  <a:srgbClr val="00B0F0"/>
                </a:solidFill>
              </a:rPr>
              <a:t>JOIN</a:t>
            </a:r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4.6</a:t>
            </a:r>
            <a:r>
              <a:rPr lang="ro-RO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UNION</a:t>
            </a:r>
            <a:endParaRPr lang="ro-RO" sz="2800" dirty="0">
              <a:solidFill>
                <a:srgbClr val="00B0F0"/>
              </a:solidFill>
            </a:endParaRPr>
          </a:p>
          <a:p>
            <a:pPr lvl="1" algn="l"/>
            <a:endParaRPr lang="ro-RO" sz="2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ro-RO" sz="3200" b="1" u="sng" dirty="0" smtClean="0">
                <a:solidFill>
                  <a:schemeClr val="tx2"/>
                </a:solidFill>
              </a:rPr>
              <a:t>7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</a:t>
            </a:r>
            <a:r>
              <a:rPr lang="en-US" sz="2800" dirty="0" smtClean="0">
                <a:solidFill>
                  <a:srgbClr val="00B0F0"/>
                </a:solidFill>
              </a:rPr>
              <a:t>7 SUBINTEROG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n-US" sz="2800" dirty="0" smtClean="0">
                <a:solidFill>
                  <a:srgbClr val="00B0F0"/>
                </a:solidFill>
              </a:rPr>
              <a:t>RI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4.7.1 Subinterogări în expresii logice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4.7.1.1 </a:t>
            </a:r>
            <a:r>
              <a:rPr lang="ro-RO" sz="2400" dirty="0">
                <a:solidFill>
                  <a:srgbClr val="00B0F0"/>
                </a:solidFill>
              </a:rPr>
              <a:t>Subinterogări </a:t>
            </a:r>
            <a:r>
              <a:rPr lang="ro-RO" sz="2400" dirty="0" smtClean="0">
                <a:solidFill>
                  <a:srgbClr val="00B0F0"/>
                </a:solidFill>
              </a:rPr>
              <a:t>care returnează o singură valoare</a:t>
            </a:r>
          </a:p>
          <a:p>
            <a:pPr lvl="2" algn="l"/>
            <a:r>
              <a:rPr lang="ro-RO" sz="2400" dirty="0">
                <a:solidFill>
                  <a:srgbClr val="00B0F0"/>
                </a:solidFill>
              </a:rPr>
              <a:t>4.7.1.2 Subinterogări </a:t>
            </a:r>
            <a:r>
              <a:rPr lang="ro-RO" sz="2400" dirty="0" smtClean="0">
                <a:solidFill>
                  <a:srgbClr val="00B0F0"/>
                </a:solidFill>
              </a:rPr>
              <a:t>care returnează o coloană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4.7.1.3 </a:t>
            </a:r>
            <a:r>
              <a:rPr lang="ro-RO" sz="2400" dirty="0">
                <a:solidFill>
                  <a:srgbClr val="00B0F0"/>
                </a:solidFill>
              </a:rPr>
              <a:t>Subinterogări care returnează </a:t>
            </a:r>
            <a:r>
              <a:rPr lang="ro-RO" sz="2400" dirty="0" smtClean="0">
                <a:solidFill>
                  <a:srgbClr val="00B0F0"/>
                </a:solidFill>
              </a:rPr>
              <a:t>o tabelă</a:t>
            </a:r>
          </a:p>
        </p:txBody>
      </p:sp>
    </p:spTree>
    <p:extLst>
      <p:ext uri="{BB962C8B-B14F-4D97-AF65-F5344CB8AC3E}">
        <p14:creationId xmlns:p14="http://schemas.microsoft.com/office/powerpoint/2010/main" val="483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 </a:t>
            </a:r>
            <a:r>
              <a:rPr lang="ro-RO" sz="3200" b="1" u="sng" dirty="0" smtClean="0">
                <a:solidFill>
                  <a:schemeClr val="tx2"/>
                </a:solidFill>
              </a:rPr>
              <a:t>7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4.7.2 </a:t>
            </a:r>
            <a:r>
              <a:rPr lang="ro-RO" sz="2600" dirty="0" smtClean="0">
                <a:solidFill>
                  <a:srgbClr val="00B0F0"/>
                </a:solidFill>
              </a:rPr>
              <a:t>Subinterogări pe clauza HAVING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4.7.3 </a:t>
            </a:r>
            <a:r>
              <a:rPr lang="ro-RO" sz="2600" dirty="0">
                <a:solidFill>
                  <a:srgbClr val="00B0F0"/>
                </a:solidFill>
              </a:rPr>
              <a:t>Subinterogări </a:t>
            </a:r>
            <a:r>
              <a:rPr lang="ro-RO" sz="2600" dirty="0" smtClean="0">
                <a:solidFill>
                  <a:srgbClr val="00B0F0"/>
                </a:solidFill>
              </a:rPr>
              <a:t>pe FROM</a:t>
            </a:r>
            <a:endParaRPr lang="ro-RO" sz="2600" dirty="0">
              <a:solidFill>
                <a:srgbClr val="00B0F0"/>
              </a:solidFill>
            </a:endParaRP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4.7.4 Subinterogări </a:t>
            </a:r>
            <a:r>
              <a:rPr lang="ro-RO" sz="2600" dirty="0" smtClean="0">
                <a:solidFill>
                  <a:srgbClr val="00B0F0"/>
                </a:solidFill>
              </a:rPr>
              <a:t>corelate</a:t>
            </a:r>
            <a:endParaRPr lang="ro-RO" sz="2600" dirty="0">
              <a:solidFill>
                <a:srgbClr val="00B0F0"/>
              </a:solidFill>
            </a:endParaRP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4.7.5 Subinterogări </a:t>
            </a:r>
            <a:r>
              <a:rPr lang="ro-RO" sz="2600" dirty="0" smtClean="0">
                <a:solidFill>
                  <a:srgbClr val="00B0F0"/>
                </a:solidFill>
              </a:rPr>
              <a:t>pe clauza ORDER BY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4.7.6 </a:t>
            </a:r>
            <a:r>
              <a:rPr lang="ro-RO" sz="2600" dirty="0">
                <a:solidFill>
                  <a:srgbClr val="00B0F0"/>
                </a:solidFill>
              </a:rPr>
              <a:t>Subinterogări </a:t>
            </a:r>
            <a:r>
              <a:rPr lang="ro-RO" sz="2600" dirty="0" smtClean="0">
                <a:solidFill>
                  <a:srgbClr val="00B0F0"/>
                </a:solidFill>
              </a:rPr>
              <a:t>pe SELECT</a:t>
            </a:r>
          </a:p>
          <a:p>
            <a:r>
              <a:rPr lang="ro-RO" sz="2800" dirty="0" smtClean="0">
                <a:solidFill>
                  <a:srgbClr val="00B0F0"/>
                </a:solidFill>
              </a:rPr>
              <a:t>4.</a:t>
            </a:r>
            <a:r>
              <a:rPr lang="en-US" sz="2800" dirty="0" smtClean="0">
                <a:solidFill>
                  <a:srgbClr val="00B0F0"/>
                </a:solidFill>
              </a:rPr>
              <a:t>8 SELECT INTO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4.9 INSERT INTO SELECT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4.10 CREATE DATABASE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4.11 CREATE TABLE</a:t>
            </a:r>
            <a:endParaRPr lang="ro-RO" sz="2800" dirty="0" smtClean="0">
              <a:solidFill>
                <a:srgbClr val="00B0F0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4.12 Tipuri de date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4.12.1 Tipuri de date în MySQL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4.12.1.1 Tipuri de text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4.12.1.2 Tipuri numerice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4.12.1.3 Tipuri dată/oră</a:t>
            </a:r>
          </a:p>
        </p:txBody>
      </p:sp>
    </p:spTree>
    <p:extLst>
      <p:ext uri="{BB962C8B-B14F-4D97-AF65-F5344CB8AC3E}">
        <p14:creationId xmlns:p14="http://schemas.microsoft.com/office/powerpoint/2010/main" val="4003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 smtClean="0">
                <a:solidFill>
                  <a:schemeClr val="tx2"/>
                </a:solidFill>
              </a:rPr>
              <a:t>CUPRINS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CURSUL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ro-RO" sz="2800" dirty="0">
                <a:solidFill>
                  <a:srgbClr val="00B0F0"/>
                </a:solidFill>
              </a:rPr>
              <a:t>4.12 Tipuri de date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4.12.2 </a:t>
            </a:r>
            <a:r>
              <a:rPr lang="ro-RO" sz="2600" dirty="0">
                <a:solidFill>
                  <a:srgbClr val="00B0F0"/>
                </a:solidFill>
              </a:rPr>
              <a:t>Tipuri de date în </a:t>
            </a:r>
            <a:r>
              <a:rPr lang="ro-RO" sz="2600" dirty="0" smtClean="0">
                <a:solidFill>
                  <a:srgbClr val="00B0F0"/>
                </a:solidFill>
              </a:rPr>
              <a:t>MsSQL Server</a:t>
            </a:r>
            <a:endParaRPr lang="ro-RO" sz="2600" dirty="0">
              <a:solidFill>
                <a:srgbClr val="00B0F0"/>
              </a:solidFill>
            </a:endParaRP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4.12.2.1 </a:t>
            </a:r>
            <a:r>
              <a:rPr lang="ro-RO" sz="2400" dirty="0">
                <a:solidFill>
                  <a:srgbClr val="00B0F0"/>
                </a:solidFill>
              </a:rPr>
              <a:t>Tipuri </a:t>
            </a:r>
            <a:r>
              <a:rPr lang="ro-RO" sz="2400" dirty="0" smtClean="0">
                <a:solidFill>
                  <a:srgbClr val="00B0F0"/>
                </a:solidFill>
              </a:rPr>
              <a:t>şir de caractere</a:t>
            </a:r>
            <a:endParaRPr lang="ro-RO" sz="2400" dirty="0">
              <a:solidFill>
                <a:srgbClr val="00B0F0"/>
              </a:solidFill>
            </a:endParaRP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4.12.2.2 </a:t>
            </a:r>
            <a:r>
              <a:rPr lang="ro-RO" sz="2400" dirty="0">
                <a:solidFill>
                  <a:srgbClr val="00B0F0"/>
                </a:solidFill>
              </a:rPr>
              <a:t>Tipuri numerice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4.12.2.3 </a:t>
            </a:r>
            <a:r>
              <a:rPr lang="ro-RO" sz="2400" dirty="0">
                <a:solidFill>
                  <a:srgbClr val="00B0F0"/>
                </a:solidFill>
              </a:rPr>
              <a:t>Tipuri </a:t>
            </a:r>
            <a:r>
              <a:rPr lang="ro-RO" sz="2400" dirty="0" smtClean="0">
                <a:solidFill>
                  <a:srgbClr val="00B0F0"/>
                </a:solidFill>
              </a:rPr>
              <a:t>dată/oră</a:t>
            </a:r>
          </a:p>
          <a:p>
            <a:pPr lvl="2" algn="l"/>
            <a:r>
              <a:rPr lang="ro-RO" sz="2400" dirty="0" smtClean="0">
                <a:solidFill>
                  <a:srgbClr val="00B0F0"/>
                </a:solidFill>
              </a:rPr>
              <a:t>4.12.2.4 Alte tipuri de date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>
                <a:solidFill>
                  <a:schemeClr val="tx2"/>
                </a:solidFill>
              </a:rPr>
              <a:t>CUPRINS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u="sng" dirty="0">
                <a:solidFill>
                  <a:schemeClr val="tx2"/>
                </a:solidFill>
              </a:rPr>
              <a:t>CURSUL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u="sng" dirty="0" smtClean="0">
                <a:solidFill>
                  <a:schemeClr val="tx2"/>
                </a:solidFill>
              </a:rPr>
              <a:t>8</a:t>
            </a:r>
            <a:endParaRPr lang="en-US" sz="32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ro-RO" sz="2800" dirty="0" smtClean="0">
                <a:solidFill>
                  <a:srgbClr val="00B0F0"/>
                </a:solidFill>
              </a:rPr>
              <a:t>4.13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ro-RO" sz="2800" dirty="0" smtClean="0">
                <a:solidFill>
                  <a:srgbClr val="00B0F0"/>
                </a:solidFill>
              </a:rPr>
              <a:t>Constrângeri</a:t>
            </a:r>
          </a:p>
          <a:p>
            <a:pPr lvl="1" algn="l"/>
            <a:r>
              <a:rPr lang="ro-RO" sz="2600" dirty="0" smtClean="0">
                <a:solidFill>
                  <a:srgbClr val="00B0F0"/>
                </a:solidFill>
              </a:rPr>
              <a:t>4.13.1 Constrângerea NOT NULL</a:t>
            </a:r>
          </a:p>
          <a:p>
            <a:pPr lvl="1" algn="l"/>
            <a:r>
              <a:rPr lang="ro-RO" sz="2600" dirty="0">
                <a:solidFill>
                  <a:srgbClr val="00B0F0"/>
                </a:solidFill>
              </a:rPr>
              <a:t>4.13.2 </a:t>
            </a:r>
            <a:r>
              <a:rPr lang="ro-RO" sz="2600" dirty="0" smtClean="0">
                <a:solidFill>
                  <a:srgbClr val="00B0F0"/>
                </a:solidFill>
              </a:rPr>
              <a:t>Constrângerea UNIQUE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4.13.3 Constrângerea PRIMARY KEY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4.13.4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FOREIGN KEY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4.13.5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CHECK</a:t>
            </a:r>
          </a:p>
          <a:p>
            <a:pPr marL="457200" lvl="2" algn="l"/>
            <a:r>
              <a:rPr lang="ro-RO" sz="2600" dirty="0" smtClean="0">
                <a:solidFill>
                  <a:srgbClr val="00B0F0"/>
                </a:solidFill>
              </a:rPr>
              <a:t>4.13.6 </a:t>
            </a:r>
            <a:r>
              <a:rPr lang="ro-RO" sz="2600" dirty="0">
                <a:solidFill>
                  <a:srgbClr val="00B0F0"/>
                </a:solidFill>
              </a:rPr>
              <a:t>Constrângerea </a:t>
            </a:r>
            <a:r>
              <a:rPr lang="ro-RO" sz="2600" dirty="0" smtClean="0">
                <a:solidFill>
                  <a:srgbClr val="00B0F0"/>
                </a:solidFill>
              </a:rPr>
              <a:t>DEFAULT</a:t>
            </a:r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pPr marL="457200" lvl="2" algn="l"/>
            <a:endParaRPr lang="ro-RO" sz="2600" dirty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  <a:p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9</a:t>
            </a:r>
            <a:endParaRPr lang="en-US" sz="3000" b="1" u="sng" dirty="0" smtClean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4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 err="1" smtClean="0">
                <a:solidFill>
                  <a:srgbClr val="00B0F0"/>
                </a:solidFill>
              </a:rPr>
              <a:t>Limbajul</a:t>
            </a:r>
            <a:r>
              <a:rPr lang="en-US" sz="3000" dirty="0" smtClean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4.14 CREATE INDEX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4.15 DROP INDEX</a:t>
            </a:r>
            <a:endParaRPr lang="ro-RO" sz="2800" dirty="0" smtClean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4.1</a:t>
            </a:r>
            <a:r>
              <a:rPr lang="en-US" sz="2800" dirty="0" smtClean="0">
                <a:solidFill>
                  <a:srgbClr val="00B0F0"/>
                </a:solidFill>
              </a:rPr>
              <a:t>6</a:t>
            </a:r>
            <a:r>
              <a:rPr lang="ro-RO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DROP…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4.17 ALTER TABLE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4.18 AUTO INCREMENT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4.19 VIEW-</a:t>
            </a:r>
            <a:r>
              <a:rPr lang="en-US" sz="2800" dirty="0" err="1" smtClean="0">
                <a:solidFill>
                  <a:srgbClr val="00B0F0"/>
                </a:solidFill>
              </a:rPr>
              <a:t>uri</a:t>
            </a:r>
            <a:endParaRPr lang="ro-RO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9</a:t>
            </a: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 </a:t>
            </a:r>
            <a:r>
              <a:rPr lang="en-US" sz="2800" dirty="0" err="1">
                <a:solidFill>
                  <a:srgbClr val="00B0F0"/>
                </a:solidFill>
              </a:rPr>
              <a:t>Limbajul</a:t>
            </a:r>
            <a:r>
              <a:rPr lang="en-US" sz="2800" dirty="0">
                <a:solidFill>
                  <a:srgbClr val="00B0F0"/>
                </a:solidFill>
              </a:rPr>
              <a:t> SQL</a:t>
            </a:r>
            <a:endParaRPr lang="ro-RO" sz="28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4.20 Funcţii SQL pentru dată/oră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4.20.1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MySQL </a:t>
            </a:r>
            <a:r>
              <a:rPr lang="ro-RO" sz="2600" dirty="0">
                <a:solidFill>
                  <a:srgbClr val="00B0F0"/>
                </a:solidFill>
              </a:rPr>
              <a:t>pentru dată/oră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4.20.2 Funcţii MsSQL Server </a:t>
            </a:r>
            <a:r>
              <a:rPr lang="ro-RO" sz="2600" dirty="0">
                <a:solidFill>
                  <a:srgbClr val="00B0F0"/>
                </a:solidFill>
              </a:rPr>
              <a:t>pentru </a:t>
            </a:r>
            <a:r>
              <a:rPr lang="ro-RO" sz="2600" dirty="0" smtClean="0">
                <a:solidFill>
                  <a:srgbClr val="00B0F0"/>
                </a:solidFill>
              </a:rPr>
              <a:t>dată/oră</a:t>
            </a:r>
            <a:endParaRPr lang="ro-RO" sz="26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4.21 NULL, operatori, funcţii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4.21.1 Operatorul </a:t>
            </a:r>
            <a:r>
              <a:rPr lang="ro-RO" sz="2600" dirty="0">
                <a:solidFill>
                  <a:srgbClr val="00B0F0"/>
                </a:solidFill>
              </a:rPr>
              <a:t>IS </a:t>
            </a:r>
            <a:r>
              <a:rPr lang="ro-RO" sz="2600" dirty="0" smtClean="0">
                <a:solidFill>
                  <a:srgbClr val="00B0F0"/>
                </a:solidFill>
              </a:rPr>
              <a:t>NULL</a:t>
            </a:r>
          </a:p>
          <a:p>
            <a:pPr lvl="2" algn="l"/>
            <a:r>
              <a:rPr lang="ro-RO" sz="2600" dirty="0">
                <a:solidFill>
                  <a:srgbClr val="00B0F0"/>
                </a:solidFill>
              </a:rPr>
              <a:t>4.21.2 Operatorul IS </a:t>
            </a:r>
            <a:r>
              <a:rPr lang="ro-RO" sz="2600" dirty="0" smtClean="0">
                <a:solidFill>
                  <a:srgbClr val="00B0F0"/>
                </a:solidFill>
              </a:rPr>
              <a:t>NOT NULL</a:t>
            </a:r>
          </a:p>
          <a:p>
            <a:pPr lvl="2" algn="l"/>
            <a:r>
              <a:rPr lang="ro-RO" sz="2600" dirty="0">
                <a:solidFill>
                  <a:srgbClr val="00B0F0"/>
                </a:solidFill>
              </a:rPr>
              <a:t>4.21.3 Funcţiile ISNULL(), NVL(), IFNULL() şi COALESCE</a:t>
            </a:r>
            <a:r>
              <a:rPr lang="ro-RO" sz="2600" dirty="0" smtClean="0">
                <a:solidFill>
                  <a:srgbClr val="00B0F0"/>
                </a:solidFill>
              </a:rPr>
              <a:t>()</a:t>
            </a:r>
            <a:endParaRPr lang="ro-RO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 </a:t>
            </a:r>
            <a:r>
              <a:rPr lang="en-US" sz="3000" b="1" u="sng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sz="3000" dirty="0" smtClean="0">
                <a:solidFill>
                  <a:srgbClr val="00B0F0"/>
                </a:solidFill>
              </a:rPr>
              <a:t>1. ORGANIZAREA DATELOR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1.1 </a:t>
            </a:r>
            <a:r>
              <a:rPr lang="en-US" sz="2800" dirty="0" err="1" smtClean="0">
                <a:solidFill>
                  <a:srgbClr val="00B0F0"/>
                </a:solidFill>
              </a:rPr>
              <a:t>Introducere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1.2 </a:t>
            </a:r>
            <a:r>
              <a:rPr lang="vi-VN" sz="2800" dirty="0" smtClean="0">
                <a:solidFill>
                  <a:srgbClr val="00B0F0"/>
                </a:solidFill>
              </a:rPr>
              <a:t>Ce </a:t>
            </a:r>
            <a:r>
              <a:rPr lang="vi-VN" sz="2800" dirty="0">
                <a:solidFill>
                  <a:srgbClr val="00B0F0"/>
                </a:solidFill>
              </a:rPr>
              <a:t>este o bază de date</a:t>
            </a:r>
            <a:r>
              <a:rPr lang="vi-VN" sz="2800" dirty="0" smtClean="0">
                <a:solidFill>
                  <a:srgbClr val="00B0F0"/>
                </a:solidFill>
              </a:rPr>
              <a:t>?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1.3 </a:t>
            </a:r>
            <a:r>
              <a:rPr lang="en-US" sz="2800" dirty="0" err="1" smtClean="0">
                <a:solidFill>
                  <a:srgbClr val="00B0F0"/>
                </a:solidFill>
              </a:rPr>
              <a:t>Clasificarea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sistemelor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err="1">
                <a:solidFill>
                  <a:srgbClr val="00B0F0"/>
                </a:solidFill>
              </a:rPr>
              <a:t>baze</a:t>
            </a:r>
            <a:r>
              <a:rPr lang="en-US" sz="2800" dirty="0">
                <a:solidFill>
                  <a:srgbClr val="00B0F0"/>
                </a:solidFill>
              </a:rPr>
              <a:t> de </a:t>
            </a:r>
            <a:r>
              <a:rPr lang="en-US" sz="2800" dirty="0" smtClean="0">
                <a:solidFill>
                  <a:srgbClr val="00B0F0"/>
                </a:solidFill>
              </a:rPr>
              <a:t>date</a:t>
            </a:r>
            <a:endParaRPr lang="en-US" sz="28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1.3.1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după modelul de </a:t>
            </a:r>
            <a:r>
              <a:rPr lang="vi-VN" sz="2600" dirty="0" smtClean="0">
                <a:solidFill>
                  <a:srgbClr val="00B0F0"/>
                </a:solidFill>
              </a:rPr>
              <a:t>date</a:t>
            </a:r>
            <a:endParaRPr lang="vi-VN" sz="26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1.3.2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după numărul de </a:t>
            </a:r>
            <a:r>
              <a:rPr lang="vi-VN" sz="2600" dirty="0" smtClean="0">
                <a:solidFill>
                  <a:srgbClr val="00B0F0"/>
                </a:solidFill>
              </a:rPr>
              <a:t>utilizatori</a:t>
            </a:r>
            <a:endParaRPr lang="vi-VN" sz="2600" dirty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1.3.3 </a:t>
            </a:r>
            <a:r>
              <a:rPr lang="vi-VN" sz="2600" dirty="0" smtClean="0">
                <a:solidFill>
                  <a:srgbClr val="00B0F0"/>
                </a:solidFill>
              </a:rPr>
              <a:t>Clasificare </a:t>
            </a:r>
            <a:r>
              <a:rPr lang="vi-VN" sz="2600" dirty="0">
                <a:solidFill>
                  <a:srgbClr val="00B0F0"/>
                </a:solidFill>
              </a:rPr>
              <a:t>este cea după numărul de staţii pe care este </a:t>
            </a:r>
            <a:r>
              <a:rPr lang="vi-VN" sz="2600" dirty="0" smtClean="0">
                <a:solidFill>
                  <a:srgbClr val="00B0F0"/>
                </a:solidFill>
              </a:rPr>
              <a:t>stocată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baza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>
                <a:solidFill>
                  <a:srgbClr val="00B0F0"/>
                </a:solidFill>
              </a:rPr>
              <a:t>de </a:t>
            </a:r>
            <a:r>
              <a:rPr lang="en-US" sz="2600" dirty="0" smtClean="0">
                <a:solidFill>
                  <a:srgbClr val="00B0F0"/>
                </a:solidFill>
              </a:rPr>
              <a:t>date</a:t>
            </a:r>
            <a:endParaRPr lang="en-US" sz="26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1.4 </a:t>
            </a:r>
            <a:r>
              <a:rPr lang="en-US" sz="2800" dirty="0" err="1" smtClean="0">
                <a:solidFill>
                  <a:srgbClr val="00B0F0"/>
                </a:solidFill>
              </a:rPr>
              <a:t>Securitatea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şi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protecţia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datelor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ro-RO" sz="2800" dirty="0">
                <a:solidFill>
                  <a:srgbClr val="00B0F0"/>
                </a:solidFill>
              </a:rPr>
              <a:t>î</a:t>
            </a:r>
            <a:r>
              <a:rPr lang="en-US" sz="2800" dirty="0" smtClean="0">
                <a:solidFill>
                  <a:srgbClr val="00B0F0"/>
                </a:solidFill>
              </a:rPr>
              <a:t>n </a:t>
            </a:r>
            <a:r>
              <a:rPr lang="en-US" sz="2800" dirty="0" err="1">
                <a:solidFill>
                  <a:srgbClr val="00B0F0"/>
                </a:solidFill>
              </a:rPr>
              <a:t>bazele</a:t>
            </a:r>
            <a:r>
              <a:rPr lang="en-US" sz="2800" dirty="0">
                <a:solidFill>
                  <a:srgbClr val="00B0F0"/>
                </a:solidFill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8072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10</a:t>
            </a:r>
            <a:endParaRPr lang="en-US" sz="3000" b="1" u="sng" dirty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</a:t>
            </a:r>
            <a:r>
              <a:rPr lang="en-US" sz="3000" dirty="0">
                <a:solidFill>
                  <a:srgbClr val="00B0F0"/>
                </a:solidFill>
              </a:rPr>
              <a:t>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de agregare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4.22.1.1 Funcţia AVG()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4.22.1.2 Funcţia COUNT()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4.22.1.3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ro-RO" sz="2400" dirty="0" smtClean="0">
                <a:solidFill>
                  <a:srgbClr val="00B0F0"/>
                </a:solidFill>
              </a:rPr>
              <a:t>FIRST()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4.22.1.4 Funcţia LAST()</a:t>
            </a:r>
          </a:p>
        </p:txBody>
      </p:sp>
    </p:spTree>
    <p:extLst>
      <p:ext uri="{BB962C8B-B14F-4D97-AF65-F5344CB8AC3E}">
        <p14:creationId xmlns:p14="http://schemas.microsoft.com/office/powerpoint/2010/main" val="37144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10</a:t>
            </a:r>
            <a:endParaRPr lang="en-US" sz="3000" b="1" u="sng" dirty="0">
              <a:solidFill>
                <a:schemeClr val="tx2"/>
              </a:solidFill>
            </a:endParaRPr>
          </a:p>
          <a:p>
            <a:r>
              <a:rPr lang="en-US" sz="3000" dirty="0" smtClean="0">
                <a:solidFill>
                  <a:srgbClr val="00B0F0"/>
                </a:solidFill>
              </a:rPr>
              <a:t>4</a:t>
            </a:r>
            <a:r>
              <a:rPr lang="en-US" sz="3000" dirty="0">
                <a:solidFill>
                  <a:srgbClr val="00B0F0"/>
                </a:solidFill>
              </a:rPr>
              <a:t>. </a:t>
            </a:r>
            <a:r>
              <a:rPr lang="en-US" sz="3000" dirty="0" err="1">
                <a:solidFill>
                  <a:srgbClr val="00B0F0"/>
                </a:solidFill>
              </a:rPr>
              <a:t>Limbajul</a:t>
            </a:r>
            <a:r>
              <a:rPr lang="en-US" sz="3000" dirty="0">
                <a:solidFill>
                  <a:srgbClr val="00B0F0"/>
                </a:solidFill>
              </a:rPr>
              <a:t> SQL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4.22.1 </a:t>
            </a:r>
            <a:r>
              <a:rPr lang="ro-RO" sz="2600" dirty="0">
                <a:solidFill>
                  <a:srgbClr val="00B0F0"/>
                </a:solidFill>
              </a:rPr>
              <a:t>Funcţii </a:t>
            </a:r>
            <a:r>
              <a:rPr lang="ro-RO" sz="2600" dirty="0" smtClean="0">
                <a:solidFill>
                  <a:srgbClr val="00B0F0"/>
                </a:solidFill>
              </a:rPr>
              <a:t>de agregare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4.22.1.5 Funcţia MAX()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4.22.1.6 Funcţia MIN()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4.22.1.7 Funcţia SUM()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4.22.1.8 Clauza GROUP BY</a:t>
            </a:r>
            <a:endParaRPr lang="ro-RO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4.22.1.9 Clauza HAVING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10</a:t>
            </a:r>
            <a:endParaRPr lang="en-US" sz="3000" b="1" u="sng" dirty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4. </a:t>
            </a:r>
            <a:r>
              <a:rPr lang="en-US" sz="2800" dirty="0" err="1">
                <a:solidFill>
                  <a:srgbClr val="00B0F0"/>
                </a:solidFill>
              </a:rPr>
              <a:t>Limbajul</a:t>
            </a:r>
            <a:r>
              <a:rPr lang="en-US" sz="2800" dirty="0">
                <a:solidFill>
                  <a:srgbClr val="00B0F0"/>
                </a:solidFill>
              </a:rPr>
              <a:t> SQL</a:t>
            </a:r>
            <a:endParaRPr lang="ro-RO" sz="2800" dirty="0">
              <a:solidFill>
                <a:srgbClr val="00B0F0"/>
              </a:solidFill>
            </a:endParaRPr>
          </a:p>
          <a:p>
            <a:pPr lvl="1" algn="l"/>
            <a:r>
              <a:rPr lang="ro-RO" sz="2800" dirty="0" smtClean="0">
                <a:solidFill>
                  <a:srgbClr val="00B0F0"/>
                </a:solidFill>
              </a:rPr>
              <a:t>4.22 Funcţii SQL</a:t>
            </a:r>
          </a:p>
          <a:p>
            <a:pPr lvl="2" algn="l"/>
            <a:r>
              <a:rPr lang="ro-RO" sz="2600" dirty="0" smtClean="0">
                <a:solidFill>
                  <a:srgbClr val="00B0F0"/>
                </a:solidFill>
              </a:rPr>
              <a:t>4.22.2 Funcţii scalare</a:t>
            </a: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4.22.2.1 Funcţia </a:t>
            </a:r>
            <a:r>
              <a:rPr lang="vi-VN" sz="2400" dirty="0" smtClean="0">
                <a:solidFill>
                  <a:srgbClr val="00B0F0"/>
                </a:solidFill>
              </a:rPr>
              <a:t>UCASE()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4.22.2.2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LCASE()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4.22.2.3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MID()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4.22.2.4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LEN()</a:t>
            </a:r>
            <a:endParaRPr lang="vi-VN" sz="2400" dirty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4.22.2.5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ROUND</a:t>
            </a:r>
            <a:r>
              <a:rPr lang="vi-VN" sz="2400" dirty="0">
                <a:solidFill>
                  <a:srgbClr val="00B0F0"/>
                </a:solidFill>
              </a:rPr>
              <a:t>() 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4.22.2.6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NOW</a:t>
            </a:r>
            <a:r>
              <a:rPr lang="vi-VN" sz="2400" dirty="0">
                <a:solidFill>
                  <a:srgbClr val="00B0F0"/>
                </a:solidFill>
              </a:rPr>
              <a:t>() </a:t>
            </a:r>
            <a:endParaRPr lang="ro-RO" sz="2400" dirty="0" smtClean="0">
              <a:solidFill>
                <a:srgbClr val="00B0F0"/>
              </a:solidFill>
            </a:endParaRPr>
          </a:p>
          <a:p>
            <a:pPr lvl="3" algn="l"/>
            <a:r>
              <a:rPr lang="ro-RO" sz="2400" dirty="0" smtClean="0">
                <a:solidFill>
                  <a:srgbClr val="00B0F0"/>
                </a:solidFill>
              </a:rPr>
              <a:t>4.22.2.7 </a:t>
            </a:r>
            <a:r>
              <a:rPr lang="ro-RO" sz="2400" dirty="0">
                <a:solidFill>
                  <a:srgbClr val="00B0F0"/>
                </a:solidFill>
              </a:rPr>
              <a:t>Funcţia </a:t>
            </a:r>
            <a:r>
              <a:rPr lang="vi-VN" sz="2400" dirty="0" smtClean="0">
                <a:solidFill>
                  <a:srgbClr val="00B0F0"/>
                </a:solidFill>
              </a:rPr>
              <a:t>FORMAT()</a:t>
            </a:r>
            <a:endParaRPr lang="ro-RO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BIBLIOGRAFIE</a:t>
            </a:r>
            <a:endParaRPr lang="en-US" sz="3000" b="1" u="sng" dirty="0">
              <a:solidFill>
                <a:schemeClr val="tx2"/>
              </a:solidFill>
            </a:endParaRPr>
          </a:p>
          <a:p>
            <a:pPr algn="ctr"/>
            <a:endParaRPr lang="en-US" sz="1200" b="1" u="sng" dirty="0" smtClean="0">
              <a:solidFill>
                <a:schemeClr val="tx2"/>
              </a:solidFill>
            </a:endParaRPr>
          </a:p>
          <a:p>
            <a:pPr marL="514350" indent="-514350">
              <a:buFont typeface="Wingdings" charset="2"/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C.J. </a:t>
            </a:r>
            <a:r>
              <a:rPr lang="en-US" sz="2800" dirty="0" smtClean="0">
                <a:solidFill>
                  <a:srgbClr val="00B0F0"/>
                </a:solidFill>
              </a:rPr>
              <a:t>Date</a:t>
            </a:r>
            <a:r>
              <a:rPr lang="ro-RO" sz="2800" dirty="0" smtClean="0">
                <a:solidFill>
                  <a:srgbClr val="00B0F0"/>
                </a:solidFill>
              </a:rPr>
              <a:t> - </a:t>
            </a:r>
            <a:r>
              <a:rPr lang="en-US" sz="2800" dirty="0" smtClean="0">
                <a:solidFill>
                  <a:srgbClr val="00B0F0"/>
                </a:solidFill>
              </a:rPr>
              <a:t>An </a:t>
            </a:r>
            <a:r>
              <a:rPr lang="en-US" sz="2800" dirty="0">
                <a:solidFill>
                  <a:srgbClr val="00B0F0"/>
                </a:solidFill>
              </a:rPr>
              <a:t>Introduction to Database Systems (8th Edition) 8th </a:t>
            </a:r>
            <a:r>
              <a:rPr lang="en-US" sz="2800" dirty="0" smtClean="0">
                <a:solidFill>
                  <a:srgbClr val="00B0F0"/>
                </a:solidFill>
              </a:rPr>
              <a:t>Edition</a:t>
            </a:r>
            <a:endParaRPr lang="ro-RO" sz="2800" dirty="0" smtClean="0">
              <a:solidFill>
                <a:srgbClr val="00B0F0"/>
              </a:solidFill>
            </a:endParaRPr>
          </a:p>
          <a:p>
            <a:pPr marL="514350" indent="-514350">
              <a:buFont typeface="Wingdings" charset="2"/>
              <a:buAutoNum type="arabicPeriod"/>
            </a:pPr>
            <a:r>
              <a:rPr lang="ro-RO" sz="2800" dirty="0">
                <a:solidFill>
                  <a:srgbClr val="00B0F0"/>
                </a:solidFill>
              </a:rPr>
              <a:t>A</a:t>
            </a:r>
            <a:r>
              <a:rPr lang="en-US" sz="2800" dirty="0" err="1" smtClean="0">
                <a:solidFill>
                  <a:srgbClr val="00B0F0"/>
                </a:solidFill>
              </a:rPr>
              <a:t>braham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Silberschatz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en-US" sz="2800" dirty="0">
                <a:solidFill>
                  <a:srgbClr val="00B0F0"/>
                </a:solidFill>
              </a:rPr>
              <a:t>Henry </a:t>
            </a:r>
            <a:r>
              <a:rPr lang="en-US" sz="2800" dirty="0" err="1" smtClean="0">
                <a:solidFill>
                  <a:srgbClr val="00B0F0"/>
                </a:solidFill>
              </a:rPr>
              <a:t>Korth</a:t>
            </a:r>
            <a:r>
              <a:rPr lang="en-US" sz="2800" dirty="0" smtClean="0">
                <a:solidFill>
                  <a:srgbClr val="00B0F0"/>
                </a:solidFill>
              </a:rPr>
              <a:t>, </a:t>
            </a:r>
            <a:r>
              <a:rPr lang="en-US" sz="2800" dirty="0">
                <a:solidFill>
                  <a:srgbClr val="00B0F0"/>
                </a:solidFill>
              </a:rPr>
              <a:t>S. </a:t>
            </a:r>
            <a:r>
              <a:rPr lang="en-US" sz="2800" dirty="0" err="1" smtClean="0">
                <a:solidFill>
                  <a:srgbClr val="00B0F0"/>
                </a:solidFill>
              </a:rPr>
              <a:t>Sudarshan</a:t>
            </a:r>
            <a:r>
              <a:rPr lang="ro-RO" sz="2800" dirty="0" smtClean="0">
                <a:solidFill>
                  <a:srgbClr val="00B0F0"/>
                </a:solidFill>
              </a:rPr>
              <a:t> - </a:t>
            </a:r>
            <a:r>
              <a:rPr lang="en-US" sz="2800" dirty="0" smtClean="0">
                <a:solidFill>
                  <a:srgbClr val="00B0F0"/>
                </a:solidFill>
              </a:rPr>
              <a:t>Database </a:t>
            </a:r>
            <a:r>
              <a:rPr lang="en-US" sz="2800" dirty="0">
                <a:solidFill>
                  <a:srgbClr val="00B0F0"/>
                </a:solidFill>
              </a:rPr>
              <a:t>System Concepts 6th Edition</a:t>
            </a:r>
          </a:p>
          <a:p>
            <a:pPr marL="514350" indent="-514350">
              <a:buAutoNum type="arabicPeriod"/>
            </a:pPr>
            <a:r>
              <a:rPr lang="en-US" sz="2800" smtClean="0">
                <a:solidFill>
                  <a:srgbClr val="00B0F0"/>
                </a:solidFill>
              </a:rPr>
              <a:t>Mircea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Petrescu</a:t>
            </a:r>
            <a:r>
              <a:rPr lang="en-US" sz="2800" dirty="0" smtClean="0">
                <a:solidFill>
                  <a:srgbClr val="00B0F0"/>
                </a:solidFill>
              </a:rPr>
              <a:t> - </a:t>
            </a:r>
            <a:r>
              <a:rPr lang="en-US" sz="2800" dirty="0" err="1" smtClean="0">
                <a:solidFill>
                  <a:srgbClr val="00B0F0"/>
                </a:solidFill>
              </a:rPr>
              <a:t>Baze</a:t>
            </a:r>
            <a:r>
              <a:rPr lang="en-US" sz="2800" dirty="0" smtClean="0">
                <a:solidFill>
                  <a:srgbClr val="00B0F0"/>
                </a:solidFill>
              </a:rPr>
              <a:t> de date - curs </a:t>
            </a:r>
            <a:r>
              <a:rPr lang="ro-RO" sz="2800" dirty="0" smtClean="0">
                <a:solidFill>
                  <a:srgbClr val="00B0F0"/>
                </a:solidFill>
              </a:rPr>
              <a:t>-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Universitatea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Politehnic</a:t>
            </a:r>
            <a:r>
              <a:rPr lang="ro-RO" sz="2800" dirty="0" smtClean="0">
                <a:solidFill>
                  <a:srgbClr val="00B0F0"/>
                </a:solidFill>
              </a:rPr>
              <a:t>ă București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B0F0"/>
                </a:solidFill>
              </a:rPr>
              <a:t>Florin </a:t>
            </a:r>
            <a:r>
              <a:rPr lang="en-US" sz="2800" dirty="0" err="1" smtClean="0">
                <a:solidFill>
                  <a:srgbClr val="00B0F0"/>
                </a:solidFill>
              </a:rPr>
              <a:t>Rădulescu</a:t>
            </a:r>
            <a:r>
              <a:rPr lang="en-US" sz="2800" dirty="0" smtClean="0">
                <a:solidFill>
                  <a:srgbClr val="00B0F0"/>
                </a:solidFill>
              </a:rPr>
              <a:t> - </a:t>
            </a:r>
            <a:r>
              <a:rPr lang="en-US" sz="2800" dirty="0" err="1" smtClean="0">
                <a:solidFill>
                  <a:srgbClr val="00B0F0"/>
                </a:solidFill>
              </a:rPr>
              <a:t>Baze</a:t>
            </a:r>
            <a:r>
              <a:rPr lang="en-US" sz="2800" dirty="0" smtClean="0">
                <a:solidFill>
                  <a:srgbClr val="00B0F0"/>
                </a:solidFill>
              </a:rPr>
              <a:t> de date - curs </a:t>
            </a:r>
            <a:r>
              <a:rPr lang="ro-RO" sz="2800" dirty="0" smtClean="0">
                <a:solidFill>
                  <a:srgbClr val="00B0F0"/>
                </a:solidFill>
              </a:rPr>
              <a:t>-</a:t>
            </a:r>
            <a:r>
              <a:rPr lang="en-US" sz="2800" dirty="0" err="1" smtClean="0">
                <a:solidFill>
                  <a:srgbClr val="00B0F0"/>
                </a:solidFill>
              </a:rPr>
              <a:t>Universitatea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Politehnic</a:t>
            </a:r>
            <a:r>
              <a:rPr lang="ro-RO" sz="2800" dirty="0">
                <a:solidFill>
                  <a:srgbClr val="00B0F0"/>
                </a:solidFill>
              </a:rPr>
              <a:t>ă București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endParaRPr lang="en-US" sz="2800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B0F0"/>
                </a:solidFill>
                <a:hlinkClick r:id="rId2"/>
              </a:rPr>
              <a:t>http://www.w3schools.com/sql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/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 </a:t>
            </a:r>
            <a:r>
              <a:rPr lang="en-US" sz="3000" b="1" u="sng" dirty="0" smtClean="0">
                <a:solidFill>
                  <a:schemeClr val="tx2"/>
                </a:solidFill>
              </a:rPr>
              <a:t>2</a:t>
            </a:r>
          </a:p>
          <a:p>
            <a:r>
              <a:rPr lang="en-US" sz="3000" dirty="0">
                <a:solidFill>
                  <a:srgbClr val="00B0F0"/>
                </a:solidFill>
              </a:rPr>
              <a:t>2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ro-RO" sz="3000" dirty="0">
                <a:solidFill>
                  <a:srgbClr val="00B0F0"/>
                </a:solidFill>
              </a:rPr>
              <a:t>SISTEME DE BAZE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r>
              <a:rPr lang="en-US" sz="3000" dirty="0" smtClean="0">
                <a:solidFill>
                  <a:srgbClr val="00B0F0"/>
                </a:solidFill>
              </a:rPr>
              <a:t>.</a:t>
            </a:r>
            <a:endParaRPr lang="ro-RO" sz="30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n-US" sz="2800" dirty="0" err="1" smtClean="0">
                <a:solidFill>
                  <a:srgbClr val="00B0F0"/>
                </a:solidFill>
              </a:rPr>
              <a:t>Componentele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unui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sistem</a:t>
            </a:r>
            <a:r>
              <a:rPr lang="en-US" sz="2800" dirty="0" smtClean="0">
                <a:solidFill>
                  <a:srgbClr val="00B0F0"/>
                </a:solidFill>
              </a:rPr>
              <a:t> de </a:t>
            </a:r>
            <a:r>
              <a:rPr lang="en-US" sz="2800" dirty="0" err="1" smtClean="0">
                <a:solidFill>
                  <a:srgbClr val="00B0F0"/>
                </a:solidFill>
              </a:rPr>
              <a:t>baze</a:t>
            </a:r>
            <a:r>
              <a:rPr lang="en-US" sz="2800" dirty="0" smtClean="0">
                <a:solidFill>
                  <a:srgbClr val="00B0F0"/>
                </a:solidFill>
              </a:rPr>
              <a:t> de date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2.1.1 Hardware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2.1.2 Software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2.1.3 </a:t>
            </a:r>
            <a:r>
              <a:rPr lang="en-US" sz="2600" dirty="0" err="1" smtClean="0">
                <a:solidFill>
                  <a:srgbClr val="00B0F0"/>
                </a:solidFill>
              </a:rPr>
              <a:t>Utilizatorii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2.1.4 </a:t>
            </a:r>
            <a:r>
              <a:rPr lang="en-US" sz="2600" dirty="0" err="1">
                <a:solidFill>
                  <a:srgbClr val="00B0F0"/>
                </a:solidFill>
              </a:rPr>
              <a:t>D</a:t>
            </a:r>
            <a:r>
              <a:rPr lang="en-US" sz="2600" dirty="0" err="1" smtClean="0">
                <a:solidFill>
                  <a:srgbClr val="00B0F0"/>
                </a:solidFill>
              </a:rPr>
              <a:t>atele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persistente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.2 </a:t>
            </a:r>
            <a:r>
              <a:rPr lang="vi-VN" sz="2800" dirty="0">
                <a:solidFill>
                  <a:srgbClr val="00B0F0"/>
                </a:solidFill>
              </a:rPr>
              <a:t>Arhitectura internă a sistemlor de baze de </a:t>
            </a:r>
            <a:r>
              <a:rPr lang="vi-VN" sz="2800" dirty="0" smtClean="0">
                <a:solidFill>
                  <a:srgbClr val="00B0F0"/>
                </a:solidFill>
              </a:rPr>
              <a:t>date.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vi-VN" sz="2800" dirty="0" smtClean="0">
                <a:solidFill>
                  <a:srgbClr val="00B0F0"/>
                </a:solidFill>
              </a:rPr>
              <a:t>Modele </a:t>
            </a:r>
            <a:r>
              <a:rPr lang="vi-VN" sz="2800" dirty="0">
                <a:solidFill>
                  <a:srgbClr val="00B0F0"/>
                </a:solidFill>
              </a:rPr>
              <a:t>de date, scheme şi </a:t>
            </a:r>
            <a:r>
              <a:rPr lang="vi-VN" sz="2800" dirty="0" smtClean="0">
                <a:solidFill>
                  <a:srgbClr val="00B0F0"/>
                </a:solidFill>
              </a:rPr>
              <a:t>instanţe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4102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 2</a:t>
            </a: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2.3 </a:t>
            </a:r>
            <a:r>
              <a:rPr lang="en-US" sz="2800" dirty="0" err="1">
                <a:solidFill>
                  <a:srgbClr val="00B0F0"/>
                </a:solidFill>
              </a:rPr>
              <a:t>Independenţa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datelor</a:t>
            </a:r>
            <a:endParaRPr lang="en-US" sz="28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2.4 </a:t>
            </a:r>
            <a:r>
              <a:rPr lang="vi-VN" sz="2800" dirty="0">
                <a:solidFill>
                  <a:srgbClr val="00B0F0"/>
                </a:solidFill>
              </a:rPr>
              <a:t>Limbaje SGBD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pPr lvl="1" algn="l"/>
            <a:r>
              <a:rPr lang="en-US" sz="2800" dirty="0">
                <a:solidFill>
                  <a:srgbClr val="00B0F0"/>
                </a:solidFill>
              </a:rPr>
              <a:t>2.5 </a:t>
            </a:r>
            <a:r>
              <a:rPr lang="en-US" sz="2800" dirty="0" err="1">
                <a:solidFill>
                  <a:srgbClr val="00B0F0"/>
                </a:solidFill>
              </a:rPr>
              <a:t>Interfeţe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SGBD</a:t>
            </a: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2.5.1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meniuri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2.5.2 </a:t>
            </a:r>
            <a:r>
              <a:rPr lang="en-US" sz="2600" dirty="0" err="1" smtClean="0">
                <a:solidFill>
                  <a:srgbClr val="00B0F0"/>
                </a:solidFill>
              </a:rPr>
              <a:t>Interfeţe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grafice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2.5.3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bazate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pe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forme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2.5.4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în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limbaj</a:t>
            </a:r>
            <a:r>
              <a:rPr lang="en-US" sz="2600" dirty="0">
                <a:solidFill>
                  <a:srgbClr val="00B0F0"/>
                </a:solidFill>
              </a:rPr>
              <a:t> natural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>
                <a:solidFill>
                  <a:srgbClr val="00B0F0"/>
                </a:solidFill>
              </a:rPr>
              <a:t>2.5.5 </a:t>
            </a:r>
            <a:r>
              <a:rPr lang="en-US" sz="2600" dirty="0" err="1">
                <a:solidFill>
                  <a:srgbClr val="00B0F0"/>
                </a:solidFill>
              </a:rPr>
              <a:t>Interfeţe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 smtClean="0">
                <a:solidFill>
                  <a:srgbClr val="00B0F0"/>
                </a:solidFill>
              </a:rPr>
              <a:t>specializate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cererilor</a:t>
            </a:r>
            <a:r>
              <a:rPr lang="en-US" sz="2600" dirty="0">
                <a:solidFill>
                  <a:srgbClr val="00B0F0"/>
                </a:solidFill>
              </a:rPr>
              <a:t> </a:t>
            </a:r>
            <a:r>
              <a:rPr lang="en-US" sz="2600" dirty="0" err="1">
                <a:solidFill>
                  <a:srgbClr val="00B0F0"/>
                </a:solidFill>
              </a:rPr>
              <a:t>repetate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2" algn="l"/>
            <a:r>
              <a:rPr lang="en-US" sz="2600" dirty="0" smtClean="0">
                <a:solidFill>
                  <a:srgbClr val="00B0F0"/>
                </a:solidFill>
              </a:rPr>
              <a:t>2.5.6 </a:t>
            </a:r>
            <a:r>
              <a:rPr lang="pt-BR" sz="2600" dirty="0">
                <a:solidFill>
                  <a:srgbClr val="00B0F0"/>
                </a:solidFill>
              </a:rPr>
              <a:t>Interfeţe pentru administratorii </a:t>
            </a:r>
            <a:r>
              <a:rPr lang="pt-BR" sz="2600" dirty="0" smtClean="0">
                <a:solidFill>
                  <a:srgbClr val="00B0F0"/>
                </a:solidFill>
              </a:rPr>
              <a:t>BD</a:t>
            </a:r>
            <a:endParaRPr lang="en-US" sz="2600" dirty="0">
              <a:solidFill>
                <a:srgbClr val="00B0F0"/>
              </a:solidFill>
            </a:endParaRPr>
          </a:p>
          <a:p>
            <a:pPr lvl="1" algn="l"/>
            <a:r>
              <a:rPr lang="en-US" sz="2800" dirty="0" smtClean="0">
                <a:solidFill>
                  <a:srgbClr val="00B0F0"/>
                </a:solidFill>
              </a:rPr>
              <a:t>2.6 </a:t>
            </a:r>
            <a:r>
              <a:rPr lang="en-US" sz="2800" dirty="0" err="1" smtClean="0">
                <a:solidFill>
                  <a:srgbClr val="00B0F0"/>
                </a:solidFill>
              </a:rPr>
              <a:t>Exemple</a:t>
            </a:r>
            <a:r>
              <a:rPr lang="en-US" sz="2800" dirty="0" smtClean="0">
                <a:solidFill>
                  <a:srgbClr val="00B0F0"/>
                </a:solidFill>
              </a:rPr>
              <a:t> SGBD</a:t>
            </a:r>
            <a:endParaRPr lang="pt-BR" sz="2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 3</a:t>
            </a:r>
            <a:endParaRPr lang="en-US" sz="3000" b="1" u="sng" dirty="0" smtClean="0">
              <a:solidFill>
                <a:schemeClr val="tx2"/>
              </a:solidFill>
            </a:endParaRPr>
          </a:p>
          <a:p>
            <a:r>
              <a:rPr lang="en-US" sz="3000" dirty="0">
                <a:solidFill>
                  <a:srgbClr val="00B0F0"/>
                </a:solidFill>
              </a:rPr>
              <a:t>3</a:t>
            </a:r>
            <a:r>
              <a:rPr lang="en-US" sz="3000" dirty="0" smtClean="0">
                <a:solidFill>
                  <a:srgbClr val="00B0F0"/>
                </a:solidFill>
              </a:rPr>
              <a:t>. </a:t>
            </a:r>
            <a:r>
              <a:rPr lang="en-US" sz="3000" dirty="0">
                <a:solidFill>
                  <a:srgbClr val="00B0F0"/>
                </a:solidFill>
              </a:rPr>
              <a:t>PROIECTAREA</a:t>
            </a:r>
            <a:r>
              <a:rPr lang="ro-RO" sz="3000" dirty="0">
                <a:solidFill>
                  <a:srgbClr val="00B0F0"/>
                </a:solidFill>
              </a:rPr>
              <a:t> BAZE</a:t>
            </a:r>
            <a:r>
              <a:rPr lang="en-US" sz="3000" dirty="0">
                <a:solidFill>
                  <a:srgbClr val="00B0F0"/>
                </a:solidFill>
              </a:rPr>
              <a:t>LOR</a:t>
            </a:r>
            <a:r>
              <a:rPr lang="ro-RO" sz="3000" dirty="0">
                <a:solidFill>
                  <a:srgbClr val="00B0F0"/>
                </a:solidFill>
              </a:rPr>
              <a:t> DE </a:t>
            </a:r>
            <a:r>
              <a:rPr lang="ro-RO" sz="3000" dirty="0" smtClean="0">
                <a:solidFill>
                  <a:srgbClr val="00B0F0"/>
                </a:solidFill>
              </a:rPr>
              <a:t>DATE</a:t>
            </a:r>
            <a:endParaRPr lang="ro-RO" sz="30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.1 </a:t>
            </a:r>
            <a:r>
              <a:rPr lang="es-ES" sz="2800" dirty="0" err="1">
                <a:solidFill>
                  <a:srgbClr val="00B0F0"/>
                </a:solidFill>
              </a:rPr>
              <a:t>Etapele</a:t>
            </a:r>
            <a:r>
              <a:rPr lang="es-ES" sz="2800" dirty="0">
                <a:solidFill>
                  <a:srgbClr val="00B0F0"/>
                </a:solidFill>
              </a:rPr>
              <a:t> </a:t>
            </a:r>
            <a:r>
              <a:rPr lang="es-ES" sz="2800" dirty="0" err="1">
                <a:solidFill>
                  <a:srgbClr val="00B0F0"/>
                </a:solidFill>
              </a:rPr>
              <a:t>proiect</a:t>
            </a:r>
            <a:r>
              <a:rPr lang="ro-RO" sz="2800" dirty="0">
                <a:solidFill>
                  <a:srgbClr val="00B0F0"/>
                </a:solidFill>
              </a:rPr>
              <a:t>ă</a:t>
            </a:r>
            <a:r>
              <a:rPr lang="es-ES" sz="2800" dirty="0">
                <a:solidFill>
                  <a:srgbClr val="00B0F0"/>
                </a:solidFill>
              </a:rPr>
              <a:t>r</a:t>
            </a:r>
            <a:r>
              <a:rPr lang="ro-RO" sz="2800" dirty="0" smtClean="0">
                <a:solidFill>
                  <a:srgbClr val="00B0F0"/>
                </a:solidFill>
              </a:rPr>
              <a:t>ii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3.2 </a:t>
            </a:r>
            <a:r>
              <a:rPr lang="en-US" sz="2800" dirty="0" err="1">
                <a:solidFill>
                  <a:srgbClr val="00B0F0"/>
                </a:solidFill>
              </a:rPr>
              <a:t>Modelul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entitate-relaţie</a:t>
            </a:r>
            <a:r>
              <a:rPr lang="en-US" sz="2800" dirty="0">
                <a:solidFill>
                  <a:srgbClr val="00B0F0"/>
                </a:solidFill>
              </a:rPr>
              <a:t>. </a:t>
            </a:r>
            <a:r>
              <a:rPr lang="en-US" sz="2800" dirty="0" err="1">
                <a:solidFill>
                  <a:srgbClr val="00B0F0"/>
                </a:solidFill>
              </a:rPr>
              <a:t>Obiectele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bazelor</a:t>
            </a:r>
            <a:r>
              <a:rPr lang="en-US" sz="2800" dirty="0">
                <a:solidFill>
                  <a:srgbClr val="00B0F0"/>
                </a:solidFill>
              </a:rPr>
              <a:t> de date </a:t>
            </a:r>
            <a:r>
              <a:rPr lang="en-US" sz="2800" dirty="0" err="1">
                <a:solidFill>
                  <a:srgbClr val="00B0F0"/>
                </a:solidFill>
              </a:rPr>
              <a:t>relaţionale</a:t>
            </a:r>
            <a:r>
              <a:rPr lang="ro-RO" sz="2800" dirty="0">
                <a:solidFill>
                  <a:srgbClr val="00B0F0"/>
                </a:solidFill>
              </a:rPr>
              <a:t>.</a:t>
            </a:r>
            <a:endParaRPr lang="en-US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3.2.1 </a:t>
            </a:r>
            <a:r>
              <a:rPr lang="vi-VN" sz="2600" dirty="0">
                <a:solidFill>
                  <a:srgbClr val="00B0F0"/>
                </a:solidFill>
              </a:rPr>
              <a:t>Tabelă (relaţie)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3.2.2 </a:t>
            </a:r>
            <a:r>
              <a:rPr lang="en-US" sz="2600" dirty="0" err="1">
                <a:solidFill>
                  <a:srgbClr val="00B0F0"/>
                </a:solidFill>
              </a:rPr>
              <a:t>Câmp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atribut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3.2.3 </a:t>
            </a:r>
            <a:r>
              <a:rPr lang="en-US" sz="2600" dirty="0" err="1">
                <a:solidFill>
                  <a:srgbClr val="00B0F0"/>
                </a:solidFill>
              </a:rPr>
              <a:t>Înregistrare</a:t>
            </a:r>
            <a:r>
              <a:rPr lang="en-US" sz="2600" dirty="0">
                <a:solidFill>
                  <a:srgbClr val="00B0F0"/>
                </a:solidFill>
              </a:rPr>
              <a:t> (</a:t>
            </a:r>
            <a:r>
              <a:rPr lang="en-US" sz="2600" dirty="0" err="1">
                <a:solidFill>
                  <a:srgbClr val="00B0F0"/>
                </a:solidFill>
              </a:rPr>
              <a:t>nuplu</a:t>
            </a:r>
            <a:r>
              <a:rPr lang="en-US" sz="2600" dirty="0">
                <a:solidFill>
                  <a:srgbClr val="00B0F0"/>
                </a:solidFill>
              </a:rPr>
              <a:t>)</a:t>
            </a:r>
          </a:p>
          <a:p>
            <a:pPr lvl="1" algn="l"/>
            <a:endParaRPr lang="vi-V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 3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3.3 </a:t>
            </a:r>
            <a:r>
              <a:rPr lang="vi-VN" sz="2800" dirty="0" smtClean="0">
                <a:solidFill>
                  <a:srgbClr val="00B0F0"/>
                </a:solidFill>
              </a:rPr>
              <a:t>Construcţia </a:t>
            </a:r>
            <a:r>
              <a:rPr lang="vi-VN" sz="2800" dirty="0">
                <a:solidFill>
                  <a:srgbClr val="00B0F0"/>
                </a:solidFill>
              </a:rPr>
              <a:t>schemelor relaţie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3.3.1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unul-la-unul (1-1 sau one to one)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3.3.2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unul-la-multe (1-N sau one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3.3.3 </a:t>
            </a:r>
            <a:r>
              <a:rPr lang="vi-VN" sz="2600" dirty="0" smtClean="0">
                <a:solidFill>
                  <a:srgbClr val="00B0F0"/>
                </a:solidFill>
              </a:rPr>
              <a:t>Relaţia </a:t>
            </a:r>
            <a:r>
              <a:rPr lang="vi-VN" sz="2600" dirty="0">
                <a:solidFill>
                  <a:srgbClr val="00B0F0"/>
                </a:solidFill>
              </a:rPr>
              <a:t>multe-la-multe (M-N sau many to many)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3.3.4 </a:t>
            </a:r>
            <a:r>
              <a:rPr lang="vi-VN" sz="2600" dirty="0" smtClean="0">
                <a:solidFill>
                  <a:srgbClr val="00B0F0"/>
                </a:solidFill>
              </a:rPr>
              <a:t>Relaţia unară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3.4 </a:t>
            </a:r>
            <a:r>
              <a:rPr lang="vi-VN" sz="2800" dirty="0">
                <a:solidFill>
                  <a:srgbClr val="00B0F0"/>
                </a:solidFill>
              </a:rPr>
              <a:t>Diagrama entitate-relaţie</a:t>
            </a: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4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 3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3.5 </a:t>
            </a:r>
            <a:r>
              <a:rPr lang="vi-VN" sz="2800" dirty="0" smtClean="0">
                <a:solidFill>
                  <a:srgbClr val="00B0F0"/>
                </a:solidFill>
              </a:rPr>
              <a:t>Constrângeri </a:t>
            </a:r>
            <a:r>
              <a:rPr lang="vi-VN" sz="2800" dirty="0">
                <a:solidFill>
                  <a:srgbClr val="00B0F0"/>
                </a:solidFill>
              </a:rPr>
              <a:t>de integritate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3.5.1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de domeniu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3.5.2 </a:t>
            </a:r>
            <a:r>
              <a:rPr lang="vi-VN" sz="2600" dirty="0" smtClean="0">
                <a:solidFill>
                  <a:srgbClr val="00B0F0"/>
                </a:solidFill>
              </a:rPr>
              <a:t>Constrângerile </a:t>
            </a:r>
            <a:r>
              <a:rPr lang="vi-VN" sz="2600" dirty="0">
                <a:solidFill>
                  <a:srgbClr val="00B0F0"/>
                </a:solidFill>
              </a:rPr>
              <a:t>referitoare la n-upluri (înregistrările din tabelă)-Cheia primară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3.5.3 </a:t>
            </a:r>
            <a:r>
              <a:rPr lang="vi-VN" sz="2600" dirty="0" smtClean="0">
                <a:solidFill>
                  <a:srgbClr val="00B0F0"/>
                </a:solidFill>
              </a:rPr>
              <a:t>Constrângeri </a:t>
            </a:r>
            <a:r>
              <a:rPr lang="vi-VN" sz="2600" dirty="0">
                <a:solidFill>
                  <a:srgbClr val="00B0F0"/>
                </a:solidFill>
              </a:rPr>
              <a:t>între </a:t>
            </a:r>
            <a:r>
              <a:rPr lang="vi-VN" sz="2600" dirty="0" smtClean="0">
                <a:solidFill>
                  <a:srgbClr val="00B0F0"/>
                </a:solidFill>
              </a:rPr>
              <a:t>relaţii</a:t>
            </a:r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 smtClean="0">
                <a:solidFill>
                  <a:schemeClr val="tx2"/>
                </a:solidFill>
              </a:rPr>
              <a:t>CUPRINS</a:t>
            </a:r>
            <a:r>
              <a:rPr lang="en-US" sz="3000" b="1" dirty="0" smtClean="0">
                <a:solidFill>
                  <a:schemeClr val="tx2"/>
                </a:solidFill>
              </a:rPr>
              <a:t> </a:t>
            </a:r>
            <a:r>
              <a:rPr lang="en-US" sz="3000" b="1" u="sng" dirty="0" smtClean="0">
                <a:solidFill>
                  <a:schemeClr val="tx2"/>
                </a:solidFill>
              </a:rPr>
              <a:t>CURSUL </a:t>
            </a:r>
            <a:r>
              <a:rPr lang="en-US" sz="3000" b="1" u="sng" dirty="0" smtClean="0">
                <a:solidFill>
                  <a:schemeClr val="tx2"/>
                </a:solidFill>
              </a:rPr>
              <a:t>4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3.6 </a:t>
            </a:r>
            <a:r>
              <a:rPr lang="vi-VN" sz="2800" dirty="0" smtClean="0">
                <a:solidFill>
                  <a:srgbClr val="00B0F0"/>
                </a:solidFill>
              </a:rPr>
              <a:t>Dependenţe funcţionale</a:t>
            </a:r>
            <a:endParaRPr lang="vi-VN" sz="28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3.7 </a:t>
            </a:r>
            <a:r>
              <a:rPr lang="vi-VN" sz="2800" dirty="0" smtClean="0">
                <a:solidFill>
                  <a:srgbClr val="00B0F0"/>
                </a:solidFill>
              </a:rPr>
              <a:t>Normalizare</a:t>
            </a:r>
            <a:r>
              <a:rPr lang="vi-VN" sz="2800" dirty="0">
                <a:solidFill>
                  <a:srgbClr val="00B0F0"/>
                </a:solidFill>
              </a:rPr>
              <a:t>. Forme normale</a:t>
            </a:r>
            <a:r>
              <a:rPr lang="vi-VN" sz="2800" dirty="0" smtClean="0">
                <a:solidFill>
                  <a:srgbClr val="00B0F0"/>
                </a:solidFill>
              </a:rPr>
              <a:t>.</a:t>
            </a:r>
            <a:endParaRPr lang="vi-VN" sz="2800" dirty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3.7.1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1 (FN1)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3.7.2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2 (FN2)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3.7.3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3 (FN3)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3.7.4 </a:t>
            </a:r>
            <a:r>
              <a:rPr lang="vi-VN" sz="2600" dirty="0" smtClean="0">
                <a:solidFill>
                  <a:srgbClr val="00B0F0"/>
                </a:solidFill>
              </a:rPr>
              <a:t>Forma </a:t>
            </a:r>
            <a:r>
              <a:rPr lang="vi-VN" sz="2600" dirty="0">
                <a:solidFill>
                  <a:srgbClr val="00B0F0"/>
                </a:solidFill>
              </a:rPr>
              <a:t>normală Boyce-Codd (FNBC</a:t>
            </a:r>
            <a:r>
              <a:rPr lang="vi-VN" sz="2600" dirty="0" smtClean="0">
                <a:solidFill>
                  <a:srgbClr val="00B0F0"/>
                </a:solidFill>
              </a:rPr>
              <a:t>)</a:t>
            </a:r>
            <a:endParaRPr lang="en-US" sz="2600" dirty="0" smtClean="0">
              <a:solidFill>
                <a:srgbClr val="00B0F0"/>
              </a:solidFill>
            </a:endParaRP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3.7.5 Forma </a:t>
            </a:r>
            <a:r>
              <a:rPr lang="en-US" sz="2600" dirty="0" err="1" smtClean="0">
                <a:solidFill>
                  <a:srgbClr val="00B0F0"/>
                </a:solidFill>
              </a:rPr>
              <a:t>normnal</a:t>
            </a:r>
            <a:r>
              <a:rPr lang="ro-RO" sz="2600" dirty="0" smtClean="0">
                <a:solidFill>
                  <a:srgbClr val="00B0F0"/>
                </a:solidFill>
              </a:rPr>
              <a:t>ă 4 (FN4)</a:t>
            </a:r>
            <a:endParaRPr lang="vi-VN" sz="26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6849"/>
          </a:xfrm>
        </p:spPr>
        <p:txBody>
          <a:bodyPr/>
          <a:lstStyle/>
          <a:p>
            <a:pPr algn="ctr"/>
            <a:r>
              <a:rPr lang="en-US" dirty="0" smtClean="0"/>
              <a:t>BAZE DE DATE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924800" cy="510540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tx2"/>
                </a:solidFill>
              </a:rPr>
              <a:t>CUPRINS</a:t>
            </a:r>
            <a:r>
              <a:rPr lang="en-US" sz="3000" b="1" dirty="0">
                <a:solidFill>
                  <a:schemeClr val="tx2"/>
                </a:solidFill>
              </a:rPr>
              <a:t> </a:t>
            </a:r>
            <a:r>
              <a:rPr lang="en-US" sz="3000" b="1" u="sng" dirty="0">
                <a:solidFill>
                  <a:schemeClr val="tx2"/>
                </a:solidFill>
              </a:rPr>
              <a:t>CURSUL </a:t>
            </a:r>
            <a:r>
              <a:rPr lang="en-US" sz="3000" b="1" u="sng" dirty="0" smtClean="0">
                <a:solidFill>
                  <a:schemeClr val="tx2"/>
                </a:solidFill>
              </a:rPr>
              <a:t>4</a:t>
            </a:r>
            <a:endParaRPr lang="en-US" sz="3000" b="1" u="sng" dirty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3.8 </a:t>
            </a:r>
            <a:r>
              <a:rPr lang="vi-VN" sz="2800" dirty="0" smtClean="0">
                <a:solidFill>
                  <a:srgbClr val="00B0F0"/>
                </a:solidFill>
              </a:rPr>
              <a:t>Structuri </a:t>
            </a:r>
            <a:r>
              <a:rPr lang="vi-VN" sz="2800" dirty="0">
                <a:solidFill>
                  <a:srgbClr val="00B0F0"/>
                </a:solidFill>
              </a:rPr>
              <a:t>de indecşi în tabelele de date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3.8.1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primar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3.8.2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secundar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3.8.3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de grup</a:t>
            </a:r>
          </a:p>
          <a:p>
            <a:pPr lvl="1" algn="l"/>
            <a:r>
              <a:rPr lang="en-US" sz="2600" dirty="0" smtClean="0">
                <a:solidFill>
                  <a:srgbClr val="00B0F0"/>
                </a:solidFill>
              </a:rPr>
              <a:t>3.8.4 </a:t>
            </a:r>
            <a:r>
              <a:rPr lang="vi-VN" sz="2600" dirty="0" smtClean="0">
                <a:solidFill>
                  <a:srgbClr val="00B0F0"/>
                </a:solidFill>
              </a:rPr>
              <a:t>Indexul </a:t>
            </a:r>
            <a:r>
              <a:rPr lang="vi-VN" sz="2600" dirty="0">
                <a:solidFill>
                  <a:srgbClr val="00B0F0"/>
                </a:solidFill>
              </a:rPr>
              <a:t>multinivel</a:t>
            </a:r>
          </a:p>
          <a:p>
            <a:endParaRPr lang="vi-VN" sz="3000" dirty="0">
              <a:solidFill>
                <a:srgbClr val="00B0F0"/>
              </a:solidFill>
            </a:endParaRPr>
          </a:p>
          <a:p>
            <a:endParaRPr lang="vi-VN" sz="3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272</TotalTime>
  <Words>894</Words>
  <Application>Microsoft Office PowerPoint</Application>
  <PresentationFormat>On-screen Show (4:3)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Wingdings</vt:lpstr>
      <vt:lpstr>Perspective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  <vt:lpstr>BAZE DE 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Tilu</dc:creator>
  <cp:lastModifiedBy>Tilu</cp:lastModifiedBy>
  <cp:revision>25</cp:revision>
  <dcterms:created xsi:type="dcterms:W3CDTF">2015-10-07T07:22:37Z</dcterms:created>
  <dcterms:modified xsi:type="dcterms:W3CDTF">2016-08-08T17:35:52Z</dcterms:modified>
</cp:coreProperties>
</file>