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30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9" autoAdjust="0"/>
    <p:restoredTop sz="92308" autoAdjust="0"/>
  </p:normalViewPr>
  <p:slideViewPr>
    <p:cSldViewPr>
      <p:cViewPr varScale="1">
        <p:scale>
          <a:sx n="73" d="100"/>
          <a:sy n="73" d="100"/>
        </p:scale>
        <p:origin x="4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5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9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2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5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4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7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5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1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E7FB9BA-7502-47F7-81C0-07281078A9D7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855958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>
                <a:solidFill>
                  <a:schemeClr val="tx2"/>
                </a:solidFill>
              </a:rPr>
              <a:t>CURSUL 5</a:t>
            </a:r>
          </a:p>
          <a:p>
            <a:pPr algn="ctr"/>
            <a:endParaRPr lang="en-US" sz="1200" b="1" u="sng" dirty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rgbClr val="00B0F0"/>
                </a:solidFill>
              </a:rPr>
              <a:t>4</a:t>
            </a:r>
            <a:r>
              <a:rPr lang="en-US" sz="3000" dirty="0">
                <a:solidFill>
                  <a:srgbClr val="00B0F0"/>
                </a:solidFill>
              </a:rPr>
              <a:t>. </a:t>
            </a:r>
            <a:r>
              <a:rPr lang="en-US" sz="3000" dirty="0" err="1">
                <a:solidFill>
                  <a:srgbClr val="00B0F0"/>
                </a:solidFill>
              </a:rPr>
              <a:t>Limbajul</a:t>
            </a:r>
            <a:r>
              <a:rPr lang="en-US" sz="3000" dirty="0">
                <a:solidFill>
                  <a:srgbClr val="00B0F0"/>
                </a:solidFill>
              </a:rPr>
              <a:t> SQL</a:t>
            </a:r>
            <a:endParaRPr lang="ro-RO" sz="30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rgbClr val="00B0F0"/>
                </a:solidFill>
              </a:rPr>
              <a:t>Instrucţiunea SELECT</a:t>
            </a:r>
          </a:p>
          <a:p>
            <a:pPr lvl="1" algn="l"/>
            <a:r>
              <a:rPr lang="ro-RO" sz="2600" dirty="0">
                <a:solidFill>
                  <a:srgbClr val="00B0F0"/>
                </a:solidFill>
              </a:rPr>
              <a:t>4.1.1 Clauza DISTINCT</a:t>
            </a:r>
          </a:p>
          <a:p>
            <a:pPr lvl="1" algn="l"/>
            <a:r>
              <a:rPr lang="ro-RO" sz="2600" dirty="0">
                <a:solidFill>
                  <a:srgbClr val="00B0F0"/>
                </a:solidFill>
              </a:rPr>
              <a:t>4.1.2 Clauza WHERE</a:t>
            </a:r>
          </a:p>
          <a:p>
            <a:pPr lvl="2" algn="l"/>
            <a:r>
              <a:rPr lang="ro-RO" sz="2400" dirty="0">
                <a:solidFill>
                  <a:srgbClr val="00B0F0"/>
                </a:solidFill>
              </a:rPr>
              <a:t>4.1.2.1 Operatori</a:t>
            </a:r>
          </a:p>
          <a:p>
            <a:pPr lvl="2" algn="l"/>
            <a:r>
              <a:rPr lang="ro-RO" sz="2400" dirty="0">
                <a:solidFill>
                  <a:srgbClr val="00B0F0"/>
                </a:solidFill>
              </a:rPr>
              <a:t>4.1.2.2 Operatorul LIKE</a:t>
            </a:r>
          </a:p>
          <a:p>
            <a:pPr lvl="2" algn="l"/>
            <a:r>
              <a:rPr lang="ro-RO" sz="2400" dirty="0">
                <a:solidFill>
                  <a:srgbClr val="00B0F0"/>
                </a:solidFill>
              </a:rPr>
              <a:t>4.1.2.3 Operatorul IN</a:t>
            </a:r>
          </a:p>
          <a:p>
            <a:pPr lvl="2" algn="l"/>
            <a:r>
              <a:rPr lang="ro-RO" sz="2400" dirty="0">
                <a:solidFill>
                  <a:srgbClr val="00B0F0"/>
                </a:solidFill>
              </a:rPr>
              <a:t>4.1.2.4 Operatorul BETWEEN</a:t>
            </a:r>
          </a:p>
          <a:p>
            <a:pPr lvl="2" algn="l"/>
            <a:r>
              <a:rPr lang="ro-RO" sz="2400" dirty="0">
                <a:solidFill>
                  <a:srgbClr val="00B0F0"/>
                </a:solidFill>
              </a:rPr>
              <a:t>4.1.2.5 Operatorii AND şi OR</a:t>
            </a:r>
          </a:p>
        </p:txBody>
      </p:sp>
    </p:spTree>
    <p:extLst>
      <p:ext uri="{BB962C8B-B14F-4D97-AF65-F5344CB8AC3E}">
        <p14:creationId xmlns:p14="http://schemas.microsoft.com/office/powerpoint/2010/main" val="8633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B0F0"/>
                </a:solidFill>
              </a:rPr>
              <a:t>4. </a:t>
            </a:r>
            <a:r>
              <a:rPr lang="en-US" sz="3000" dirty="0" err="1">
                <a:solidFill>
                  <a:srgbClr val="00B0F0"/>
                </a:solidFill>
              </a:rPr>
              <a:t>Limbajul</a:t>
            </a:r>
            <a:r>
              <a:rPr lang="en-US" sz="3000" dirty="0">
                <a:solidFill>
                  <a:srgbClr val="00B0F0"/>
                </a:solidFill>
              </a:rPr>
              <a:t> SQL</a:t>
            </a:r>
          </a:p>
          <a:p>
            <a:pPr algn="just"/>
            <a:r>
              <a:rPr lang="en-US" sz="2800" dirty="0" err="1">
                <a:solidFill>
                  <a:srgbClr val="00B0F0"/>
                </a:solidFill>
              </a:rPr>
              <a:t>Tabele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rgbClr val="00B0F0"/>
                </a:solidFill>
              </a:rPr>
              <a:t>în bazele de date</a:t>
            </a:r>
            <a:endParaRPr lang="en-US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O bază de date conține cel puțin o </a:t>
            </a:r>
            <a:r>
              <a:rPr lang="vi-VN" sz="2800" dirty="0">
                <a:solidFill>
                  <a:srgbClr val="00B0F0"/>
                </a:solidFill>
              </a:rPr>
              <a:t>tabelă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identificată </a:t>
            </a:r>
            <a:r>
              <a:rPr lang="vi-VN" sz="2800" dirty="0">
                <a:solidFill>
                  <a:srgbClr val="00B0F0"/>
                </a:solidFill>
              </a:rPr>
              <a:t>prin nume.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Tabelele </a:t>
            </a:r>
            <a:r>
              <a:rPr lang="vi-VN" sz="2800" dirty="0">
                <a:solidFill>
                  <a:srgbClr val="00B0F0"/>
                </a:solidFill>
              </a:rPr>
              <a:t>conțin înregistrări cu date</a:t>
            </a:r>
            <a:r>
              <a:rPr lang="en-US" sz="2800" dirty="0">
                <a:solidFill>
                  <a:srgbClr val="00B0F0"/>
                </a:solidFill>
              </a:rPr>
              <a:t>.</a:t>
            </a:r>
            <a:endParaRPr lang="ro-RO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ro-RO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ro-RO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ro-RO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ro-RO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Trei înregistrări, 5 câmpuri (coloane)</a:t>
            </a:r>
            <a:endParaRPr lang="ro-RO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08404"/>
              </p:ext>
            </p:extLst>
          </p:nvPr>
        </p:nvGraphicFramePr>
        <p:xfrm>
          <a:off x="1524002" y="3962400"/>
          <a:ext cx="6265291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Storgt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B0F0"/>
                </a:solidFill>
              </a:rPr>
              <a:t>4. </a:t>
            </a:r>
            <a:r>
              <a:rPr lang="en-US" sz="3000" dirty="0" err="1">
                <a:solidFill>
                  <a:srgbClr val="00B0F0"/>
                </a:solidFill>
              </a:rPr>
              <a:t>Limbajul</a:t>
            </a:r>
            <a:r>
              <a:rPr lang="en-US" sz="3000" dirty="0">
                <a:solidFill>
                  <a:srgbClr val="00B0F0"/>
                </a:solidFill>
              </a:rPr>
              <a:t> SQL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Instrucţiuni SQL</a:t>
            </a:r>
            <a:endParaRPr lang="en-US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700" dirty="0">
                <a:solidFill>
                  <a:srgbClr val="00B0F0"/>
                </a:solidFill>
              </a:rPr>
              <a:t>Majoritatea operațiilor efectuate </a:t>
            </a:r>
            <a:r>
              <a:rPr lang="vi-VN" sz="2700" dirty="0">
                <a:solidFill>
                  <a:srgbClr val="00B0F0"/>
                </a:solidFill>
              </a:rPr>
              <a:t>asupra</a:t>
            </a:r>
            <a:r>
              <a:rPr lang="ro-RO" sz="2700" dirty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bazelor </a:t>
            </a:r>
            <a:r>
              <a:rPr lang="vi-VN" sz="2700" dirty="0">
                <a:solidFill>
                  <a:srgbClr val="00B0F0"/>
                </a:solidFill>
              </a:rPr>
              <a:t>de date se fac cu </a:t>
            </a:r>
            <a:r>
              <a:rPr lang="vi-VN" sz="2700" dirty="0">
                <a:solidFill>
                  <a:srgbClr val="00B0F0"/>
                </a:solidFill>
              </a:rPr>
              <a:t>comenzi/instrucțiuni</a:t>
            </a:r>
            <a:r>
              <a:rPr lang="ro-RO" sz="2700" dirty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SQL</a:t>
            </a:r>
            <a:endParaRPr lang="vi-VN" sz="2700" dirty="0">
              <a:solidFill>
                <a:srgbClr val="00B0F0"/>
              </a:solidFill>
            </a:endParaRPr>
          </a:p>
          <a:p>
            <a:r>
              <a:rPr lang="ro-RO" sz="2800" dirty="0">
                <a:solidFill>
                  <a:srgbClr val="00B0F0"/>
                </a:solidFill>
              </a:rPr>
              <a:t>	</a:t>
            </a:r>
            <a:r>
              <a:rPr lang="vi-VN" sz="2800" dirty="0">
                <a:solidFill>
                  <a:srgbClr val="00B0F0"/>
                </a:solidFill>
              </a:rPr>
              <a:t>SELECT </a:t>
            </a:r>
            <a:r>
              <a:rPr lang="vi-VN" sz="2800" dirty="0">
                <a:solidFill>
                  <a:srgbClr val="00B0F0"/>
                </a:solidFill>
              </a:rPr>
              <a:t>* FROM Persons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700" dirty="0">
                <a:solidFill>
                  <a:srgbClr val="00B0F0"/>
                </a:solidFill>
              </a:rPr>
              <a:t>SQL </a:t>
            </a:r>
            <a:r>
              <a:rPr lang="vi-VN" sz="2700" dirty="0">
                <a:solidFill>
                  <a:schemeClr val="tx2"/>
                </a:solidFill>
              </a:rPr>
              <a:t>nu ține cont de diferența dintre </a:t>
            </a:r>
            <a:r>
              <a:rPr lang="vi-VN" sz="2700" dirty="0">
                <a:solidFill>
                  <a:schemeClr val="tx2"/>
                </a:solidFill>
              </a:rPr>
              <a:t>litere</a:t>
            </a:r>
            <a:r>
              <a:rPr lang="ro-RO" sz="2700" dirty="0">
                <a:solidFill>
                  <a:schemeClr val="tx2"/>
                </a:solidFill>
              </a:rPr>
              <a:t> </a:t>
            </a:r>
            <a:r>
              <a:rPr lang="vi-VN" sz="2700" dirty="0">
                <a:solidFill>
                  <a:schemeClr val="tx2"/>
                </a:solidFill>
              </a:rPr>
              <a:t>mari </a:t>
            </a:r>
            <a:r>
              <a:rPr lang="vi-VN" sz="2700" dirty="0">
                <a:solidFill>
                  <a:schemeClr val="tx2"/>
                </a:solidFill>
              </a:rPr>
              <a:t>și mici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700" dirty="0">
                <a:solidFill>
                  <a:srgbClr val="00B0F0"/>
                </a:solidFill>
              </a:rPr>
              <a:t>Unele </a:t>
            </a:r>
            <a:r>
              <a:rPr lang="vi-VN" sz="2700" dirty="0">
                <a:solidFill>
                  <a:srgbClr val="00B0F0"/>
                </a:solidFill>
              </a:rPr>
              <a:t>SGBD-uri necesită </a:t>
            </a:r>
            <a:r>
              <a:rPr lang="vi-VN" sz="2700" b="1" dirty="0">
                <a:solidFill>
                  <a:schemeClr val="tx2"/>
                </a:solidFill>
              </a:rPr>
              <a:t>caracterul ;</a:t>
            </a:r>
            <a:r>
              <a:rPr lang="vi-VN" sz="2700" dirty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după</a:t>
            </a:r>
            <a:r>
              <a:rPr lang="ro-RO" sz="2700" dirty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instrucțiuni</a:t>
            </a:r>
            <a:r>
              <a:rPr lang="vi-VN" sz="2700" dirty="0">
                <a:solidFill>
                  <a:srgbClr val="00B0F0"/>
                </a:solidFill>
              </a:rPr>
              <a:t>. Astfel se separă </a:t>
            </a:r>
            <a:r>
              <a:rPr lang="vi-VN" sz="2700" dirty="0">
                <a:solidFill>
                  <a:srgbClr val="00B0F0"/>
                </a:solidFill>
              </a:rPr>
              <a:t>instrucțiunile</a:t>
            </a:r>
            <a:r>
              <a:rPr lang="ro-RO" sz="2700" dirty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SQL </a:t>
            </a:r>
            <a:r>
              <a:rPr lang="vi-VN" sz="2700" dirty="0">
                <a:solidFill>
                  <a:srgbClr val="00B0F0"/>
                </a:solidFill>
              </a:rPr>
              <a:t>pentru ca să se poată </a:t>
            </a:r>
            <a:r>
              <a:rPr lang="vi-VN" sz="2700" dirty="0">
                <a:solidFill>
                  <a:schemeClr val="tx2"/>
                </a:solidFill>
              </a:rPr>
              <a:t>executa mai </a:t>
            </a:r>
            <a:r>
              <a:rPr lang="vi-VN" sz="2700" dirty="0">
                <a:solidFill>
                  <a:schemeClr val="tx2"/>
                </a:solidFill>
              </a:rPr>
              <a:t>multe</a:t>
            </a:r>
            <a:r>
              <a:rPr lang="ro-RO" sz="2700" dirty="0">
                <a:solidFill>
                  <a:schemeClr val="tx2"/>
                </a:solidFill>
              </a:rPr>
              <a:t> </a:t>
            </a:r>
            <a:r>
              <a:rPr lang="vi-VN" sz="2700" dirty="0">
                <a:solidFill>
                  <a:schemeClr val="tx2"/>
                </a:solidFill>
              </a:rPr>
              <a:t>instrucțiuni</a:t>
            </a:r>
            <a:r>
              <a:rPr lang="vi-VN" sz="2700" dirty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una după alta într-un singur batch</a:t>
            </a:r>
            <a:r>
              <a:rPr lang="en-US" sz="2700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73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B0F0"/>
                </a:solidFill>
              </a:rPr>
              <a:t>4. </a:t>
            </a:r>
            <a:r>
              <a:rPr lang="en-US" sz="3000" dirty="0" err="1">
                <a:solidFill>
                  <a:srgbClr val="00B0F0"/>
                </a:solidFill>
              </a:rPr>
              <a:t>Limbajul</a:t>
            </a:r>
            <a:r>
              <a:rPr lang="en-US" sz="3000" dirty="0">
                <a:solidFill>
                  <a:srgbClr val="00B0F0"/>
                </a:solidFill>
              </a:rPr>
              <a:t> SQL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rgbClr val="00B0F0"/>
                </a:solidFill>
              </a:rPr>
              <a:t>Instrucțiunea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SELECT se </a:t>
            </a:r>
            <a:r>
              <a:rPr lang="en-US" sz="2800" dirty="0" err="1">
                <a:solidFill>
                  <a:srgbClr val="00B0F0"/>
                </a:solidFill>
              </a:rPr>
              <a:t>folosește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pentru</a:t>
            </a:r>
            <a:r>
              <a:rPr lang="en-US" sz="2800" dirty="0">
                <a:solidFill>
                  <a:srgbClr val="00B0F0"/>
                </a:solidFill>
              </a:rPr>
              <a:t> a</a:t>
            </a:r>
          </a:p>
          <a:p>
            <a:pPr algn="just"/>
            <a:r>
              <a:rPr lang="en-US" sz="2800" dirty="0" err="1">
                <a:solidFill>
                  <a:srgbClr val="00B0F0"/>
                </a:solidFill>
              </a:rPr>
              <a:t>extrage</a:t>
            </a:r>
            <a:r>
              <a:rPr lang="en-US" sz="2800" dirty="0">
                <a:solidFill>
                  <a:srgbClr val="00B0F0"/>
                </a:solidFill>
              </a:rPr>
              <a:t> date din </a:t>
            </a:r>
            <a:r>
              <a:rPr lang="en-US" sz="2800" dirty="0" err="1">
                <a:solidFill>
                  <a:srgbClr val="00B0F0"/>
                </a:solidFill>
              </a:rPr>
              <a:t>baza</a:t>
            </a:r>
            <a:r>
              <a:rPr lang="en-US" sz="2800" dirty="0">
                <a:solidFill>
                  <a:srgbClr val="00B0F0"/>
                </a:solidFill>
              </a:rPr>
              <a:t> de date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rgbClr val="00B0F0"/>
                </a:solidFill>
              </a:rPr>
              <a:t>Rezultatul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este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stocat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într</a:t>
            </a:r>
            <a:r>
              <a:rPr lang="en-US" sz="2800" dirty="0">
                <a:solidFill>
                  <a:srgbClr val="00B0F0"/>
                </a:solidFill>
              </a:rPr>
              <a:t>-un </a:t>
            </a:r>
            <a:r>
              <a:rPr lang="en-US" sz="2800" dirty="0" err="1">
                <a:solidFill>
                  <a:schemeClr val="tx2"/>
                </a:solidFill>
              </a:rPr>
              <a:t>tabel-rezultat</a:t>
            </a:r>
            <a:endParaRPr lang="en-US" sz="2800" dirty="0">
              <a:solidFill>
                <a:schemeClr val="tx2"/>
              </a:solidFill>
            </a:endParaRPr>
          </a:p>
          <a:p>
            <a:pPr algn="just"/>
            <a:r>
              <a:rPr lang="en-US" sz="2800" dirty="0" err="1">
                <a:solidFill>
                  <a:schemeClr val="tx2"/>
                </a:solidFill>
              </a:rPr>
              <a:t>numit</a:t>
            </a:r>
            <a:r>
              <a:rPr lang="en-US" sz="2800" dirty="0">
                <a:solidFill>
                  <a:schemeClr val="tx2"/>
                </a:solidFill>
              </a:rPr>
              <a:t> result-set</a:t>
            </a:r>
          </a:p>
          <a:p>
            <a:pPr algn="just"/>
            <a:r>
              <a:rPr lang="en-US" sz="2800" dirty="0">
                <a:solidFill>
                  <a:srgbClr val="00B0F0"/>
                </a:solidFill>
              </a:rPr>
              <a:t>S</a:t>
            </a:r>
            <a:r>
              <a:rPr lang="ro-RO" sz="2800" dirty="0">
                <a:solidFill>
                  <a:srgbClr val="00B0F0"/>
                </a:solidFill>
              </a:rPr>
              <a:t>INTAXA:</a:t>
            </a:r>
            <a:endParaRPr lang="en-US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(s) FROM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800" dirty="0">
                <a:solidFill>
                  <a:srgbClr val="00B0F0"/>
                </a:solidFill>
              </a:rPr>
              <a:t>SAU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 FROM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01000" cy="51054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B0F0"/>
                </a:solidFill>
              </a:rPr>
              <a:t>4. </a:t>
            </a:r>
            <a:r>
              <a:rPr lang="en-US" sz="3000" dirty="0" err="1">
                <a:solidFill>
                  <a:srgbClr val="00B0F0"/>
                </a:solidFill>
              </a:rPr>
              <a:t>Limbajul</a:t>
            </a:r>
            <a:r>
              <a:rPr lang="en-US" sz="3000" dirty="0">
                <a:solidFill>
                  <a:srgbClr val="00B0F0"/>
                </a:solidFill>
              </a:rPr>
              <a:t> SQL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 exemplu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 FROM 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ro-RO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ro-RO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ro-RO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LastName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FirstName 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Persons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16674"/>
              </p:ext>
            </p:extLst>
          </p:nvPr>
        </p:nvGraphicFramePr>
        <p:xfrm>
          <a:off x="1676402" y="2743200"/>
          <a:ext cx="6265291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Storgt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829249"/>
              </p:ext>
            </p:extLst>
          </p:nvPr>
        </p:nvGraphicFramePr>
        <p:xfrm>
          <a:off x="3048000" y="5029200"/>
          <a:ext cx="2702560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338580"/>
                <a:gridCol w="1363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4.1.1 </a:t>
            </a:r>
            <a:r>
              <a:rPr lang="ro-RO" sz="2800" dirty="0">
                <a:solidFill>
                  <a:schemeClr val="tx2"/>
                </a:solidFill>
              </a:rPr>
              <a:t>Clauza DISTINCT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Într-o tabelă, unele coloane pot conține </a:t>
            </a:r>
            <a:r>
              <a:rPr lang="vi-VN" sz="2800" dirty="0">
                <a:solidFill>
                  <a:srgbClr val="00B0F0"/>
                </a:solidFill>
              </a:rPr>
              <a:t>valori</a:t>
            </a:r>
            <a:r>
              <a:rPr lang="ro-RO" sz="2800">
                <a:solidFill>
                  <a:srgbClr val="00B0F0"/>
                </a:solidFill>
              </a:rPr>
              <a:t> </a:t>
            </a:r>
            <a:r>
              <a:rPr lang="vi-VN" sz="2800">
                <a:solidFill>
                  <a:srgbClr val="00B0F0"/>
                </a:solidFill>
              </a:rPr>
              <a:t>duplicate</a:t>
            </a:r>
            <a:r>
              <a:rPr lang="vi-VN" sz="2800" dirty="0">
                <a:solidFill>
                  <a:srgbClr val="00B0F0"/>
                </a:solidFill>
              </a:rPr>
              <a:t>. Asta nu e o problemă, totuși</a:t>
            </a:r>
            <a:r>
              <a:rPr lang="vi-VN" sz="2800" dirty="0">
                <a:solidFill>
                  <a:srgbClr val="00B0F0"/>
                </a:solidFill>
              </a:rPr>
              <a:t>,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uneori </a:t>
            </a:r>
            <a:r>
              <a:rPr lang="vi-VN" sz="2800" dirty="0">
                <a:solidFill>
                  <a:srgbClr val="00B0F0"/>
                </a:solidFill>
              </a:rPr>
              <a:t>vrem să listăm doar valorile </a:t>
            </a:r>
            <a:r>
              <a:rPr lang="vi-VN" sz="2800" dirty="0">
                <a:solidFill>
                  <a:srgbClr val="00B0F0"/>
                </a:solidFill>
              </a:rPr>
              <a:t>distincte </a:t>
            </a:r>
            <a:r>
              <a:rPr lang="vi-VN" sz="2800" dirty="0">
                <a:solidFill>
                  <a:srgbClr val="00B0F0"/>
                </a:solidFill>
              </a:rPr>
              <a:t>din tabelă.</a:t>
            </a: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Cuvântul </a:t>
            </a:r>
            <a:r>
              <a:rPr lang="vi-VN" sz="2800" dirty="0">
                <a:solidFill>
                  <a:schemeClr val="tx2"/>
                </a:solidFill>
              </a:rPr>
              <a:t>cheie DISTINCT </a:t>
            </a:r>
            <a:r>
              <a:rPr lang="vi-VN" sz="2800" dirty="0">
                <a:solidFill>
                  <a:srgbClr val="00B0F0"/>
                </a:solidFill>
              </a:rPr>
              <a:t>poate fi </a:t>
            </a:r>
            <a:r>
              <a:rPr lang="vi-VN" sz="2800" dirty="0">
                <a:solidFill>
                  <a:srgbClr val="00B0F0"/>
                </a:solidFill>
              </a:rPr>
              <a:t>folosit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pentru aceasta.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S</a:t>
            </a:r>
            <a:r>
              <a:rPr lang="ro-RO" sz="2800" dirty="0">
                <a:solidFill>
                  <a:srgbClr val="00B0F0"/>
                </a:solidFill>
              </a:rPr>
              <a:t>INTAXA: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 column_name(s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ro-RO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2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4.1.1 </a:t>
            </a:r>
            <a:r>
              <a:rPr lang="ro-RO" sz="2800" dirty="0">
                <a:solidFill>
                  <a:schemeClr val="tx2"/>
                </a:solidFill>
              </a:rPr>
              <a:t>Clauza DISTINCT exemplu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Vrem să selectăm valorile distincte </a:t>
            </a:r>
            <a:r>
              <a:rPr lang="vi-VN" sz="2800" dirty="0">
                <a:solidFill>
                  <a:srgbClr val="00B0F0"/>
                </a:solidFill>
              </a:rPr>
              <a:t>din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coloana </a:t>
            </a:r>
            <a:r>
              <a:rPr lang="vi-VN" sz="2800" dirty="0">
                <a:solidFill>
                  <a:srgbClr val="00B0F0"/>
                </a:solidFill>
              </a:rPr>
              <a:t>‘City’</a:t>
            </a:r>
            <a:r>
              <a:rPr lang="ro-RO" sz="2800" dirty="0">
                <a:solidFill>
                  <a:srgbClr val="00B0F0"/>
                </a:solidFill>
              </a:rPr>
              <a:t>:</a:t>
            </a:r>
          </a:p>
          <a:p>
            <a:pPr algn="just"/>
            <a:endParaRPr lang="vi-VN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 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City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</a:p>
          <a:p>
            <a:pPr algn="just"/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ro-RO" sz="2800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00064"/>
              </p:ext>
            </p:extLst>
          </p:nvPr>
        </p:nvGraphicFramePr>
        <p:xfrm>
          <a:off x="1676402" y="2971800"/>
          <a:ext cx="6265291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Storgt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996"/>
              </p:ext>
            </p:extLst>
          </p:nvPr>
        </p:nvGraphicFramePr>
        <p:xfrm>
          <a:off x="3810000" y="5257800"/>
          <a:ext cx="1287780" cy="111252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6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4.1.2 </a:t>
            </a:r>
            <a:r>
              <a:rPr lang="ro-RO" sz="2800" dirty="0">
                <a:solidFill>
                  <a:schemeClr val="tx2"/>
                </a:solidFill>
              </a:rPr>
              <a:t>Clauza WHERE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Este f</a:t>
            </a:r>
            <a:r>
              <a:rPr lang="vi-VN" sz="2800" dirty="0">
                <a:solidFill>
                  <a:srgbClr val="00B0F0"/>
                </a:solidFill>
              </a:rPr>
              <a:t>olosită </a:t>
            </a:r>
            <a:r>
              <a:rPr lang="vi-VN" sz="2800" dirty="0">
                <a:solidFill>
                  <a:srgbClr val="00B0F0"/>
                </a:solidFill>
              </a:rPr>
              <a:t>pentru a filtra </a:t>
            </a:r>
            <a:r>
              <a:rPr lang="vi-VN" sz="2800" dirty="0">
                <a:solidFill>
                  <a:srgbClr val="00B0F0"/>
                </a:solidFill>
              </a:rPr>
              <a:t>înregistrări</a:t>
            </a:r>
            <a:r>
              <a:rPr lang="ro-RO" sz="2800" dirty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Folosită </a:t>
            </a:r>
            <a:r>
              <a:rPr lang="vi-VN" sz="2800" dirty="0">
                <a:solidFill>
                  <a:srgbClr val="00B0F0"/>
                </a:solidFill>
              </a:rPr>
              <a:t>pentru a extrage doar </a:t>
            </a:r>
            <a:r>
              <a:rPr lang="vi-VN" sz="2800" dirty="0">
                <a:solidFill>
                  <a:schemeClr val="tx2"/>
                </a:solidFill>
              </a:rPr>
              <a:t>înregistrările</a:t>
            </a:r>
            <a:r>
              <a:rPr lang="ro-RO" sz="2800" dirty="0">
                <a:solidFill>
                  <a:schemeClr val="tx2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care </a:t>
            </a:r>
            <a:r>
              <a:rPr lang="vi-VN" sz="2800" dirty="0">
                <a:solidFill>
                  <a:schemeClr val="tx2"/>
                </a:solidFill>
              </a:rPr>
              <a:t>îndeplinesc un anumit </a:t>
            </a:r>
            <a:r>
              <a:rPr lang="vi-VN" sz="2800" dirty="0">
                <a:solidFill>
                  <a:schemeClr val="tx2"/>
                </a:solidFill>
              </a:rPr>
              <a:t>criteriu</a:t>
            </a:r>
            <a:r>
              <a:rPr lang="ro-RO" sz="2800" dirty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S</a:t>
            </a:r>
            <a:r>
              <a:rPr lang="ro-RO" sz="2800" dirty="0">
                <a:solidFill>
                  <a:srgbClr val="00B0F0"/>
                </a:solidFill>
              </a:rPr>
              <a:t>INTAXA: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	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column_name(s)</a:t>
            </a:r>
          </a:p>
          <a:p>
            <a:pPr algn="just"/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</a:p>
          <a:p>
            <a:pPr algn="just"/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 operator value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4.1.2 </a:t>
            </a:r>
            <a:r>
              <a:rPr lang="ro-RO" sz="2800" dirty="0">
                <a:solidFill>
                  <a:schemeClr val="tx2"/>
                </a:solidFill>
              </a:rPr>
              <a:t>Clauza WHERE exemplu</a:t>
            </a: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</a:p>
          <a:p>
            <a:pPr algn="just"/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City=‘Sandnes’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848859"/>
              </p:ext>
            </p:extLst>
          </p:nvPr>
        </p:nvGraphicFramePr>
        <p:xfrm>
          <a:off x="1600202" y="2438400"/>
          <a:ext cx="6265291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Storgt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76188"/>
              </p:ext>
            </p:extLst>
          </p:nvPr>
        </p:nvGraphicFramePr>
        <p:xfrm>
          <a:off x="1600202" y="5410200"/>
          <a:ext cx="6265291" cy="111252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91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4.1.2 </a:t>
            </a:r>
            <a:r>
              <a:rPr lang="ro-RO" sz="2800" dirty="0">
                <a:solidFill>
                  <a:schemeClr val="tx2"/>
                </a:solidFill>
              </a:rPr>
              <a:t>Clauza WHERE ghilimele – apostroafe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SQL </a:t>
            </a:r>
            <a:r>
              <a:rPr lang="vi-VN" sz="2800" dirty="0">
                <a:solidFill>
                  <a:srgbClr val="00B0F0"/>
                </a:solidFill>
              </a:rPr>
              <a:t>folosește apostrof pentru a delimita valorile de </a:t>
            </a:r>
            <a:r>
              <a:rPr lang="vi-VN" sz="2800" dirty="0">
                <a:solidFill>
                  <a:srgbClr val="00B0F0"/>
                </a:solidFill>
              </a:rPr>
              <a:t>tip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text/string</a:t>
            </a:r>
            <a:r>
              <a:rPr lang="ro-RO" sz="2800" dirty="0">
                <a:solidFill>
                  <a:srgbClr val="00B0F0"/>
                </a:solidFill>
              </a:rPr>
              <a:t>. </a:t>
            </a:r>
            <a:r>
              <a:rPr lang="vi-VN" sz="2800" dirty="0">
                <a:solidFill>
                  <a:srgbClr val="00B0F0"/>
                </a:solidFill>
              </a:rPr>
              <a:t>Majoritatea </a:t>
            </a:r>
            <a:r>
              <a:rPr lang="vi-VN" sz="2800" dirty="0">
                <a:solidFill>
                  <a:srgbClr val="00B0F0"/>
                </a:solidFill>
              </a:rPr>
              <a:t>SGBD-urilor acceptă și </a:t>
            </a:r>
            <a:r>
              <a:rPr lang="vi-VN" sz="2800" dirty="0">
                <a:solidFill>
                  <a:srgbClr val="00B0F0"/>
                </a:solidFill>
              </a:rPr>
              <a:t>ghilimele</a:t>
            </a:r>
            <a:r>
              <a:rPr lang="ro-RO" sz="2800" dirty="0">
                <a:solidFill>
                  <a:srgbClr val="00B0F0"/>
                </a:solidFill>
              </a:rPr>
              <a:t>. </a:t>
            </a:r>
            <a:r>
              <a:rPr lang="vi-VN" sz="2800" dirty="0">
                <a:solidFill>
                  <a:srgbClr val="00B0F0"/>
                </a:solidFill>
              </a:rPr>
              <a:t>Valorile </a:t>
            </a:r>
            <a:r>
              <a:rPr lang="vi-VN" sz="2800" dirty="0">
                <a:solidFill>
                  <a:srgbClr val="00B0F0"/>
                </a:solidFill>
              </a:rPr>
              <a:t>numerice nu se delimitează </a:t>
            </a:r>
            <a:r>
              <a:rPr lang="vi-VN" sz="2800" dirty="0">
                <a:solidFill>
                  <a:srgbClr val="00B0F0"/>
                </a:solidFill>
              </a:rPr>
              <a:t>cu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apostroafe/ghilimele</a:t>
            </a:r>
            <a:r>
              <a:rPr lang="ro-RO" sz="2800" dirty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Corect:</a:t>
            </a:r>
          </a:p>
          <a:p>
            <a:pPr algn="just"/>
            <a:r>
              <a:rPr lang="vi-V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 FROM Persons WHERE </a:t>
            </a:r>
            <a:r>
              <a:rPr lang="vi-V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‘</a:t>
            </a:r>
            <a:r>
              <a:rPr lang="vi-VN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Tove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’</a:t>
            </a:r>
            <a:endParaRPr lang="vi-V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vi-V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 FROM Persons WHERE Year=1965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Greșit:</a:t>
            </a:r>
          </a:p>
          <a:p>
            <a:pPr algn="just"/>
            <a:r>
              <a:rPr lang="vi-VN" sz="2400" dirty="0">
                <a:solidFill>
                  <a:srgbClr val="FF0000"/>
                </a:solidFill>
              </a:rPr>
              <a:t>SELECT * FROM Persons WHERE </a:t>
            </a:r>
            <a:r>
              <a:rPr lang="vi-VN" sz="2400" dirty="0">
                <a:solidFill>
                  <a:srgbClr val="FF0000"/>
                </a:solidFill>
              </a:rPr>
              <a:t>FirstName</a:t>
            </a:r>
            <a:r>
              <a:rPr lang="ro-RO" sz="2400" dirty="0">
                <a:solidFill>
                  <a:srgbClr val="FF0000"/>
                </a:solidFill>
              </a:rPr>
              <a:t> </a:t>
            </a:r>
            <a:r>
              <a:rPr lang="vi-VN" sz="2400" dirty="0">
                <a:solidFill>
                  <a:srgbClr val="FF0000"/>
                </a:solidFill>
              </a:rPr>
              <a:t>=</a:t>
            </a:r>
            <a:r>
              <a:rPr lang="ro-RO" sz="2400" dirty="0">
                <a:solidFill>
                  <a:srgbClr val="FF0000"/>
                </a:solidFill>
              </a:rPr>
              <a:t> </a:t>
            </a:r>
            <a:r>
              <a:rPr lang="vi-VN" sz="2400" dirty="0">
                <a:solidFill>
                  <a:srgbClr val="FF0000"/>
                </a:solidFill>
              </a:rPr>
              <a:t>Tove</a:t>
            </a:r>
            <a:endParaRPr lang="vi-VN" sz="2400" dirty="0">
              <a:solidFill>
                <a:srgbClr val="FF0000"/>
              </a:solidFill>
            </a:endParaRPr>
          </a:p>
          <a:p>
            <a:pPr algn="just"/>
            <a:r>
              <a:rPr lang="vi-VN" sz="2400" dirty="0">
                <a:solidFill>
                  <a:srgbClr val="FF0000"/>
                </a:solidFill>
              </a:rPr>
              <a:t>SELECT * FROM Persons WHERE Year='1965'</a:t>
            </a:r>
            <a:endParaRPr lang="ro-RO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3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4.1.2 </a:t>
            </a:r>
            <a:r>
              <a:rPr lang="ro-RO" sz="2800" dirty="0">
                <a:solidFill>
                  <a:schemeClr val="tx2"/>
                </a:solidFill>
              </a:rPr>
              <a:t>Clauza WHERE - operatori</a:t>
            </a:r>
          </a:p>
          <a:p>
            <a:pPr algn="just"/>
            <a:endParaRPr lang="ro-RO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68245"/>
              </p:ext>
            </p:extLst>
          </p:nvPr>
        </p:nvGraphicFramePr>
        <p:xfrm>
          <a:off x="2057402" y="2438400"/>
          <a:ext cx="5126673" cy="396240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338580"/>
                <a:gridCol w="3788093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000" u="none" strike="noStrike" kern="1200" baseline="0" dirty="0" smtClean="0"/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u="none" strike="noStrike" kern="1200" baseline="0" dirty="0" smtClean="0"/>
                        <a:t>Descriere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b="1" u="none" strike="noStrike" kern="1200" baseline="0" dirty="0" smtClean="0">
                          <a:solidFill>
                            <a:srgbClr val="00B0F0"/>
                          </a:solidFill>
                        </a:rPr>
                        <a:t>=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b="1" u="none" strike="noStrike" kern="1200" baseline="0" dirty="0" smtClean="0">
                          <a:solidFill>
                            <a:srgbClr val="00B0F0"/>
                          </a:solidFill>
                        </a:rPr>
                        <a:t>Egalitate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b="1" u="none" strike="noStrike" kern="1200" baseline="0" dirty="0" smtClean="0">
                          <a:solidFill>
                            <a:srgbClr val="00B0F0"/>
                          </a:solidFill>
                        </a:rPr>
                        <a:t>&lt;&gt;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b="1" u="none" strike="noStrike" kern="1200" baseline="0" dirty="0" smtClean="0">
                          <a:solidFill>
                            <a:srgbClr val="00B0F0"/>
                          </a:solidFill>
                        </a:rPr>
                        <a:t>Inegalitate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b="1" u="none" strike="noStrike" kern="1200" baseline="0" dirty="0" smtClean="0">
                          <a:solidFill>
                            <a:srgbClr val="00B0F0"/>
                          </a:solidFill>
                        </a:rPr>
                        <a:t>&gt;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b="1" u="none" strike="noStrike" kern="1200" baseline="0" dirty="0" smtClean="0">
                          <a:solidFill>
                            <a:srgbClr val="00B0F0"/>
                          </a:solidFill>
                        </a:rPr>
                        <a:t>Mai mare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b="1" dirty="0" smtClean="0">
                          <a:solidFill>
                            <a:srgbClr val="00B0F0"/>
                          </a:solidFill>
                        </a:rPr>
                        <a:t>&lt;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b="1" u="none" strike="noStrike" kern="1200" baseline="0" dirty="0" smtClean="0">
                          <a:solidFill>
                            <a:srgbClr val="00B0F0"/>
                          </a:solidFill>
                        </a:rPr>
                        <a:t>Mai mic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b="1" dirty="0" smtClean="0">
                          <a:solidFill>
                            <a:srgbClr val="00B0F0"/>
                          </a:solidFill>
                        </a:rPr>
                        <a:t>&gt;=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b="1" u="none" strike="noStrike" kern="1200" baseline="0" dirty="0" smtClean="0">
                          <a:solidFill>
                            <a:srgbClr val="00B0F0"/>
                          </a:solidFill>
                        </a:rPr>
                        <a:t>Mai mare sau egal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b="1" dirty="0" smtClean="0">
                          <a:solidFill>
                            <a:srgbClr val="00B0F0"/>
                          </a:solidFill>
                        </a:rPr>
                        <a:t>&lt;=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b="1" u="none" strike="noStrike" kern="1200" baseline="0" dirty="0" smtClean="0">
                          <a:solidFill>
                            <a:srgbClr val="00B0F0"/>
                          </a:solidFill>
                        </a:rPr>
                        <a:t>Mai mic sau egal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b="1" dirty="0" smtClean="0">
                          <a:solidFill>
                            <a:srgbClr val="00B0F0"/>
                          </a:solidFill>
                        </a:rPr>
                        <a:t>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b="1" u="none" strike="noStrike" kern="1200" baseline="0" dirty="0" smtClean="0">
                          <a:solidFill>
                            <a:srgbClr val="00B0F0"/>
                          </a:solidFill>
                        </a:rPr>
                        <a:t>Într-un interval închis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b="1" dirty="0" smtClean="0">
                          <a:solidFill>
                            <a:srgbClr val="00B0F0"/>
                          </a:solidFill>
                        </a:rPr>
                        <a:t>Like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b="1" u="none" strike="noStrike" kern="1200" baseline="0" dirty="0" smtClean="0">
                          <a:solidFill>
                            <a:srgbClr val="00B0F0"/>
                          </a:solidFill>
                        </a:rPr>
                        <a:t>La fel ca un şablon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b="1" dirty="0" smtClean="0">
                          <a:solidFill>
                            <a:srgbClr val="00B0F0"/>
                          </a:solidFill>
                        </a:rPr>
                        <a:t>In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b="1" u="none" strike="noStrike" kern="1200" baseline="0" dirty="0" smtClean="0">
                          <a:solidFill>
                            <a:srgbClr val="00B0F0"/>
                          </a:solidFill>
                        </a:rPr>
                        <a:t>O mulţime enumerată explicit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6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>
                <a:solidFill>
                  <a:schemeClr val="tx2"/>
                </a:solidFill>
              </a:rPr>
              <a:t>CURSUL 5</a:t>
            </a:r>
          </a:p>
          <a:p>
            <a:pPr algn="ctr"/>
            <a:endParaRPr lang="en-US" sz="1200" b="1" u="sng" dirty="0">
              <a:solidFill>
                <a:schemeClr val="tx2"/>
              </a:solidFill>
            </a:endParaRPr>
          </a:p>
          <a:p>
            <a:pPr lvl="1" algn="l"/>
            <a:r>
              <a:rPr lang="ro-RO" sz="2600" dirty="0">
                <a:solidFill>
                  <a:srgbClr val="00B0F0"/>
                </a:solidFill>
              </a:rPr>
              <a:t>4.1.3 Clauza ORDER BY</a:t>
            </a:r>
          </a:p>
          <a:p>
            <a:pPr lvl="1" algn="l"/>
            <a:r>
              <a:rPr lang="ro-RO" sz="2600" dirty="0">
                <a:solidFill>
                  <a:srgbClr val="00B0F0"/>
                </a:solidFill>
              </a:rPr>
              <a:t>4.1.4 Clauza TOP</a:t>
            </a:r>
          </a:p>
          <a:p>
            <a:pPr lvl="1" algn="l"/>
            <a:r>
              <a:rPr lang="ro-RO" sz="2600" dirty="0">
                <a:solidFill>
                  <a:srgbClr val="00B0F0"/>
                </a:solidFill>
              </a:rPr>
              <a:t>4.1.5 ALIAS</a:t>
            </a:r>
            <a:endParaRPr lang="en-US" sz="26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4.2</a:t>
            </a:r>
            <a:r>
              <a:rPr lang="ro-RO" sz="2800" dirty="0">
                <a:solidFill>
                  <a:srgbClr val="00B0F0"/>
                </a:solidFill>
              </a:rPr>
              <a:t> Instrucţiunea INSERT INTO</a:t>
            </a:r>
          </a:p>
          <a:p>
            <a:r>
              <a:rPr lang="ro-RO" sz="2800" dirty="0">
                <a:solidFill>
                  <a:srgbClr val="00B0F0"/>
                </a:solidFill>
              </a:rPr>
              <a:t>4.3 </a:t>
            </a:r>
            <a:r>
              <a:rPr lang="ro-RO" sz="2800" dirty="0">
                <a:solidFill>
                  <a:srgbClr val="00B0F0"/>
                </a:solidFill>
              </a:rPr>
              <a:t>Instrucţiunea UPDATE</a:t>
            </a:r>
          </a:p>
          <a:p>
            <a:r>
              <a:rPr lang="ro-RO" sz="2800" dirty="0">
                <a:solidFill>
                  <a:srgbClr val="00B0F0"/>
                </a:solidFill>
              </a:rPr>
              <a:t>4.4 </a:t>
            </a:r>
            <a:r>
              <a:rPr lang="ro-RO" sz="2800" dirty="0">
                <a:solidFill>
                  <a:srgbClr val="00B0F0"/>
                </a:solidFill>
              </a:rPr>
              <a:t>Instrucţiunea DELETE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4.1.2 </a:t>
            </a:r>
            <a:r>
              <a:rPr lang="ro-RO" sz="2800" dirty="0">
                <a:solidFill>
                  <a:schemeClr val="tx2"/>
                </a:solidFill>
              </a:rPr>
              <a:t>Clauza WHERE – operatorul LIKE</a:t>
            </a: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Este f</a:t>
            </a:r>
            <a:r>
              <a:rPr lang="vi-VN" sz="2800" dirty="0">
                <a:solidFill>
                  <a:srgbClr val="00B0F0"/>
                </a:solidFill>
              </a:rPr>
              <a:t>olosit </a:t>
            </a:r>
            <a:r>
              <a:rPr lang="vi-VN" sz="2800" dirty="0">
                <a:solidFill>
                  <a:srgbClr val="00B0F0"/>
                </a:solidFill>
              </a:rPr>
              <a:t>în clauza WHERE pentru a specifica </a:t>
            </a:r>
            <a:r>
              <a:rPr lang="vi-VN" sz="2800" dirty="0">
                <a:solidFill>
                  <a:srgbClr val="00B0F0"/>
                </a:solidFill>
              </a:rPr>
              <a:t>un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șablon </a:t>
            </a:r>
            <a:r>
              <a:rPr lang="vi-VN" sz="2800" dirty="0">
                <a:solidFill>
                  <a:schemeClr val="tx2"/>
                </a:solidFill>
              </a:rPr>
              <a:t>de căutare într-o </a:t>
            </a:r>
            <a:r>
              <a:rPr lang="vi-VN" sz="2800" dirty="0">
                <a:solidFill>
                  <a:schemeClr val="tx2"/>
                </a:solidFill>
              </a:rPr>
              <a:t>coloană</a:t>
            </a:r>
            <a:r>
              <a:rPr lang="ro-RO" sz="2800" dirty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S</a:t>
            </a:r>
            <a:r>
              <a:rPr lang="ro-RO" sz="2800" dirty="0">
                <a:solidFill>
                  <a:srgbClr val="00B0F0"/>
                </a:solidFill>
              </a:rPr>
              <a:t>INTAXA</a:t>
            </a:r>
            <a:r>
              <a:rPr lang="vi-VN" sz="2800" dirty="0">
                <a:solidFill>
                  <a:srgbClr val="00B0F0"/>
                </a:solidFill>
              </a:rPr>
              <a:t>: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column_name(s)</a:t>
            </a:r>
          </a:p>
          <a:p>
            <a:pPr algn="just"/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table_name</a:t>
            </a:r>
          </a:p>
          <a:p>
            <a:pPr algn="just"/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column_name LIKE pattern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ro-RO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010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r>
              <a:rPr lang="ro-RO" sz="2800" dirty="0">
                <a:solidFill>
                  <a:srgbClr val="00B0F0"/>
                </a:solidFill>
              </a:rPr>
              <a:t>4.1.2 </a:t>
            </a:r>
            <a:r>
              <a:rPr lang="ro-RO" sz="2800" dirty="0">
                <a:solidFill>
                  <a:schemeClr val="tx2"/>
                </a:solidFill>
              </a:rPr>
              <a:t>Clauza WHERE -operatorul LIKE -exemple</a:t>
            </a: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 FROM 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r>
              <a:rPr lang="ro-RO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City LIKE </a:t>
            </a:r>
            <a:r>
              <a:rPr lang="ro-RO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‘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s%</a:t>
            </a:r>
            <a:r>
              <a:rPr lang="ro-RO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’</a:t>
            </a:r>
          </a:p>
          <a:p>
            <a:pPr algn="just"/>
            <a:r>
              <a:rPr lang="ro-RO" sz="2700" dirty="0">
                <a:solidFill>
                  <a:srgbClr val="00B0F0"/>
                </a:solidFill>
              </a:rPr>
              <a:t>  </a:t>
            </a:r>
            <a:r>
              <a:rPr lang="vi-VN" sz="2700" dirty="0">
                <a:solidFill>
                  <a:srgbClr val="00B0F0"/>
                </a:solidFill>
              </a:rPr>
              <a:t>Înregistrările </a:t>
            </a:r>
            <a:r>
              <a:rPr lang="vi-VN" sz="2700" dirty="0">
                <a:solidFill>
                  <a:srgbClr val="00B0F0"/>
                </a:solidFill>
              </a:rPr>
              <a:t>în care ‘City’ începe cu litera s</a:t>
            </a:r>
            <a:endParaRPr lang="ro-RO" sz="2700" dirty="0">
              <a:solidFill>
                <a:srgbClr val="00B0F0"/>
              </a:solidFill>
            </a:endParaRPr>
          </a:p>
          <a:p>
            <a:pPr algn="just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 FROM Persons</a:t>
            </a:r>
            <a:r>
              <a:rPr lang="ro-RO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City LIKE </a:t>
            </a:r>
            <a:r>
              <a:rPr lang="ro-RO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‘%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</a:t>
            </a:r>
            <a:r>
              <a:rPr lang="ro-RO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’</a:t>
            </a:r>
            <a:endParaRPr lang="ro-RO" sz="27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ro-RO" sz="2700" dirty="0">
                <a:solidFill>
                  <a:srgbClr val="00B0F0"/>
                </a:solidFill>
              </a:rPr>
              <a:t>  </a:t>
            </a:r>
            <a:r>
              <a:rPr lang="vi-VN" sz="2700" dirty="0">
                <a:solidFill>
                  <a:srgbClr val="00B0F0"/>
                </a:solidFill>
              </a:rPr>
              <a:t>Înregistrările </a:t>
            </a:r>
            <a:r>
              <a:rPr lang="vi-VN" sz="2700" dirty="0">
                <a:solidFill>
                  <a:srgbClr val="00B0F0"/>
                </a:solidFill>
              </a:rPr>
              <a:t>în care ‘City’ </a:t>
            </a:r>
            <a:r>
              <a:rPr lang="ro-RO" sz="2700" dirty="0">
                <a:solidFill>
                  <a:srgbClr val="00B0F0"/>
                </a:solidFill>
              </a:rPr>
              <a:t>se termină </a:t>
            </a:r>
            <a:r>
              <a:rPr lang="vi-VN" sz="2700" dirty="0">
                <a:solidFill>
                  <a:srgbClr val="00B0F0"/>
                </a:solidFill>
              </a:rPr>
              <a:t>cu </a:t>
            </a:r>
            <a:r>
              <a:rPr lang="vi-VN" sz="2700" dirty="0">
                <a:solidFill>
                  <a:srgbClr val="00B0F0"/>
                </a:solidFill>
              </a:rPr>
              <a:t>litera s</a:t>
            </a:r>
            <a:endParaRPr lang="ro-RO" sz="2700" dirty="0">
              <a:solidFill>
                <a:srgbClr val="00B0F0"/>
              </a:solidFill>
            </a:endParaRPr>
          </a:p>
          <a:p>
            <a:pPr algn="just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 FROM Persons</a:t>
            </a:r>
            <a:r>
              <a:rPr lang="ro-RO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City </a:t>
            </a:r>
            <a:r>
              <a:rPr lang="ro-RO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NOT 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LIKE </a:t>
            </a:r>
            <a:r>
              <a:rPr lang="ro-RO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‘%tav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%</a:t>
            </a:r>
            <a:r>
              <a:rPr lang="ro-RO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’</a:t>
            </a:r>
            <a:endParaRPr lang="ro-RO" sz="27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44910"/>
              </p:ext>
            </p:extLst>
          </p:nvPr>
        </p:nvGraphicFramePr>
        <p:xfrm>
          <a:off x="1371602" y="2209800"/>
          <a:ext cx="6265291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Storgt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4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010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r>
              <a:rPr lang="ro-RO" sz="2800" dirty="0">
                <a:solidFill>
                  <a:srgbClr val="00B0F0"/>
                </a:solidFill>
              </a:rPr>
              <a:t>4.1.2 </a:t>
            </a:r>
            <a:r>
              <a:rPr lang="ro-RO" sz="2800" dirty="0">
                <a:solidFill>
                  <a:schemeClr val="tx2"/>
                </a:solidFill>
              </a:rPr>
              <a:t>Clauza WHERE - operatorul LIKE</a:t>
            </a:r>
          </a:p>
          <a:p>
            <a:pPr algn="just"/>
            <a:r>
              <a:rPr lang="ro-RO" sz="2700" dirty="0">
                <a:solidFill>
                  <a:srgbClr val="00B0F0"/>
                </a:solidFill>
              </a:rPr>
              <a:t>Se pot utiliza următoarele caractere pentru şaboanele utilizate de operatorul LIKE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85841"/>
              </p:ext>
            </p:extLst>
          </p:nvPr>
        </p:nvGraphicFramePr>
        <p:xfrm>
          <a:off x="1219200" y="3276600"/>
          <a:ext cx="6747510" cy="212344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2399030"/>
                <a:gridCol w="43484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Caractere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Descriere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%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Înlocuiește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zero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mai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multe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caractere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_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Înlocuiește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singur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[lista_caractere]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Orice caracter din listă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[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^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lista_caractere]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sau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[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!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lista_caractere]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Orice caracter care nu este în listă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2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010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r>
              <a:rPr lang="ro-RO" sz="2800" dirty="0">
                <a:solidFill>
                  <a:srgbClr val="00B0F0"/>
                </a:solidFill>
              </a:rPr>
              <a:t>4.1.2 </a:t>
            </a:r>
            <a:r>
              <a:rPr lang="ro-RO" sz="2800" dirty="0">
                <a:solidFill>
                  <a:schemeClr val="tx2"/>
                </a:solidFill>
              </a:rPr>
              <a:t>Clauza WHERE -operatorul LIKE -exemple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 FROM Persons WHERE City LIKE '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%‘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 FROM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 WHERE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City LIKE '%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nes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%‘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 FROM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 WHERE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LIKE '_la‘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 FROM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 WHERE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LIKE '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S_end_on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‘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 FROM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 WHERE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LIKE '[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bsp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]%‘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 FROM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 WHERE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LIKE '[!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bsp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]%'</a:t>
            </a:r>
            <a:endParaRPr lang="ro-RO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7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010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r>
              <a:rPr lang="ro-RO" sz="2800" dirty="0">
                <a:solidFill>
                  <a:srgbClr val="00B0F0"/>
                </a:solidFill>
              </a:rPr>
              <a:t>4.1.2 </a:t>
            </a:r>
            <a:r>
              <a:rPr lang="ro-RO" sz="2800" dirty="0">
                <a:solidFill>
                  <a:schemeClr val="tx2"/>
                </a:solidFill>
              </a:rPr>
              <a:t>Clauza WHERE -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ro-RO" sz="2800" dirty="0">
                <a:solidFill>
                  <a:schemeClr val="tx2"/>
                </a:solidFill>
              </a:rPr>
              <a:t>operatorul </a:t>
            </a:r>
            <a:r>
              <a:rPr lang="en-US" sz="2800" dirty="0">
                <a:solidFill>
                  <a:schemeClr val="tx2"/>
                </a:solidFill>
              </a:rPr>
              <a:t>IN</a:t>
            </a:r>
          </a:p>
          <a:p>
            <a:pPr algn="just"/>
            <a:r>
              <a:rPr lang="en-US" sz="2800" dirty="0">
                <a:solidFill>
                  <a:srgbClr val="00B0F0"/>
                </a:solidFill>
              </a:rPr>
              <a:t>Este f</a:t>
            </a:r>
            <a:r>
              <a:rPr lang="vi-VN" sz="2800" dirty="0">
                <a:solidFill>
                  <a:srgbClr val="00B0F0"/>
                </a:solidFill>
              </a:rPr>
              <a:t>olosit </a:t>
            </a:r>
            <a:r>
              <a:rPr lang="vi-VN" sz="2800" dirty="0">
                <a:solidFill>
                  <a:srgbClr val="00B0F0"/>
                </a:solidFill>
              </a:rPr>
              <a:t>pentru a specifica o listă de valori în</a:t>
            </a:r>
          </a:p>
          <a:p>
            <a:r>
              <a:rPr lang="vi-VN" sz="2800" dirty="0">
                <a:solidFill>
                  <a:srgbClr val="00B0F0"/>
                </a:solidFill>
              </a:rPr>
              <a:t>clauza WHERE</a:t>
            </a:r>
          </a:p>
          <a:p>
            <a:r>
              <a:rPr lang="vi-VN" sz="2800" dirty="0">
                <a:solidFill>
                  <a:srgbClr val="00B0F0"/>
                </a:solidFill>
              </a:rPr>
              <a:t>S</a:t>
            </a:r>
            <a:r>
              <a:rPr lang="en-US" sz="2800" dirty="0">
                <a:solidFill>
                  <a:srgbClr val="00B0F0"/>
                </a:solidFill>
              </a:rPr>
              <a:t>INTAXA</a:t>
            </a:r>
            <a:r>
              <a:rPr lang="vi-VN" sz="2800" dirty="0">
                <a:solidFill>
                  <a:srgbClr val="00B0F0"/>
                </a:solidFill>
              </a:rPr>
              <a:t>:</a:t>
            </a:r>
            <a:endParaRPr lang="vi-VN" sz="2800" dirty="0">
              <a:solidFill>
                <a:srgbClr val="00B0F0"/>
              </a:solidFill>
            </a:endParaRPr>
          </a:p>
          <a:p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column_name(s)</a:t>
            </a:r>
          </a:p>
          <a:p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table_name</a:t>
            </a:r>
          </a:p>
          <a:p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column_name IN (value1,value2,...)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7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r>
              <a:rPr lang="ro-RO" sz="2800" dirty="0">
                <a:solidFill>
                  <a:srgbClr val="00B0F0"/>
                </a:solidFill>
              </a:rPr>
              <a:t>4.1.2 </a:t>
            </a:r>
            <a:r>
              <a:rPr lang="ro-RO" sz="2800" dirty="0">
                <a:solidFill>
                  <a:schemeClr val="tx2"/>
                </a:solidFill>
              </a:rPr>
              <a:t>Clauza WHERE -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ro-RO" sz="2800" dirty="0">
                <a:solidFill>
                  <a:schemeClr val="tx2"/>
                </a:solidFill>
              </a:rPr>
              <a:t>operatorul </a:t>
            </a:r>
            <a:r>
              <a:rPr lang="en-US" sz="2800" dirty="0">
                <a:solidFill>
                  <a:schemeClr val="tx2"/>
                </a:solidFill>
              </a:rPr>
              <a:t>IN </a:t>
            </a:r>
            <a:r>
              <a:rPr lang="ro-RO" sz="2800" dirty="0">
                <a:solidFill>
                  <a:schemeClr val="tx2"/>
                </a:solidFill>
              </a:rPr>
              <a:t>- exemplu</a:t>
            </a:r>
            <a:endParaRPr lang="en-US" sz="2800" dirty="0">
              <a:solidFill>
                <a:schemeClr val="tx2"/>
              </a:solidFill>
            </a:endParaRPr>
          </a:p>
          <a:p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 FROM Persons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 ('Hansen','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Pettersen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')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7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79050"/>
              </p:ext>
            </p:extLst>
          </p:nvPr>
        </p:nvGraphicFramePr>
        <p:xfrm>
          <a:off x="1371602" y="2514600"/>
          <a:ext cx="6265291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Storgt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09634"/>
              </p:ext>
            </p:extLst>
          </p:nvPr>
        </p:nvGraphicFramePr>
        <p:xfrm>
          <a:off x="1371602" y="5410200"/>
          <a:ext cx="6265291" cy="111252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Storgt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2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010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r>
              <a:rPr lang="ro-RO" sz="2800" dirty="0">
                <a:solidFill>
                  <a:srgbClr val="00B0F0"/>
                </a:solidFill>
              </a:rPr>
              <a:t>4.1.2 </a:t>
            </a:r>
            <a:r>
              <a:rPr lang="ro-RO" sz="2800" dirty="0">
                <a:solidFill>
                  <a:schemeClr val="tx2"/>
                </a:solidFill>
              </a:rPr>
              <a:t>Clauza WHERE -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ro-RO" sz="2800" dirty="0">
                <a:solidFill>
                  <a:schemeClr val="tx2"/>
                </a:solidFill>
              </a:rPr>
              <a:t>operatorul BETWEEN</a:t>
            </a:r>
            <a:endParaRPr lang="en-US" sz="2800" dirty="0">
              <a:solidFill>
                <a:schemeClr val="tx2"/>
              </a:solidFill>
            </a:endParaRPr>
          </a:p>
          <a:p>
            <a:pPr algn="just"/>
            <a:r>
              <a:rPr lang="en-US" sz="2800" dirty="0">
                <a:solidFill>
                  <a:srgbClr val="00B0F0"/>
                </a:solidFill>
              </a:rPr>
              <a:t>Este</a:t>
            </a:r>
            <a:r>
              <a:rPr lang="ro-RO" sz="2800" dirty="0">
                <a:solidFill>
                  <a:srgbClr val="00B0F0"/>
                </a:solidFill>
              </a:rPr>
              <a:t> f</a:t>
            </a:r>
            <a:r>
              <a:rPr lang="vi-VN" sz="2800" dirty="0">
                <a:solidFill>
                  <a:srgbClr val="00B0F0"/>
                </a:solidFill>
              </a:rPr>
              <a:t>olosit </a:t>
            </a:r>
            <a:r>
              <a:rPr lang="vi-VN" sz="2800" dirty="0">
                <a:solidFill>
                  <a:srgbClr val="00B0F0"/>
                </a:solidFill>
              </a:rPr>
              <a:t>în clauza WHERE pentru a </a:t>
            </a:r>
            <a:r>
              <a:rPr lang="vi-VN" sz="2800" dirty="0">
                <a:solidFill>
                  <a:schemeClr val="tx2"/>
                </a:solidFill>
              </a:rPr>
              <a:t>stabili </a:t>
            </a:r>
            <a:r>
              <a:rPr lang="vi-VN" sz="2800" dirty="0">
                <a:solidFill>
                  <a:schemeClr val="tx2"/>
                </a:solidFill>
              </a:rPr>
              <a:t>un</a:t>
            </a:r>
            <a:r>
              <a:rPr lang="ro-RO" sz="2800" dirty="0">
                <a:solidFill>
                  <a:schemeClr val="tx2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interval </a:t>
            </a:r>
            <a:r>
              <a:rPr lang="vi-VN" sz="2800" dirty="0">
                <a:solidFill>
                  <a:schemeClr val="tx2"/>
                </a:solidFill>
              </a:rPr>
              <a:t>de valori </a:t>
            </a:r>
            <a:r>
              <a:rPr lang="vi-VN" sz="2800" dirty="0">
                <a:solidFill>
                  <a:srgbClr val="00B0F0"/>
                </a:solidFill>
              </a:rPr>
              <a:t>după care se va face </a:t>
            </a:r>
            <a:r>
              <a:rPr lang="vi-VN" sz="2800" dirty="0">
                <a:solidFill>
                  <a:srgbClr val="00B0F0"/>
                </a:solidFill>
              </a:rPr>
              <a:t>filtrarea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datelor</a:t>
            </a:r>
            <a:r>
              <a:rPr lang="ro-RO" sz="2800" dirty="0">
                <a:solidFill>
                  <a:srgbClr val="00B0F0"/>
                </a:solidFill>
              </a:rPr>
              <a:t>. </a:t>
            </a:r>
            <a:r>
              <a:rPr lang="vi-VN" sz="2800" dirty="0">
                <a:solidFill>
                  <a:srgbClr val="00B0F0"/>
                </a:solidFill>
              </a:rPr>
              <a:t>Capetele </a:t>
            </a:r>
            <a:r>
              <a:rPr lang="vi-VN" sz="2800" dirty="0">
                <a:solidFill>
                  <a:srgbClr val="00B0F0"/>
                </a:solidFill>
              </a:rPr>
              <a:t>intervalului pot fi numere, text </a:t>
            </a:r>
            <a:r>
              <a:rPr lang="vi-VN" sz="2800" dirty="0">
                <a:solidFill>
                  <a:srgbClr val="00B0F0"/>
                </a:solidFill>
              </a:rPr>
              <a:t>sau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date calendaristice</a:t>
            </a:r>
            <a:r>
              <a:rPr lang="ro-RO" sz="2800" dirty="0">
                <a:solidFill>
                  <a:srgbClr val="00B0F0"/>
                </a:solidFill>
              </a:rPr>
              <a:t>.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en-US" sz="2800" dirty="0">
                <a:solidFill>
                  <a:srgbClr val="00B0F0"/>
                </a:solidFill>
              </a:rPr>
              <a:t>S</a:t>
            </a:r>
            <a:r>
              <a:rPr lang="ro-RO" sz="2800" dirty="0">
                <a:solidFill>
                  <a:srgbClr val="00B0F0"/>
                </a:solidFill>
              </a:rPr>
              <a:t>INTAXA</a:t>
            </a:r>
            <a:r>
              <a:rPr lang="en-US" sz="2800" dirty="0">
                <a:solidFill>
                  <a:srgbClr val="00B0F0"/>
                </a:solidFill>
              </a:rPr>
              <a:t>:</a:t>
            </a:r>
            <a:endParaRPr lang="en-US" sz="2800" dirty="0">
              <a:solidFill>
                <a:srgbClr val="00B0F0"/>
              </a:solidFill>
            </a:endParaRP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(s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BETWEEN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value1 AND value2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010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r>
              <a:rPr lang="ro-RO" sz="2800" dirty="0">
                <a:solidFill>
                  <a:srgbClr val="00B0F0"/>
                </a:solidFill>
              </a:rPr>
              <a:t>4.1.2 </a:t>
            </a:r>
            <a:r>
              <a:rPr lang="ro-RO" sz="2800" dirty="0">
                <a:solidFill>
                  <a:schemeClr val="tx2"/>
                </a:solidFill>
              </a:rPr>
              <a:t>Clauza WHERE -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ro-RO" sz="2800" dirty="0">
                <a:solidFill>
                  <a:schemeClr val="tx2"/>
                </a:solidFill>
              </a:rPr>
              <a:t>operatorul BETWEEN - exemplu</a:t>
            </a:r>
            <a:endParaRPr lang="en-US" sz="2800" dirty="0">
              <a:solidFill>
                <a:schemeClr val="tx2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1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 FROM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BETWEEN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'Hansen' AND 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Pettersen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282"/>
              </p:ext>
            </p:extLst>
          </p:nvPr>
        </p:nvGraphicFramePr>
        <p:xfrm>
          <a:off x="1447802" y="2667000"/>
          <a:ext cx="6265291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Storgt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71708"/>
              </p:ext>
            </p:extLst>
          </p:nvPr>
        </p:nvGraphicFramePr>
        <p:xfrm>
          <a:off x="1447802" y="5486400"/>
          <a:ext cx="6265291" cy="74168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06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010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r>
              <a:rPr lang="ro-RO" sz="2800" dirty="0">
                <a:solidFill>
                  <a:srgbClr val="00B0F0"/>
                </a:solidFill>
              </a:rPr>
              <a:t>4.1.2 </a:t>
            </a:r>
            <a:r>
              <a:rPr lang="ro-RO" sz="2800" dirty="0">
                <a:solidFill>
                  <a:schemeClr val="tx2"/>
                </a:solidFill>
              </a:rPr>
              <a:t>Clauza WHERE -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ro-RO" sz="2800" dirty="0">
                <a:solidFill>
                  <a:schemeClr val="tx2"/>
                </a:solidFill>
              </a:rPr>
              <a:t>operatorul BETWEEN</a:t>
            </a:r>
            <a:endParaRPr lang="ro-RO" sz="2800" dirty="0">
              <a:solidFill>
                <a:srgbClr val="00B0F0"/>
              </a:solidFill>
            </a:endParaRPr>
          </a:p>
          <a:p>
            <a:r>
              <a:rPr lang="ro-RO" sz="2800" dirty="0">
                <a:solidFill>
                  <a:srgbClr val="00B0F0"/>
                </a:solidFill>
              </a:rPr>
              <a:t>Este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rgbClr val="00B0F0"/>
                </a:solidFill>
              </a:rPr>
              <a:t>t</a:t>
            </a:r>
            <a:r>
              <a:rPr lang="en-US" sz="2800" dirty="0" err="1">
                <a:solidFill>
                  <a:srgbClr val="00B0F0"/>
                </a:solidFill>
              </a:rPr>
              <a:t>ratat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diferit</a:t>
            </a:r>
            <a:r>
              <a:rPr lang="en-US" sz="2800" dirty="0">
                <a:solidFill>
                  <a:srgbClr val="00B0F0"/>
                </a:solidFill>
              </a:rPr>
              <a:t> de diverse </a:t>
            </a:r>
            <a:r>
              <a:rPr lang="en-US" sz="2800" dirty="0">
                <a:solidFill>
                  <a:srgbClr val="00B0F0"/>
                </a:solidFill>
              </a:rPr>
              <a:t>SGBD-</a:t>
            </a:r>
            <a:r>
              <a:rPr lang="en-US" sz="2800" dirty="0" err="1">
                <a:solidFill>
                  <a:srgbClr val="00B0F0"/>
                </a:solidFill>
              </a:rPr>
              <a:t>uri</a:t>
            </a:r>
            <a:r>
              <a:rPr lang="ro-RO" sz="2800" dirty="0">
                <a:solidFill>
                  <a:srgbClr val="00B0F0"/>
                </a:solidFill>
              </a:rPr>
              <a:t>:</a:t>
            </a:r>
            <a:endParaRPr lang="en-US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F0"/>
                </a:solidFill>
              </a:rPr>
              <a:t>(</a:t>
            </a:r>
            <a:r>
              <a:rPr lang="en-US" sz="2800" dirty="0">
                <a:solidFill>
                  <a:srgbClr val="00B0F0"/>
                </a:solidFill>
              </a:rPr>
              <a:t>value1, value2)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F0"/>
                </a:solidFill>
              </a:rPr>
              <a:t>[</a:t>
            </a:r>
            <a:r>
              <a:rPr lang="en-US" sz="2800" dirty="0">
                <a:solidFill>
                  <a:srgbClr val="00B0F0"/>
                </a:solidFill>
              </a:rPr>
              <a:t>value1, value2]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F0"/>
                </a:solidFill>
              </a:rPr>
              <a:t>[</a:t>
            </a:r>
            <a:r>
              <a:rPr lang="en-US" sz="2800" dirty="0">
                <a:solidFill>
                  <a:srgbClr val="00B0F0"/>
                </a:solidFill>
              </a:rPr>
              <a:t>value1, value2)</a:t>
            </a:r>
          </a:p>
          <a:p>
            <a:r>
              <a:rPr lang="en-US" sz="2800" dirty="0" err="1">
                <a:solidFill>
                  <a:srgbClr val="00B0F0"/>
                </a:solidFill>
              </a:rPr>
              <a:t>Trebuie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verificat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comportamentul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pentru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SGBD-</a:t>
            </a:r>
            <a:r>
              <a:rPr lang="en-US" sz="2800" dirty="0" err="1">
                <a:solidFill>
                  <a:srgbClr val="00B0F0"/>
                </a:solidFill>
              </a:rPr>
              <a:t>ul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pe</a:t>
            </a:r>
            <a:r>
              <a:rPr lang="en-US" sz="2800" dirty="0">
                <a:solidFill>
                  <a:srgbClr val="00B0F0"/>
                </a:solidFill>
              </a:rPr>
              <a:t> care </a:t>
            </a:r>
            <a:r>
              <a:rPr lang="en-US" sz="2800" dirty="0" err="1">
                <a:solidFill>
                  <a:srgbClr val="00B0F0"/>
                </a:solidFill>
              </a:rPr>
              <a:t>îl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folosi</a:t>
            </a:r>
            <a:r>
              <a:rPr lang="ro-RO" sz="2800" dirty="0">
                <a:solidFill>
                  <a:srgbClr val="00B0F0"/>
                </a:solidFill>
              </a:rPr>
              <a:t>ţi.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 FROM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NOT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BETWEEN 'Hansen' AND 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Pettersen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4.1.2 </a:t>
            </a:r>
            <a:r>
              <a:rPr lang="ro-RO" sz="2800" dirty="0">
                <a:solidFill>
                  <a:schemeClr val="tx2"/>
                </a:solidFill>
              </a:rPr>
              <a:t>Clauza WHERE – operatorii AND şi OR</a:t>
            </a:r>
          </a:p>
          <a:p>
            <a:pPr algn="just"/>
            <a:r>
              <a:rPr lang="it-IT" sz="2800" dirty="0">
                <a:solidFill>
                  <a:srgbClr val="00B0F0"/>
                </a:solidFill>
              </a:rPr>
              <a:t>Se folosesc pentru a filtra înregistrările </a:t>
            </a:r>
            <a:r>
              <a:rPr lang="it-IT" sz="2800" dirty="0">
                <a:solidFill>
                  <a:srgbClr val="00B0F0"/>
                </a:solidFill>
              </a:rPr>
              <a:t>după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it-IT" sz="2800" dirty="0">
                <a:solidFill>
                  <a:srgbClr val="00B0F0"/>
                </a:solidFill>
              </a:rPr>
              <a:t>mai </a:t>
            </a:r>
            <a:r>
              <a:rPr lang="it-IT" sz="2800" dirty="0">
                <a:solidFill>
                  <a:srgbClr val="00B0F0"/>
                </a:solidFill>
              </a:rPr>
              <a:t>multe </a:t>
            </a:r>
            <a:r>
              <a:rPr lang="it-IT" sz="2800" dirty="0">
                <a:solidFill>
                  <a:srgbClr val="00B0F0"/>
                </a:solidFill>
              </a:rPr>
              <a:t>condiții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 FROM Persons WHERE</a:t>
            </a:r>
          </a:p>
          <a:p>
            <a:pPr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‘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Tove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’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‘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Svendson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’</a:t>
            </a:r>
          </a:p>
          <a:p>
            <a:pPr algn="just"/>
            <a:endParaRPr lang="ro-RO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335112"/>
              </p:ext>
            </p:extLst>
          </p:nvPr>
        </p:nvGraphicFramePr>
        <p:xfrm>
          <a:off x="1600202" y="3124200"/>
          <a:ext cx="6265291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Storgt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51995"/>
              </p:ext>
            </p:extLst>
          </p:nvPr>
        </p:nvGraphicFramePr>
        <p:xfrm>
          <a:off x="1600202" y="5791200"/>
          <a:ext cx="6265291" cy="74168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0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B0F0"/>
                </a:solidFill>
              </a:rPr>
              <a:t>4. </a:t>
            </a:r>
            <a:r>
              <a:rPr lang="en-US" sz="3000" dirty="0" err="1">
                <a:solidFill>
                  <a:srgbClr val="00B0F0"/>
                </a:solidFill>
              </a:rPr>
              <a:t>Limbajul</a:t>
            </a:r>
            <a:r>
              <a:rPr lang="en-US" sz="3000" dirty="0">
                <a:solidFill>
                  <a:srgbClr val="00B0F0"/>
                </a:solidFill>
              </a:rPr>
              <a:t> SQL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SQL </a:t>
            </a:r>
            <a:r>
              <a:rPr lang="vi-VN" sz="2800" dirty="0">
                <a:solidFill>
                  <a:srgbClr val="00B0F0"/>
                </a:solidFill>
              </a:rPr>
              <a:t>este un limbaj standard </a:t>
            </a:r>
            <a:r>
              <a:rPr lang="vi-VN" sz="2800" dirty="0">
                <a:solidFill>
                  <a:srgbClr val="00B0F0"/>
                </a:solidFill>
              </a:rPr>
              <a:t>pentru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accesarea </a:t>
            </a:r>
            <a:r>
              <a:rPr lang="vi-VN" sz="2800" dirty="0">
                <a:solidFill>
                  <a:srgbClr val="00B0F0"/>
                </a:solidFill>
              </a:rPr>
              <a:t>bazelor de </a:t>
            </a:r>
            <a:r>
              <a:rPr lang="vi-VN" sz="2800" dirty="0">
                <a:solidFill>
                  <a:srgbClr val="00B0F0"/>
                </a:solidFill>
              </a:rPr>
              <a:t>date</a:t>
            </a:r>
            <a:endParaRPr lang="en-US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F0"/>
                </a:solidFill>
              </a:rPr>
              <a:t>SGBD: </a:t>
            </a:r>
            <a:r>
              <a:rPr lang="vi-VN" sz="2800" dirty="0">
                <a:solidFill>
                  <a:srgbClr val="00B0F0"/>
                </a:solidFill>
              </a:rPr>
              <a:t>MySQL</a:t>
            </a:r>
            <a:r>
              <a:rPr lang="vi-VN" sz="2800" dirty="0">
                <a:solidFill>
                  <a:srgbClr val="00B0F0"/>
                </a:solidFill>
              </a:rPr>
              <a:t>, </a:t>
            </a:r>
            <a:r>
              <a:rPr lang="en-US" sz="2800" dirty="0" err="1">
                <a:solidFill>
                  <a:srgbClr val="00B0F0"/>
                </a:solidFill>
              </a:rPr>
              <a:t>Ms</a:t>
            </a:r>
            <a:r>
              <a:rPr lang="vi-VN" sz="2800" dirty="0">
                <a:solidFill>
                  <a:srgbClr val="00B0F0"/>
                </a:solidFill>
              </a:rPr>
              <a:t>SQL </a:t>
            </a:r>
            <a:r>
              <a:rPr lang="vi-VN" sz="2800" dirty="0">
                <a:solidFill>
                  <a:srgbClr val="00B0F0"/>
                </a:solidFill>
              </a:rPr>
              <a:t>Server, Access, Oracle, </a:t>
            </a:r>
            <a:r>
              <a:rPr lang="vi-VN" sz="2800" dirty="0">
                <a:solidFill>
                  <a:srgbClr val="00B0F0"/>
                </a:solidFill>
              </a:rPr>
              <a:t>Sybase,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DB2</a:t>
            </a:r>
            <a:endParaRPr lang="vi-V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4.1.2 </a:t>
            </a:r>
            <a:r>
              <a:rPr lang="ro-RO" sz="2800" dirty="0">
                <a:solidFill>
                  <a:schemeClr val="tx2"/>
                </a:solidFill>
              </a:rPr>
              <a:t>Clauza WHERE – operatorii AND şi OR</a:t>
            </a:r>
          </a:p>
          <a:p>
            <a:pPr algn="just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 FROM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endParaRPr lang="ro-RO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Tove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’ OR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'Ola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‘</a:t>
            </a:r>
            <a:endParaRPr lang="ro-RO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ro-RO" sz="2400" dirty="0">
              <a:solidFill>
                <a:srgbClr val="00B0F0"/>
              </a:solidFill>
            </a:endParaRPr>
          </a:p>
          <a:p>
            <a:pPr algn="just"/>
            <a:endParaRPr lang="ro-RO" sz="2400" dirty="0">
              <a:solidFill>
                <a:srgbClr val="00B0F0"/>
              </a:solidFill>
            </a:endParaRPr>
          </a:p>
          <a:p>
            <a:pPr algn="just"/>
            <a:endParaRPr lang="ro-RO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 FROM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endParaRPr lang="ro-RO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Svendson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‘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Tove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 OR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'Ola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')</a:t>
            </a:r>
            <a:endParaRPr lang="ro-RO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50748"/>
              </p:ext>
            </p:extLst>
          </p:nvPr>
        </p:nvGraphicFramePr>
        <p:xfrm>
          <a:off x="1600202" y="3124200"/>
          <a:ext cx="6265291" cy="111252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47725"/>
              </p:ext>
            </p:extLst>
          </p:nvPr>
        </p:nvGraphicFramePr>
        <p:xfrm>
          <a:off x="1600202" y="5715000"/>
          <a:ext cx="6265291" cy="74168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8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4.1.3 </a:t>
            </a:r>
            <a:r>
              <a:rPr lang="ro-RO" sz="2800" dirty="0">
                <a:solidFill>
                  <a:schemeClr val="tx2"/>
                </a:solidFill>
              </a:rPr>
              <a:t>Clauza ORDER BY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Cuvântul cheie </a:t>
            </a:r>
            <a:r>
              <a:rPr lang="vi-VN" sz="2800" dirty="0">
                <a:solidFill>
                  <a:schemeClr val="tx2"/>
                </a:solidFill>
              </a:rPr>
              <a:t>ORDER BY </a:t>
            </a:r>
            <a:r>
              <a:rPr lang="vi-VN" sz="2800" dirty="0">
                <a:solidFill>
                  <a:srgbClr val="00B0F0"/>
                </a:solidFill>
              </a:rPr>
              <a:t>se folosește </a:t>
            </a:r>
            <a:r>
              <a:rPr lang="vi-VN" sz="2800" dirty="0">
                <a:solidFill>
                  <a:srgbClr val="00B0F0"/>
                </a:solidFill>
              </a:rPr>
              <a:t>pentru</a:t>
            </a:r>
            <a:r>
              <a:rPr lang="ro-RO" sz="2800" dirty="0">
                <a:solidFill>
                  <a:srgbClr val="00B0F0"/>
                </a:solidFill>
              </a:rPr>
              <a:t> a</a:t>
            </a:r>
            <a:r>
              <a:rPr lang="vi-VN" sz="2800" dirty="0">
                <a:solidFill>
                  <a:schemeClr val="tx2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sorta rezultatul </a:t>
            </a:r>
            <a:r>
              <a:rPr lang="vi-VN" sz="2800" dirty="0">
                <a:solidFill>
                  <a:srgbClr val="00B0F0"/>
                </a:solidFill>
              </a:rPr>
              <a:t>după o anumită coloană </a:t>
            </a:r>
            <a:r>
              <a:rPr lang="vi-VN" sz="2800" dirty="0">
                <a:solidFill>
                  <a:srgbClr val="00B0F0"/>
                </a:solidFill>
              </a:rPr>
              <a:t>sau</a:t>
            </a:r>
            <a:r>
              <a:rPr lang="ro-RO" sz="2800" dirty="0">
                <a:solidFill>
                  <a:srgbClr val="00B0F0"/>
                </a:solidFill>
              </a:rPr>
              <a:t> c</a:t>
            </a:r>
            <a:r>
              <a:rPr lang="vi-VN" sz="2800" dirty="0">
                <a:solidFill>
                  <a:srgbClr val="00B0F0"/>
                </a:solidFill>
              </a:rPr>
              <a:t>oloane</a:t>
            </a:r>
            <a:r>
              <a:rPr lang="ro-RO" sz="2800" dirty="0">
                <a:solidFill>
                  <a:srgbClr val="00B0F0"/>
                </a:solidFill>
              </a:rPr>
              <a:t>. O</a:t>
            </a:r>
            <a:r>
              <a:rPr lang="vi-VN" sz="2800" dirty="0">
                <a:solidFill>
                  <a:srgbClr val="00B0F0"/>
                </a:solidFill>
              </a:rPr>
              <a:t>rdonarea/sortarea </a:t>
            </a:r>
            <a:r>
              <a:rPr lang="vi-VN" sz="2800" dirty="0">
                <a:solidFill>
                  <a:srgbClr val="00B0F0"/>
                </a:solidFill>
              </a:rPr>
              <a:t>se face în mod </a:t>
            </a:r>
            <a:r>
              <a:rPr lang="vi-VN" sz="2800" dirty="0">
                <a:solidFill>
                  <a:srgbClr val="00B0F0"/>
                </a:solidFill>
              </a:rPr>
              <a:t>implicit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crescător</a:t>
            </a:r>
            <a:r>
              <a:rPr lang="ro-RO" sz="2800" dirty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S</a:t>
            </a:r>
            <a:r>
              <a:rPr lang="ro-RO" sz="2800" dirty="0">
                <a:solidFill>
                  <a:srgbClr val="00B0F0"/>
                </a:solidFill>
              </a:rPr>
              <a:t>INTAXA</a:t>
            </a:r>
            <a:r>
              <a:rPr lang="vi-VN" sz="2800" dirty="0">
                <a:solidFill>
                  <a:srgbClr val="00B0F0"/>
                </a:solidFill>
              </a:rPr>
              <a:t>: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column_name(s)</a:t>
            </a:r>
          </a:p>
          <a:p>
            <a:pPr algn="just"/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table_name</a:t>
            </a:r>
          </a:p>
          <a:p>
            <a:pPr algn="just"/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 column_name(s) ASC | DESC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4.1.3 </a:t>
            </a:r>
            <a:r>
              <a:rPr lang="ro-RO" sz="2800" dirty="0">
                <a:solidFill>
                  <a:schemeClr val="tx2"/>
                </a:solidFill>
              </a:rPr>
              <a:t>Clauza ORDER BY exemplu</a:t>
            </a:r>
          </a:p>
          <a:p>
            <a:pPr algn="just"/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vi-VN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ro-RO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 </a:t>
            </a:r>
            <a:r>
              <a:rPr lang="vi-VN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ro-RO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 </a:t>
            </a:r>
            <a:r>
              <a:rPr lang="vi-VN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</a:t>
            </a:r>
            <a:r>
              <a:rPr lang="vi-VN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BY </a:t>
            </a:r>
            <a:r>
              <a:rPr lang="ro-RO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87274"/>
              </p:ext>
            </p:extLst>
          </p:nvPr>
        </p:nvGraphicFramePr>
        <p:xfrm>
          <a:off x="1371602" y="2286000"/>
          <a:ext cx="6265291" cy="185420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Storgt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Tom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Vingvn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76233"/>
              </p:ext>
            </p:extLst>
          </p:nvPr>
        </p:nvGraphicFramePr>
        <p:xfrm>
          <a:off x="1371602" y="4800600"/>
          <a:ext cx="6265291" cy="185420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Tom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Vingvn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Storgt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00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4.1.</a:t>
            </a:r>
            <a:r>
              <a:rPr lang="en-US" sz="2800" dirty="0">
                <a:solidFill>
                  <a:srgbClr val="00B0F0"/>
                </a:solidFill>
              </a:rPr>
              <a:t>4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chemeClr val="tx2"/>
                </a:solidFill>
              </a:rPr>
              <a:t>Clauza </a:t>
            </a:r>
            <a:r>
              <a:rPr lang="en-US" sz="2800" dirty="0">
                <a:solidFill>
                  <a:schemeClr val="tx2"/>
                </a:solidFill>
              </a:rPr>
              <a:t>T</a:t>
            </a:r>
            <a:r>
              <a:rPr lang="ro-RO" sz="2800" dirty="0">
                <a:solidFill>
                  <a:schemeClr val="tx2"/>
                </a:solidFill>
              </a:rPr>
              <a:t>O</a:t>
            </a:r>
            <a:r>
              <a:rPr lang="en-US" sz="2800" dirty="0">
                <a:solidFill>
                  <a:schemeClr val="tx2"/>
                </a:solidFill>
              </a:rPr>
              <a:t>P</a:t>
            </a:r>
            <a:endParaRPr lang="ro-RO" sz="2800" dirty="0">
              <a:solidFill>
                <a:schemeClr val="tx2"/>
              </a:solidFill>
            </a:endParaRPr>
          </a:p>
          <a:p>
            <a:pPr algn="just"/>
            <a:r>
              <a:rPr lang="en-US" sz="2800" dirty="0">
                <a:solidFill>
                  <a:srgbClr val="00B0F0"/>
                </a:solidFill>
              </a:rPr>
              <a:t>Este f</a:t>
            </a:r>
            <a:r>
              <a:rPr lang="vi-VN" sz="2800" dirty="0">
                <a:solidFill>
                  <a:srgbClr val="00B0F0"/>
                </a:solidFill>
              </a:rPr>
              <a:t>olosită </a:t>
            </a:r>
            <a:r>
              <a:rPr lang="vi-VN" sz="2800" dirty="0">
                <a:solidFill>
                  <a:srgbClr val="00B0F0"/>
                </a:solidFill>
              </a:rPr>
              <a:t>pentru a </a:t>
            </a:r>
            <a:r>
              <a:rPr lang="vi-VN" sz="2800" dirty="0">
                <a:solidFill>
                  <a:schemeClr val="tx2"/>
                </a:solidFill>
              </a:rPr>
              <a:t>specifica numărul </a:t>
            </a:r>
            <a:r>
              <a:rPr lang="vi-VN" sz="2800" dirty="0">
                <a:solidFill>
                  <a:schemeClr val="tx2"/>
                </a:solidFill>
              </a:rPr>
              <a:t>de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înregistrări </a:t>
            </a:r>
            <a:r>
              <a:rPr lang="vi-VN" sz="2800" dirty="0">
                <a:solidFill>
                  <a:schemeClr val="tx2"/>
                </a:solidFill>
              </a:rPr>
              <a:t>ce se vor </a:t>
            </a:r>
            <a:r>
              <a:rPr lang="vi-VN" sz="2800" dirty="0">
                <a:solidFill>
                  <a:schemeClr val="tx2"/>
                </a:solidFill>
              </a:rPr>
              <a:t>returna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rgbClr val="00B0F0"/>
                </a:solidFill>
              </a:rPr>
              <a:t>şi este u</a:t>
            </a:r>
            <a:r>
              <a:rPr lang="vi-VN" sz="2800" dirty="0">
                <a:solidFill>
                  <a:srgbClr val="00B0F0"/>
                </a:solidFill>
              </a:rPr>
              <a:t>til</a:t>
            </a:r>
            <a:r>
              <a:rPr lang="ro-RO" sz="2800" dirty="0">
                <a:solidFill>
                  <a:srgbClr val="00B0F0"/>
                </a:solidFill>
              </a:rPr>
              <a:t>ă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când </a:t>
            </a:r>
            <a:r>
              <a:rPr lang="vi-VN" sz="2800" dirty="0">
                <a:solidFill>
                  <a:srgbClr val="00B0F0"/>
                </a:solidFill>
              </a:rPr>
              <a:t>tabel</a:t>
            </a:r>
            <a:r>
              <a:rPr lang="ro-RO" sz="2800" dirty="0">
                <a:solidFill>
                  <a:srgbClr val="00B0F0"/>
                </a:solidFill>
              </a:rPr>
              <a:t>ul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are foarte multe </a:t>
            </a:r>
            <a:r>
              <a:rPr lang="vi-VN" sz="2800" dirty="0">
                <a:solidFill>
                  <a:srgbClr val="00B0F0"/>
                </a:solidFill>
              </a:rPr>
              <a:t>înregistrări</a:t>
            </a:r>
            <a:r>
              <a:rPr lang="ro-RO" sz="2800" dirty="0">
                <a:solidFill>
                  <a:srgbClr val="00B0F0"/>
                </a:solidFill>
              </a:rPr>
              <a:t>. </a:t>
            </a:r>
            <a:r>
              <a:rPr lang="vi-VN" sz="2800" dirty="0">
                <a:solidFill>
                  <a:srgbClr val="00B0F0"/>
                </a:solidFill>
              </a:rPr>
              <a:t>Returnarea </a:t>
            </a:r>
            <a:r>
              <a:rPr lang="vi-VN" sz="2800" dirty="0">
                <a:solidFill>
                  <a:srgbClr val="00B0F0"/>
                </a:solidFill>
              </a:rPr>
              <a:t>unui număr mare de </a:t>
            </a:r>
            <a:r>
              <a:rPr lang="vi-VN" sz="2800" dirty="0">
                <a:solidFill>
                  <a:srgbClr val="00B0F0"/>
                </a:solidFill>
              </a:rPr>
              <a:t>înregistrări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poate </a:t>
            </a:r>
            <a:r>
              <a:rPr lang="vi-VN" sz="2800" dirty="0">
                <a:solidFill>
                  <a:srgbClr val="00B0F0"/>
                </a:solidFill>
              </a:rPr>
              <a:t>afecta </a:t>
            </a:r>
            <a:r>
              <a:rPr lang="vi-VN" sz="2800" dirty="0">
                <a:solidFill>
                  <a:srgbClr val="00B0F0"/>
                </a:solidFill>
              </a:rPr>
              <a:t>performanța</a:t>
            </a:r>
            <a:r>
              <a:rPr lang="ro-RO" sz="2800" dirty="0">
                <a:solidFill>
                  <a:srgbClr val="00B0F0"/>
                </a:solidFill>
              </a:rPr>
              <a:t>. </a:t>
            </a:r>
            <a:r>
              <a:rPr lang="vi-VN" sz="2800" dirty="0">
                <a:solidFill>
                  <a:srgbClr val="00B0F0"/>
                </a:solidFill>
              </a:rPr>
              <a:t>Nu </a:t>
            </a:r>
            <a:r>
              <a:rPr lang="vi-VN" sz="2800" dirty="0">
                <a:solidFill>
                  <a:srgbClr val="00B0F0"/>
                </a:solidFill>
              </a:rPr>
              <a:t>este </a:t>
            </a:r>
            <a:r>
              <a:rPr lang="vi-VN" sz="2800" dirty="0">
                <a:solidFill>
                  <a:srgbClr val="00B0F0"/>
                </a:solidFill>
              </a:rPr>
              <a:t>suportat</a:t>
            </a:r>
            <a:r>
              <a:rPr lang="ro-RO" sz="2800" dirty="0">
                <a:solidFill>
                  <a:srgbClr val="00B0F0"/>
                </a:solidFill>
              </a:rPr>
              <a:t>ă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de toate </a:t>
            </a:r>
            <a:r>
              <a:rPr lang="vi-VN" sz="2800" dirty="0">
                <a:solidFill>
                  <a:srgbClr val="00B0F0"/>
                </a:solidFill>
              </a:rPr>
              <a:t>SGBD</a:t>
            </a:r>
            <a:r>
              <a:rPr lang="ro-RO" sz="2800" dirty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S</a:t>
            </a:r>
            <a:r>
              <a:rPr lang="ro-RO" sz="2800" dirty="0">
                <a:solidFill>
                  <a:srgbClr val="00B0F0"/>
                </a:solidFill>
              </a:rPr>
              <a:t>INTAXA</a:t>
            </a:r>
            <a:r>
              <a:rPr lang="vi-VN" sz="2800" dirty="0">
                <a:solidFill>
                  <a:srgbClr val="00B0F0"/>
                </a:solidFill>
              </a:rPr>
              <a:t> MSSQL</a:t>
            </a:r>
            <a:r>
              <a:rPr lang="ro-RO" sz="2800" dirty="0">
                <a:solidFill>
                  <a:srgbClr val="00B0F0"/>
                </a:solidFill>
              </a:rPr>
              <a:t>: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number | percent column_name(s)</a:t>
            </a:r>
          </a:p>
          <a:p>
            <a:pPr algn="just"/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table_name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4.1.</a:t>
            </a:r>
            <a:r>
              <a:rPr lang="en-US" sz="2800" dirty="0">
                <a:solidFill>
                  <a:srgbClr val="00B0F0"/>
                </a:solidFill>
              </a:rPr>
              <a:t>4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chemeClr val="tx2"/>
                </a:solidFill>
              </a:rPr>
              <a:t>Clauza </a:t>
            </a:r>
            <a:r>
              <a:rPr lang="en-US" sz="2800" dirty="0">
                <a:solidFill>
                  <a:schemeClr val="tx2"/>
                </a:solidFill>
              </a:rPr>
              <a:t>T</a:t>
            </a:r>
            <a:r>
              <a:rPr lang="ro-RO" sz="2800" dirty="0">
                <a:solidFill>
                  <a:schemeClr val="tx2"/>
                </a:solidFill>
              </a:rPr>
              <a:t>O</a:t>
            </a:r>
            <a:r>
              <a:rPr lang="en-US" sz="2800" dirty="0">
                <a:solidFill>
                  <a:schemeClr val="tx2"/>
                </a:solidFill>
              </a:rPr>
              <a:t>P</a:t>
            </a:r>
            <a:endParaRPr lang="ro-RO" sz="2800" dirty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S</a:t>
            </a:r>
            <a:r>
              <a:rPr lang="ro-RO" sz="2800" dirty="0">
                <a:solidFill>
                  <a:srgbClr val="00B0F0"/>
                </a:solidFill>
              </a:rPr>
              <a:t>INTAXA</a:t>
            </a:r>
            <a:r>
              <a:rPr lang="vi-VN" sz="2800" dirty="0">
                <a:solidFill>
                  <a:srgbClr val="00B0F0"/>
                </a:solidFill>
              </a:rPr>
              <a:t> M</a:t>
            </a:r>
            <a:r>
              <a:rPr lang="ro-RO" sz="2800" dirty="0">
                <a:solidFill>
                  <a:srgbClr val="00B0F0"/>
                </a:solidFill>
              </a:rPr>
              <a:t>y</a:t>
            </a:r>
            <a:r>
              <a:rPr lang="vi-VN" sz="2800" dirty="0">
                <a:solidFill>
                  <a:srgbClr val="00B0F0"/>
                </a:solidFill>
              </a:rPr>
              <a:t>SQL</a:t>
            </a:r>
            <a:r>
              <a:rPr lang="ro-RO" sz="2800" dirty="0">
                <a:solidFill>
                  <a:srgbClr val="00B0F0"/>
                </a:solidFill>
              </a:rPr>
              <a:t>:</a:t>
            </a:r>
            <a:endParaRPr lang="vi-VN" sz="2800" dirty="0">
              <a:solidFill>
                <a:srgbClr val="00B0F0"/>
              </a:solidFill>
            </a:endParaRP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(s)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 number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S</a:t>
            </a:r>
            <a:r>
              <a:rPr lang="ro-RO" sz="2800" dirty="0">
                <a:solidFill>
                  <a:srgbClr val="00B0F0"/>
                </a:solidFill>
              </a:rPr>
              <a:t>INTAXA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rgbClr val="00B0F0"/>
                </a:solidFill>
              </a:rPr>
              <a:t>Oracle:</a:t>
            </a:r>
            <a:endParaRPr lang="vi-VN" sz="2800" dirty="0">
              <a:solidFill>
                <a:srgbClr val="00B0F0"/>
              </a:solidFill>
            </a:endParaRP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(s)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ROWNUM &lt;= number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4.1.</a:t>
            </a:r>
            <a:r>
              <a:rPr lang="en-US" sz="2800" dirty="0">
                <a:solidFill>
                  <a:srgbClr val="00B0F0"/>
                </a:solidFill>
              </a:rPr>
              <a:t>4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chemeClr val="tx2"/>
                </a:solidFill>
              </a:rPr>
              <a:t>Clauza </a:t>
            </a:r>
            <a:r>
              <a:rPr lang="en-US" sz="2800" dirty="0">
                <a:solidFill>
                  <a:schemeClr val="tx2"/>
                </a:solidFill>
              </a:rPr>
              <a:t>T</a:t>
            </a:r>
            <a:r>
              <a:rPr lang="ro-RO" sz="2800" dirty="0">
                <a:solidFill>
                  <a:schemeClr val="tx2"/>
                </a:solidFill>
              </a:rPr>
              <a:t>O</a:t>
            </a:r>
            <a:r>
              <a:rPr lang="en-US" sz="2800" dirty="0">
                <a:solidFill>
                  <a:schemeClr val="tx2"/>
                </a:solidFill>
              </a:rPr>
              <a:t>P</a:t>
            </a:r>
            <a:r>
              <a:rPr lang="ro-RO" sz="2800" dirty="0">
                <a:solidFill>
                  <a:schemeClr val="tx2"/>
                </a:solidFill>
              </a:rPr>
              <a:t> exemplu</a:t>
            </a:r>
          </a:p>
          <a:p>
            <a:pPr algn="just"/>
            <a:endParaRPr lang="ro-RO" sz="2800" dirty="0">
              <a:solidFill>
                <a:schemeClr val="tx2"/>
              </a:solidFill>
            </a:endParaRPr>
          </a:p>
          <a:p>
            <a:pPr algn="just"/>
            <a:endParaRPr lang="ro-RO" sz="2800" dirty="0">
              <a:solidFill>
                <a:schemeClr val="tx2"/>
              </a:solidFill>
            </a:endParaRPr>
          </a:p>
          <a:p>
            <a:pPr algn="just"/>
            <a:endParaRPr lang="ro-RO" sz="2800" dirty="0">
              <a:solidFill>
                <a:schemeClr val="tx2"/>
              </a:solidFill>
            </a:endParaRPr>
          </a:p>
          <a:p>
            <a:pPr algn="just"/>
            <a:endParaRPr lang="ro-RO" sz="2800" dirty="0">
              <a:solidFill>
                <a:schemeClr val="tx2"/>
              </a:solidFill>
            </a:endParaRP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2 * FROM Persons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50 PERCENT * FROM Persons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51134"/>
              </p:ext>
            </p:extLst>
          </p:nvPr>
        </p:nvGraphicFramePr>
        <p:xfrm>
          <a:off x="1371602" y="2286000"/>
          <a:ext cx="6265291" cy="185420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Storgt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Tom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Vingvn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00914"/>
              </p:ext>
            </p:extLst>
          </p:nvPr>
        </p:nvGraphicFramePr>
        <p:xfrm>
          <a:off x="1371602" y="5334000"/>
          <a:ext cx="6265291" cy="111252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23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4.1.</a:t>
            </a:r>
            <a:r>
              <a:rPr lang="ro-RO" sz="2800" dirty="0">
                <a:solidFill>
                  <a:srgbClr val="00B0F0"/>
                </a:solidFill>
              </a:rPr>
              <a:t>5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chemeClr val="tx2"/>
                </a:solidFill>
              </a:rPr>
              <a:t>ALIAS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Se poate da un nume </a:t>
            </a:r>
            <a:r>
              <a:rPr lang="vi-VN" sz="2800" dirty="0">
                <a:solidFill>
                  <a:schemeClr val="tx2"/>
                </a:solidFill>
              </a:rPr>
              <a:t>alias</a:t>
            </a:r>
            <a:r>
              <a:rPr lang="vi-VN" sz="2800" dirty="0">
                <a:solidFill>
                  <a:srgbClr val="00B0F0"/>
                </a:solidFill>
              </a:rPr>
              <a:t> unei </a:t>
            </a:r>
            <a:r>
              <a:rPr lang="vi-VN" sz="2800" dirty="0">
                <a:solidFill>
                  <a:schemeClr val="tx2"/>
                </a:solidFill>
              </a:rPr>
              <a:t>tabele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sau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unei </a:t>
            </a:r>
            <a:r>
              <a:rPr lang="vi-VN" sz="2800" dirty="0">
                <a:solidFill>
                  <a:schemeClr val="tx2"/>
                </a:solidFill>
              </a:rPr>
              <a:t>coloane</a:t>
            </a:r>
            <a:r>
              <a:rPr lang="ro-RO" sz="2800" dirty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Util </a:t>
            </a:r>
            <a:r>
              <a:rPr lang="vi-VN" sz="2800" dirty="0">
                <a:solidFill>
                  <a:srgbClr val="00B0F0"/>
                </a:solidFill>
              </a:rPr>
              <a:t>când o tabelă sau un câmp are un </a:t>
            </a:r>
            <a:r>
              <a:rPr lang="vi-VN" sz="2800" dirty="0">
                <a:solidFill>
                  <a:srgbClr val="00B0F0"/>
                </a:solidFill>
              </a:rPr>
              <a:t>nume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lung </a:t>
            </a:r>
            <a:r>
              <a:rPr lang="vi-VN" sz="2800" dirty="0">
                <a:solidFill>
                  <a:srgbClr val="00B0F0"/>
                </a:solidFill>
              </a:rPr>
              <a:t>sau </a:t>
            </a:r>
            <a:r>
              <a:rPr lang="vi-VN" sz="2800" dirty="0">
                <a:solidFill>
                  <a:srgbClr val="00B0F0"/>
                </a:solidFill>
              </a:rPr>
              <a:t>complex</a:t>
            </a:r>
            <a:r>
              <a:rPr lang="ro-RO" sz="2800" dirty="0">
                <a:solidFill>
                  <a:srgbClr val="00B0F0"/>
                </a:solidFill>
              </a:rPr>
              <a:t> sau când dorim </a:t>
            </a:r>
            <a:r>
              <a:rPr lang="vi-VN" sz="2800" dirty="0">
                <a:solidFill>
                  <a:srgbClr val="00B0F0"/>
                </a:solidFill>
              </a:rPr>
              <a:t>să </a:t>
            </a:r>
            <a:r>
              <a:rPr lang="vi-VN" sz="2800" dirty="0">
                <a:solidFill>
                  <a:srgbClr val="00B0F0"/>
                </a:solidFill>
              </a:rPr>
              <a:t>dăm un nume unei </a:t>
            </a:r>
            <a:r>
              <a:rPr lang="vi-VN" sz="2800" dirty="0">
                <a:solidFill>
                  <a:srgbClr val="00B0F0"/>
                </a:solidFill>
              </a:rPr>
              <a:t>coloane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cu </a:t>
            </a:r>
            <a:r>
              <a:rPr lang="vi-VN" sz="2800" dirty="0">
                <a:solidFill>
                  <a:srgbClr val="00B0F0"/>
                </a:solidFill>
              </a:rPr>
              <a:t>valoare </a:t>
            </a:r>
            <a:r>
              <a:rPr lang="vi-VN" sz="2800" dirty="0">
                <a:solidFill>
                  <a:srgbClr val="00B0F0"/>
                </a:solidFill>
              </a:rPr>
              <a:t>calculată</a:t>
            </a:r>
            <a:r>
              <a:rPr lang="ro-RO" sz="2800" dirty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Interogările </a:t>
            </a:r>
            <a:r>
              <a:rPr lang="vi-VN" sz="2800" dirty="0">
                <a:solidFill>
                  <a:srgbClr val="00B0F0"/>
                </a:solidFill>
              </a:rPr>
              <a:t>devin </a:t>
            </a:r>
            <a:r>
              <a:rPr lang="vi-VN" sz="2800" dirty="0">
                <a:solidFill>
                  <a:schemeClr val="tx2"/>
                </a:solidFill>
              </a:rPr>
              <a:t>mai simplu de scris și </a:t>
            </a:r>
            <a:r>
              <a:rPr lang="vi-VN" sz="2800" dirty="0">
                <a:solidFill>
                  <a:schemeClr val="tx2"/>
                </a:solidFill>
              </a:rPr>
              <a:t>de</a:t>
            </a:r>
            <a:r>
              <a:rPr lang="ro-RO" sz="2800" dirty="0">
                <a:solidFill>
                  <a:schemeClr val="tx2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citit</a:t>
            </a:r>
            <a:r>
              <a:rPr lang="ro-RO" sz="2800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5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4.1.</a:t>
            </a:r>
            <a:r>
              <a:rPr lang="ro-RO" sz="2800" dirty="0">
                <a:solidFill>
                  <a:srgbClr val="00B0F0"/>
                </a:solidFill>
              </a:rPr>
              <a:t>5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chemeClr val="tx2"/>
                </a:solidFill>
              </a:rPr>
              <a:t>ALIAS</a:t>
            </a:r>
          </a:p>
          <a:p>
            <a:pPr algn="just"/>
            <a:endParaRPr lang="ro-RO" sz="1200" dirty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S</a:t>
            </a:r>
            <a:r>
              <a:rPr lang="ro-RO" sz="2800" dirty="0">
                <a:solidFill>
                  <a:srgbClr val="00B0F0"/>
                </a:solidFill>
              </a:rPr>
              <a:t>INTAXA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pentru tabele</a:t>
            </a:r>
          </a:p>
          <a:p>
            <a:pPr algn="just"/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column_name(s)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table_name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AS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alias_name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S</a:t>
            </a:r>
            <a:r>
              <a:rPr lang="ro-RO" sz="2800" dirty="0">
                <a:solidFill>
                  <a:srgbClr val="00B0F0"/>
                </a:solidFill>
              </a:rPr>
              <a:t>INTAXA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pentru coloane</a:t>
            </a:r>
          </a:p>
          <a:p>
            <a:pPr algn="just"/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 AS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alias_name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4.1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SELECT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4.1.</a:t>
            </a:r>
            <a:r>
              <a:rPr lang="ro-RO" sz="2800" dirty="0">
                <a:solidFill>
                  <a:srgbClr val="00B0F0"/>
                </a:solidFill>
              </a:rPr>
              <a:t>5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chemeClr val="tx2"/>
                </a:solidFill>
              </a:rPr>
              <a:t>ALIAS - exemple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>
                <a:solidFill>
                  <a:srgbClr val="00B0F0"/>
                </a:solidFill>
              </a:rPr>
              <a:t>Fără alias</a:t>
            </a:r>
            <a:endParaRPr lang="vi-VN" sz="2800" dirty="0">
              <a:solidFill>
                <a:srgbClr val="00B0F0"/>
              </a:solidFill>
            </a:endParaRPr>
          </a:p>
          <a:p>
            <a:r>
              <a:rPr lang="vi-V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Product_Orders.OrderID,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Persons.LastName</a:t>
            </a:r>
            <a:r>
              <a:rPr lang="vi-V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Persons.FirstName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vi-V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r>
              <a:rPr lang="vi-V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Product_Orders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</a:t>
            </a:r>
            <a:r>
              <a:rPr lang="vi-V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ersons.LastName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‘</a:t>
            </a:r>
            <a:r>
              <a:rPr lang="vi-V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Hansen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’</a:t>
            </a:r>
            <a:r>
              <a:rPr lang="vi-V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Persons.FirstName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‘</a:t>
            </a:r>
            <a:r>
              <a:rPr lang="vi-V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Ola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’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>
                <a:solidFill>
                  <a:srgbClr val="00B0F0"/>
                </a:solidFill>
              </a:rPr>
              <a:t>Cu alias</a:t>
            </a:r>
            <a:endParaRPr lang="vi-VN" sz="2800" dirty="0">
              <a:solidFill>
                <a:srgbClr val="00B0F0"/>
              </a:solidFill>
            </a:endParaRPr>
          </a:p>
          <a:p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po.OrderID, p.LastName, 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p.FirstName FROM 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 AS p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Product_Orders 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AS </a:t>
            </a:r>
            <a:r>
              <a:rPr lang="ro-RO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 WHERE p.LastName=‘Hansen’ AND p.FirstName=‘Ola’</a:t>
            </a:r>
          </a:p>
        </p:txBody>
      </p:sp>
    </p:spTree>
    <p:extLst>
      <p:ext uri="{BB962C8B-B14F-4D97-AF65-F5344CB8AC3E}">
        <p14:creationId xmlns:p14="http://schemas.microsoft.com/office/powerpoint/2010/main" val="23125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</a:t>
            </a:r>
            <a:r>
              <a:rPr lang="en-US" sz="2800" dirty="0">
                <a:solidFill>
                  <a:srgbClr val="00B0F0"/>
                </a:solidFill>
              </a:rPr>
              <a:t>2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</a:t>
            </a:r>
            <a:r>
              <a:rPr lang="en-US" sz="2800" dirty="0">
                <a:solidFill>
                  <a:schemeClr val="tx2"/>
                </a:solidFill>
              </a:rPr>
              <a:t>INSERT INTO</a:t>
            </a: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O folosim pentru a insera noi înregistrări </a:t>
            </a:r>
            <a:r>
              <a:rPr lang="vi-VN" sz="2800" dirty="0">
                <a:solidFill>
                  <a:schemeClr val="tx2"/>
                </a:solidFill>
              </a:rPr>
              <a:t>într</a:t>
            </a:r>
            <a:r>
              <a:rPr lang="en-US" sz="2800" dirty="0">
                <a:solidFill>
                  <a:schemeClr val="tx2"/>
                </a:solidFill>
              </a:rPr>
              <a:t>-</a:t>
            </a:r>
            <a:r>
              <a:rPr lang="vi-VN" sz="2800" dirty="0">
                <a:solidFill>
                  <a:schemeClr val="tx2"/>
                </a:solidFill>
              </a:rPr>
              <a:t>o</a:t>
            </a:r>
            <a:endParaRPr lang="vi-VN" sz="2800" dirty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tabelă</a:t>
            </a: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S</a:t>
            </a:r>
            <a:r>
              <a:rPr lang="en-US" sz="2800" dirty="0">
                <a:solidFill>
                  <a:schemeClr val="tx2"/>
                </a:solidFill>
              </a:rPr>
              <a:t>INTAXA </a:t>
            </a:r>
            <a:r>
              <a:rPr lang="vi-VN" sz="2800" dirty="0">
                <a:solidFill>
                  <a:schemeClr val="tx2"/>
                </a:solidFill>
              </a:rPr>
              <a:t>(două </a:t>
            </a:r>
            <a:r>
              <a:rPr lang="vi-VN" sz="2800" dirty="0">
                <a:solidFill>
                  <a:schemeClr val="tx2"/>
                </a:solidFill>
              </a:rPr>
              <a:t>variante)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INSERT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INTO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VALUES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(value1, value2, value3,...)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INSERT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INTO table_name (column1,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column2,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column3,...)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VALUES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(value1, value2, value3,...)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77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B0F0"/>
                </a:solidFill>
              </a:rPr>
              <a:t>4. </a:t>
            </a:r>
            <a:r>
              <a:rPr lang="en-US" sz="3000" dirty="0" err="1">
                <a:solidFill>
                  <a:srgbClr val="00B0F0"/>
                </a:solidFill>
              </a:rPr>
              <a:t>Limbajul</a:t>
            </a:r>
            <a:r>
              <a:rPr lang="en-US" sz="3000" dirty="0">
                <a:solidFill>
                  <a:srgbClr val="00B0F0"/>
                </a:solidFill>
              </a:rPr>
              <a:t> SQL</a:t>
            </a:r>
          </a:p>
          <a:p>
            <a:r>
              <a:rPr lang="en-US" sz="2800" dirty="0" err="1">
                <a:solidFill>
                  <a:srgbClr val="00B0F0"/>
                </a:solidFill>
              </a:rPr>
              <a:t>Sintaxa</a:t>
            </a:r>
            <a:r>
              <a:rPr lang="en-US" sz="2800" dirty="0">
                <a:solidFill>
                  <a:srgbClr val="00B0F0"/>
                </a:solidFill>
              </a:rPr>
              <a:t> SQL:</a:t>
            </a:r>
          </a:p>
          <a:p>
            <a:r>
              <a:rPr lang="en-US" sz="2800" dirty="0">
                <a:solidFill>
                  <a:srgbClr val="00B0F0"/>
                </a:solidFill>
              </a:rPr>
              <a:t>SELECT </a:t>
            </a:r>
            <a:r>
              <a:rPr lang="en-US" sz="2800" dirty="0" err="1">
                <a:solidFill>
                  <a:srgbClr val="00B0F0"/>
                </a:solidFill>
              </a:rPr>
              <a:t>CompanyName</a:t>
            </a:r>
            <a:r>
              <a:rPr lang="en-US" sz="2800" dirty="0">
                <a:solidFill>
                  <a:srgbClr val="00B0F0"/>
                </a:solidFill>
              </a:rPr>
              <a:t>, Country FROM </a:t>
            </a:r>
            <a:r>
              <a:rPr lang="en-US" sz="2800" dirty="0">
                <a:solidFill>
                  <a:srgbClr val="00B0F0"/>
                </a:solidFill>
              </a:rPr>
              <a:t>Customers WHERE </a:t>
            </a:r>
            <a:r>
              <a:rPr lang="en-US" sz="2800" dirty="0">
                <a:solidFill>
                  <a:srgbClr val="00B0F0"/>
                </a:solidFill>
              </a:rPr>
              <a:t>Country &lt;&gt; </a:t>
            </a:r>
            <a:r>
              <a:rPr lang="en-US" sz="2800" dirty="0">
                <a:solidFill>
                  <a:srgbClr val="00B0F0"/>
                </a:solidFill>
              </a:rPr>
              <a:t>‘USA’</a:t>
            </a:r>
          </a:p>
          <a:p>
            <a:endParaRPr lang="en-US" sz="3000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68301"/>
              </p:ext>
            </p:extLst>
          </p:nvPr>
        </p:nvGraphicFramePr>
        <p:xfrm>
          <a:off x="1981200" y="3581400"/>
          <a:ext cx="4658360" cy="259588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3484880"/>
                <a:gridCol w="1173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CompanyName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Island Trading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UK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Galeria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del 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gastronomo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Spain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Laughing Bacchus Wine Cellars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Canada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Paris 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specialites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France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Simons bistro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Denmark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Wolski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Zajazd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Poland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3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</a:t>
            </a:r>
            <a:r>
              <a:rPr lang="en-US" sz="2800" dirty="0">
                <a:solidFill>
                  <a:srgbClr val="00B0F0"/>
                </a:solidFill>
              </a:rPr>
              <a:t>2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</a:t>
            </a:r>
            <a:r>
              <a:rPr lang="en-US" sz="2800" dirty="0">
                <a:solidFill>
                  <a:schemeClr val="tx2"/>
                </a:solidFill>
              </a:rPr>
              <a:t>INSERT INTO- </a:t>
            </a:r>
            <a:r>
              <a:rPr lang="en-US" sz="2800" dirty="0" err="1">
                <a:solidFill>
                  <a:schemeClr val="tx2"/>
                </a:solidFill>
              </a:rPr>
              <a:t>exemplu</a:t>
            </a:r>
            <a:endParaRPr lang="en-US" sz="2800" dirty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INSERT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INTO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 VALUES</a:t>
            </a: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(4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,'Nilsen', 'Johan', 'Bakken 2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','Stavanger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')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83484"/>
              </p:ext>
            </p:extLst>
          </p:nvPr>
        </p:nvGraphicFramePr>
        <p:xfrm>
          <a:off x="1447802" y="1676400"/>
          <a:ext cx="6265291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Storgt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52961"/>
              </p:ext>
            </p:extLst>
          </p:nvPr>
        </p:nvGraphicFramePr>
        <p:xfrm>
          <a:off x="1447802" y="4495800"/>
          <a:ext cx="6265291" cy="185420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Storgt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Johan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Bakken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 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0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</a:t>
            </a:r>
            <a:r>
              <a:rPr lang="en-US" sz="2800" dirty="0">
                <a:solidFill>
                  <a:srgbClr val="00B0F0"/>
                </a:solidFill>
              </a:rPr>
              <a:t>2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</a:t>
            </a:r>
            <a:r>
              <a:rPr lang="en-US" sz="2800" dirty="0">
                <a:solidFill>
                  <a:schemeClr val="tx2"/>
                </a:solidFill>
              </a:rPr>
              <a:t>INSERT INTO- </a:t>
            </a:r>
            <a:r>
              <a:rPr lang="en-US" sz="2800" dirty="0" err="1">
                <a:solidFill>
                  <a:schemeClr val="tx2"/>
                </a:solidFill>
              </a:rPr>
              <a:t>exemplu</a:t>
            </a:r>
            <a:endParaRPr lang="en-US" sz="2800" dirty="0">
              <a:solidFill>
                <a:schemeClr val="tx2"/>
              </a:solidFill>
            </a:endParaRPr>
          </a:p>
          <a:p>
            <a:pPr algn="just"/>
            <a:r>
              <a:rPr lang="en-US" sz="2800" dirty="0" err="1">
                <a:solidFill>
                  <a:srgbClr val="00B0F0"/>
                </a:solidFill>
              </a:rPr>
              <a:t>Inserare</a:t>
            </a:r>
            <a:r>
              <a:rPr lang="en-US" sz="2800" dirty="0">
                <a:solidFill>
                  <a:srgbClr val="00B0F0"/>
                </a:solidFill>
              </a:rPr>
              <a:t> de date </a:t>
            </a:r>
            <a:r>
              <a:rPr lang="en-US" sz="2800" dirty="0" err="1">
                <a:solidFill>
                  <a:srgbClr val="00B0F0"/>
                </a:solidFill>
              </a:rPr>
              <a:t>doar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rgbClr val="00B0F0"/>
                </a:solidFill>
              </a:rPr>
              <a:t>în unele coloane</a:t>
            </a:r>
            <a:endParaRPr lang="en-US" sz="2800" dirty="0">
              <a:solidFill>
                <a:srgbClr val="00B0F0"/>
              </a:solidFill>
            </a:endParaRP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INSERT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INTO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LastName,FirstName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VALUES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(5, 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Tjessem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', 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Jakob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')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94222"/>
              </p:ext>
            </p:extLst>
          </p:nvPr>
        </p:nvGraphicFramePr>
        <p:xfrm>
          <a:off x="1524002" y="3962400"/>
          <a:ext cx="6265291" cy="222504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Storgt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Johan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Bakken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 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Tjessem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Jakob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2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</a:t>
            </a:r>
            <a:r>
              <a:rPr lang="ro-RO" sz="2800" dirty="0">
                <a:solidFill>
                  <a:srgbClr val="00B0F0"/>
                </a:solidFill>
              </a:rPr>
              <a:t>3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UPDATE</a:t>
            </a:r>
            <a:endParaRPr lang="en-US" sz="2800" dirty="0">
              <a:solidFill>
                <a:schemeClr val="tx2"/>
              </a:solidFill>
            </a:endParaRPr>
          </a:p>
          <a:p>
            <a:pPr algn="just"/>
            <a:r>
              <a:rPr lang="pt-BR" sz="2800" dirty="0">
                <a:solidFill>
                  <a:srgbClr val="00B0F0"/>
                </a:solidFill>
              </a:rPr>
              <a:t>Se folosește pentru actualizarea unor </a:t>
            </a:r>
            <a:r>
              <a:rPr lang="pt-BR" sz="2800" dirty="0">
                <a:solidFill>
                  <a:srgbClr val="00B0F0"/>
                </a:solidFill>
              </a:rPr>
              <a:t>date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pt-BR" sz="2800" dirty="0">
                <a:solidFill>
                  <a:srgbClr val="00B0F0"/>
                </a:solidFill>
              </a:rPr>
              <a:t>dintr-o tabelă</a:t>
            </a:r>
            <a:r>
              <a:rPr lang="ro-RO" sz="2800" dirty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SINTAXA: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UPDATE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SET </a:t>
            </a:r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column1=value1,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column2=value2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,...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some_column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some_value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ro-RO" sz="2800" dirty="0">
                <a:solidFill>
                  <a:srgbClr val="FF0000"/>
                </a:solidFill>
              </a:rPr>
              <a:t>!!!OBS!!! </a:t>
            </a:r>
            <a:r>
              <a:rPr lang="vi-VN" sz="2800" dirty="0">
                <a:solidFill>
                  <a:srgbClr val="00B0F0"/>
                </a:solidFill>
              </a:rPr>
              <a:t>Omiterea </a:t>
            </a:r>
            <a:r>
              <a:rPr lang="vi-VN" sz="2800" dirty="0">
                <a:solidFill>
                  <a:srgbClr val="00B0F0"/>
                </a:solidFill>
              </a:rPr>
              <a:t>clauzei WHERE duce </a:t>
            </a:r>
            <a:r>
              <a:rPr lang="vi-VN" sz="2800" dirty="0">
                <a:solidFill>
                  <a:srgbClr val="00B0F0"/>
                </a:solidFill>
              </a:rPr>
              <a:t>la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actualizarea </a:t>
            </a:r>
            <a:r>
              <a:rPr lang="vi-VN" sz="2800" dirty="0">
                <a:solidFill>
                  <a:srgbClr val="00B0F0"/>
                </a:solidFill>
              </a:rPr>
              <a:t>tuturor înregistrărilor din </a:t>
            </a:r>
            <a:r>
              <a:rPr lang="vi-VN" sz="2800" dirty="0">
                <a:solidFill>
                  <a:srgbClr val="00B0F0"/>
                </a:solidFill>
              </a:rPr>
              <a:t>tabelă</a:t>
            </a:r>
            <a:r>
              <a:rPr lang="ro-RO" sz="2800" dirty="0">
                <a:solidFill>
                  <a:srgbClr val="00B0F0"/>
                </a:solidFill>
              </a:rPr>
              <a:t>.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9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</a:t>
            </a:r>
            <a:r>
              <a:rPr lang="ro-RO" sz="2800" dirty="0">
                <a:solidFill>
                  <a:srgbClr val="00B0F0"/>
                </a:solidFill>
              </a:rPr>
              <a:t>3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UPDATE - exemplu</a:t>
            </a:r>
            <a:endParaRPr lang="en-US" sz="2800" dirty="0">
              <a:solidFill>
                <a:schemeClr val="tx2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en-US" sz="2800" dirty="0">
              <a:solidFill>
                <a:srgbClr val="00B0F0"/>
              </a:solidFill>
            </a:endParaRPr>
          </a:p>
          <a:p>
            <a:endParaRPr lang="ro-RO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UPDATE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SET Address='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Nissestien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67', City='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Sandnes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Tjessem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 AND</a:t>
            </a:r>
          </a:p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Jakob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</a:t>
            </a:r>
            <a:endParaRPr lang="en-US" sz="2800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38365"/>
              </p:ext>
            </p:extLst>
          </p:nvPr>
        </p:nvGraphicFramePr>
        <p:xfrm>
          <a:off x="1524002" y="1752600"/>
          <a:ext cx="6265291" cy="222504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Storgt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Johan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Bakken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 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Tjessem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Jakob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8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</a:t>
            </a:r>
            <a:r>
              <a:rPr lang="ro-RO" sz="2800" dirty="0">
                <a:solidFill>
                  <a:srgbClr val="00B0F0"/>
                </a:solidFill>
              </a:rPr>
              <a:t>3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UPDATE – exemplu - rezultatul</a:t>
            </a:r>
            <a:endParaRPr lang="en-US" sz="2800" dirty="0">
              <a:solidFill>
                <a:schemeClr val="tx2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en-US" sz="2800" dirty="0">
              <a:solidFill>
                <a:srgbClr val="00B0F0"/>
              </a:solidFill>
            </a:endParaRPr>
          </a:p>
          <a:p>
            <a:endParaRPr lang="ro-RO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UPDATE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SET Address='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Nissestien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67', City='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Sandnes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Tjessem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 AND</a:t>
            </a:r>
          </a:p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Jakob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</a:t>
            </a:r>
            <a:endParaRPr lang="en-US" sz="2800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61211"/>
              </p:ext>
            </p:extLst>
          </p:nvPr>
        </p:nvGraphicFramePr>
        <p:xfrm>
          <a:off x="1371600" y="1752600"/>
          <a:ext cx="6337300" cy="222504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617980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Storgt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Johan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Bakken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 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Tjessem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Jakob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Nissestien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67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</a:t>
            </a:r>
            <a:r>
              <a:rPr lang="ro-RO" sz="2800" dirty="0">
                <a:solidFill>
                  <a:srgbClr val="00B0F0"/>
                </a:solidFill>
              </a:rPr>
              <a:t>3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UPDATE - exemplu - !!!</a:t>
            </a:r>
            <a:endParaRPr lang="en-US" sz="2800" dirty="0">
              <a:solidFill>
                <a:srgbClr val="00B0F0"/>
              </a:solidFill>
            </a:endParaRPr>
          </a:p>
          <a:p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UPDATE Persons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SET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Address='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Nissestien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67', City='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Sandnes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574712"/>
              </p:ext>
            </p:extLst>
          </p:nvPr>
        </p:nvGraphicFramePr>
        <p:xfrm>
          <a:off x="1371600" y="3657600"/>
          <a:ext cx="6337300" cy="222504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617980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Nissestien 67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Nissestien 67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Nissestien 67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Johan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Nissestien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67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Tjessem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Jakob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Nissestien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67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5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4.4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DELETE</a:t>
            </a:r>
            <a:endParaRPr lang="en-US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O folosim pentru a </a:t>
            </a:r>
            <a:r>
              <a:rPr lang="vi-VN" sz="2800" dirty="0">
                <a:solidFill>
                  <a:schemeClr val="tx2"/>
                </a:solidFill>
              </a:rPr>
              <a:t>șterge înregistrări </a:t>
            </a:r>
            <a:r>
              <a:rPr lang="vi-VN" sz="2800" dirty="0">
                <a:solidFill>
                  <a:srgbClr val="00B0F0"/>
                </a:solidFill>
              </a:rPr>
              <a:t>dintr-o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tabelă</a:t>
            </a:r>
            <a:endParaRPr lang="vi-VN" sz="2800" dirty="0">
              <a:solidFill>
                <a:srgbClr val="00B0F0"/>
              </a:solidFill>
            </a:endParaRPr>
          </a:p>
          <a:p>
            <a:r>
              <a:rPr lang="vi-VN" sz="2800" dirty="0">
                <a:solidFill>
                  <a:srgbClr val="00B0F0"/>
                </a:solidFill>
              </a:rPr>
              <a:t>S</a:t>
            </a:r>
            <a:r>
              <a:rPr lang="ro-RO" sz="2800" dirty="0">
                <a:solidFill>
                  <a:srgbClr val="00B0F0"/>
                </a:solidFill>
              </a:rPr>
              <a:t>INTAXA</a:t>
            </a:r>
            <a:r>
              <a:rPr lang="vi-VN" sz="2800" dirty="0">
                <a:solidFill>
                  <a:srgbClr val="00B0F0"/>
                </a:solidFill>
              </a:rPr>
              <a:t>:</a:t>
            </a:r>
            <a:endParaRPr lang="ro-RO" sz="2800" dirty="0">
              <a:solidFill>
                <a:srgbClr val="00B0F0"/>
              </a:solidFill>
            </a:endParaRPr>
          </a:p>
          <a:p>
            <a:endParaRPr lang="ro-RO" sz="1400" dirty="0">
              <a:solidFill>
                <a:srgbClr val="00B0F0"/>
              </a:solidFill>
            </a:endParaRPr>
          </a:p>
          <a:p>
            <a:pPr lvl="1" algn="l"/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DELETE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table_name</a:t>
            </a:r>
          </a:p>
          <a:p>
            <a:pPr lvl="1" algn="l"/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some_column=some_value</a:t>
            </a:r>
          </a:p>
          <a:p>
            <a:pPr algn="just"/>
            <a:endParaRPr lang="ro-RO" sz="1400" dirty="0">
              <a:solidFill>
                <a:srgbClr val="FF0000"/>
              </a:solidFill>
            </a:endParaRPr>
          </a:p>
          <a:p>
            <a:pPr algn="just"/>
            <a:r>
              <a:rPr lang="ro-RO" sz="2800" dirty="0">
                <a:solidFill>
                  <a:srgbClr val="FF0000"/>
                </a:solidFill>
              </a:rPr>
              <a:t>!!!OBS</a:t>
            </a:r>
            <a:r>
              <a:rPr lang="vi-VN" sz="2800" dirty="0">
                <a:solidFill>
                  <a:srgbClr val="FF0000"/>
                </a:solidFill>
              </a:rPr>
              <a:t>!!! </a:t>
            </a:r>
            <a:r>
              <a:rPr lang="vi-VN" sz="2800" dirty="0">
                <a:solidFill>
                  <a:srgbClr val="00B0F0"/>
                </a:solidFill>
              </a:rPr>
              <a:t>Omiterea clauzei WHERE duce la </a:t>
            </a:r>
            <a:r>
              <a:rPr lang="vi-VN" sz="2800" dirty="0">
                <a:solidFill>
                  <a:srgbClr val="00B0F0"/>
                </a:solidFill>
              </a:rPr>
              <a:t>ștergerea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tuturor </a:t>
            </a:r>
            <a:r>
              <a:rPr lang="vi-VN" sz="2800" dirty="0">
                <a:solidFill>
                  <a:srgbClr val="00B0F0"/>
                </a:solidFill>
              </a:rPr>
              <a:t>înregistrărilor din </a:t>
            </a:r>
            <a:r>
              <a:rPr lang="vi-VN" sz="2800" dirty="0">
                <a:solidFill>
                  <a:srgbClr val="00B0F0"/>
                </a:solidFill>
              </a:rPr>
              <a:t>tabelă</a:t>
            </a:r>
            <a:r>
              <a:rPr lang="ro-RO" sz="2800" dirty="0">
                <a:solidFill>
                  <a:srgbClr val="00B0F0"/>
                </a:solidFill>
              </a:rPr>
              <a:t>.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4.4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DELETE – exemplu</a:t>
            </a: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DELETE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Persons</a:t>
            </a: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Tjessem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 AND</a:t>
            </a:r>
          </a:p>
          <a:p>
            <a:pPr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Jakob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02413"/>
              </p:ext>
            </p:extLst>
          </p:nvPr>
        </p:nvGraphicFramePr>
        <p:xfrm>
          <a:off x="1371600" y="1752600"/>
          <a:ext cx="6337300" cy="222504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617980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Storgt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Johan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Bakken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 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Tjessem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Jakob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Nissestien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67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7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4.4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DELETE - exemplu - rezultatul</a:t>
            </a: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DELETE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Persons</a:t>
            </a: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Tjessem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 AND</a:t>
            </a:r>
          </a:p>
          <a:p>
            <a:pPr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Jakob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07702"/>
              </p:ext>
            </p:extLst>
          </p:nvPr>
        </p:nvGraphicFramePr>
        <p:xfrm>
          <a:off x="1371600" y="1752600"/>
          <a:ext cx="6337300" cy="185420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617980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Storgt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Johan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Bakken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 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just"/>
            <a:r>
              <a:rPr lang="ro-RO" sz="2800" dirty="0">
                <a:solidFill>
                  <a:srgbClr val="00B0F0"/>
                </a:solidFill>
              </a:rPr>
              <a:t>4.4 </a:t>
            </a:r>
            <a:r>
              <a:rPr lang="ro-RO" sz="2800" dirty="0">
                <a:solidFill>
                  <a:schemeClr val="tx2"/>
                </a:solidFill>
              </a:rPr>
              <a:t>In</a:t>
            </a:r>
            <a:r>
              <a:rPr lang="en-US" sz="2800" dirty="0" err="1">
                <a:solidFill>
                  <a:schemeClr val="tx2"/>
                </a:solidFill>
              </a:rPr>
              <a:t>struc</a:t>
            </a:r>
            <a:r>
              <a:rPr lang="ro-RO" sz="2800" dirty="0">
                <a:solidFill>
                  <a:schemeClr val="tx2"/>
                </a:solidFill>
              </a:rPr>
              <a:t>ţiunea DELETE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Ştergerea tuturor înregistrărilor dintr-un tabel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SINTAXA:</a:t>
            </a:r>
          </a:p>
          <a:p>
            <a:pPr algn="just"/>
            <a:endParaRPr lang="ro-RO" sz="1000" dirty="0">
              <a:solidFill>
                <a:srgbClr val="00B0F0"/>
              </a:solidFill>
            </a:endParaRP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DELETE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</a:p>
          <a:p>
            <a:pPr algn="just"/>
            <a:r>
              <a:rPr lang="ro-RO" sz="2800" dirty="0">
                <a:solidFill>
                  <a:srgbClr val="00B0F0"/>
                </a:solidFill>
              </a:rPr>
              <a:t>Sau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DELETE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</a:p>
          <a:p>
            <a:pPr algn="just"/>
            <a:endParaRPr lang="ro-RO" sz="1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ro-RO" sz="2800" dirty="0">
                <a:solidFill>
                  <a:srgbClr val="FF0000"/>
                </a:solidFill>
              </a:rPr>
              <a:t>!!!OBS!!! </a:t>
            </a:r>
            <a:r>
              <a:rPr lang="ro-RO" sz="2800" dirty="0">
                <a:solidFill>
                  <a:srgbClr val="00B0F0"/>
                </a:solidFill>
              </a:rPr>
              <a:t>Nu există UNDO pentru operaţia de ştergere.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1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B0F0"/>
                </a:solidFill>
              </a:rPr>
              <a:t>4. </a:t>
            </a:r>
            <a:r>
              <a:rPr lang="en-US" sz="3000" dirty="0" err="1">
                <a:solidFill>
                  <a:srgbClr val="00B0F0"/>
                </a:solidFill>
              </a:rPr>
              <a:t>Limbajul</a:t>
            </a:r>
            <a:r>
              <a:rPr lang="en-US" sz="3000" dirty="0">
                <a:solidFill>
                  <a:srgbClr val="00B0F0"/>
                </a:solidFill>
              </a:rPr>
              <a:t> SQL</a:t>
            </a:r>
          </a:p>
          <a:p>
            <a:endParaRPr lang="en-US" sz="30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F0"/>
                </a:solidFill>
              </a:rPr>
              <a:t>SQL </a:t>
            </a:r>
            <a:r>
              <a:rPr lang="en-US" sz="2800" dirty="0" err="1">
                <a:solidFill>
                  <a:srgbClr val="00B0F0"/>
                </a:solidFill>
              </a:rPr>
              <a:t>este</a:t>
            </a:r>
            <a:r>
              <a:rPr lang="en-US" sz="2800" dirty="0">
                <a:solidFill>
                  <a:srgbClr val="00B0F0"/>
                </a:solidFill>
              </a:rPr>
              <a:t> un </a:t>
            </a:r>
            <a:r>
              <a:rPr lang="en-US" sz="2800" dirty="0" err="1">
                <a:solidFill>
                  <a:srgbClr val="00B0F0"/>
                </a:solidFill>
              </a:rPr>
              <a:t>limbaj</a:t>
            </a:r>
            <a:r>
              <a:rPr lang="en-US" sz="2800" dirty="0">
                <a:solidFill>
                  <a:srgbClr val="00B0F0"/>
                </a:solidFill>
              </a:rPr>
              <a:t> standard </a:t>
            </a:r>
            <a:r>
              <a:rPr lang="en-US" sz="2800" dirty="0" err="1">
                <a:solidFill>
                  <a:srgbClr val="00B0F0"/>
                </a:solidFill>
              </a:rPr>
              <a:t>pentru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accesarea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și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manipularea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bazelor</a:t>
            </a:r>
            <a:r>
              <a:rPr lang="en-US" sz="2800" dirty="0">
                <a:solidFill>
                  <a:srgbClr val="00B0F0"/>
                </a:solidFill>
              </a:rPr>
              <a:t> de date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F0"/>
                </a:solidFill>
              </a:rPr>
              <a:t>SQL </a:t>
            </a:r>
            <a:r>
              <a:rPr lang="en-US" sz="2800" dirty="0">
                <a:solidFill>
                  <a:srgbClr val="00B0F0"/>
                </a:solidFill>
              </a:rPr>
              <a:t>– Structured Query Language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F0"/>
                </a:solidFill>
              </a:rPr>
              <a:t>SQL </a:t>
            </a:r>
            <a:r>
              <a:rPr lang="en-US" sz="2800" dirty="0" err="1">
                <a:solidFill>
                  <a:srgbClr val="00B0F0"/>
                </a:solidFill>
              </a:rPr>
              <a:t>este</a:t>
            </a:r>
            <a:r>
              <a:rPr lang="en-US" sz="2800" dirty="0">
                <a:solidFill>
                  <a:srgbClr val="00B0F0"/>
                </a:solidFill>
              </a:rPr>
              <a:t> un standard ANSI (</a:t>
            </a:r>
            <a:r>
              <a:rPr lang="en-US" sz="2800" dirty="0">
                <a:solidFill>
                  <a:srgbClr val="00B0F0"/>
                </a:solidFill>
              </a:rPr>
              <a:t>American National </a:t>
            </a:r>
            <a:r>
              <a:rPr lang="en-US" sz="2800" dirty="0">
                <a:solidFill>
                  <a:srgbClr val="00B0F0"/>
                </a:solidFill>
              </a:rPr>
              <a:t>Standards Institute)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B0F0"/>
                </a:solidFill>
              </a:rPr>
              <a:t>4. </a:t>
            </a:r>
            <a:r>
              <a:rPr lang="en-US" sz="3000" dirty="0" err="1">
                <a:solidFill>
                  <a:srgbClr val="00B0F0"/>
                </a:solidFill>
              </a:rPr>
              <a:t>Limbajul</a:t>
            </a:r>
            <a:r>
              <a:rPr lang="en-US" sz="3000" dirty="0">
                <a:solidFill>
                  <a:srgbClr val="00B0F0"/>
                </a:solidFill>
              </a:rPr>
              <a:t> SQL</a:t>
            </a:r>
          </a:p>
          <a:p>
            <a:r>
              <a:rPr lang="en-US" sz="3000" dirty="0">
                <a:solidFill>
                  <a:srgbClr val="00B0F0"/>
                </a:solidFill>
              </a:rPr>
              <a:t>Ce </a:t>
            </a:r>
            <a:r>
              <a:rPr lang="en-US" sz="3000" dirty="0" err="1">
                <a:solidFill>
                  <a:srgbClr val="00B0F0"/>
                </a:solidFill>
              </a:rPr>
              <a:t>poate</a:t>
            </a:r>
            <a:r>
              <a:rPr lang="en-US" sz="3000" dirty="0">
                <a:solidFill>
                  <a:srgbClr val="00B0F0"/>
                </a:solidFill>
              </a:rPr>
              <a:t> face SQL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SQL </a:t>
            </a:r>
            <a:r>
              <a:rPr lang="vi-VN" sz="2800" dirty="0">
                <a:solidFill>
                  <a:srgbClr val="00B0F0"/>
                </a:solidFill>
              </a:rPr>
              <a:t>poate executa interogări la baza de date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SQL </a:t>
            </a:r>
            <a:r>
              <a:rPr lang="vi-VN" sz="2800" dirty="0">
                <a:solidFill>
                  <a:srgbClr val="00B0F0"/>
                </a:solidFill>
              </a:rPr>
              <a:t>poate extrage date din baza de date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SQL </a:t>
            </a:r>
            <a:r>
              <a:rPr lang="vi-VN" sz="2800" dirty="0">
                <a:solidFill>
                  <a:srgbClr val="00B0F0"/>
                </a:solidFill>
              </a:rPr>
              <a:t>poate insera înregistrări în baza de date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SQL </a:t>
            </a:r>
            <a:r>
              <a:rPr lang="vi-VN" sz="2800" dirty="0">
                <a:solidFill>
                  <a:srgbClr val="00B0F0"/>
                </a:solidFill>
              </a:rPr>
              <a:t>poate actualiza înregistrări în baza de date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SQL </a:t>
            </a:r>
            <a:r>
              <a:rPr lang="vi-VN" sz="2800" dirty="0">
                <a:solidFill>
                  <a:srgbClr val="00B0F0"/>
                </a:solidFill>
              </a:rPr>
              <a:t>poate șterge înregistrări în baza de date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SQL </a:t>
            </a:r>
            <a:r>
              <a:rPr lang="vi-VN" sz="2800" dirty="0">
                <a:solidFill>
                  <a:srgbClr val="00B0F0"/>
                </a:solidFill>
              </a:rPr>
              <a:t>poate crea noi baze de </a:t>
            </a:r>
            <a:r>
              <a:rPr lang="vi-VN" sz="2800" dirty="0">
                <a:solidFill>
                  <a:srgbClr val="00B0F0"/>
                </a:solidFill>
              </a:rPr>
              <a:t>date</a:t>
            </a:r>
            <a:endParaRPr lang="vi-V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5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B0F0"/>
                </a:solidFill>
              </a:rPr>
              <a:t>4. </a:t>
            </a:r>
            <a:r>
              <a:rPr lang="en-US" sz="3000" dirty="0" err="1">
                <a:solidFill>
                  <a:srgbClr val="00B0F0"/>
                </a:solidFill>
              </a:rPr>
              <a:t>Limbajul</a:t>
            </a:r>
            <a:r>
              <a:rPr lang="en-US" sz="3000" dirty="0">
                <a:solidFill>
                  <a:srgbClr val="00B0F0"/>
                </a:solidFill>
              </a:rPr>
              <a:t> SQL</a:t>
            </a:r>
          </a:p>
          <a:p>
            <a:r>
              <a:rPr lang="en-US" sz="3000" dirty="0">
                <a:solidFill>
                  <a:srgbClr val="00B0F0"/>
                </a:solidFill>
              </a:rPr>
              <a:t>Ce </a:t>
            </a:r>
            <a:r>
              <a:rPr lang="en-US" sz="3000" dirty="0" err="1">
                <a:solidFill>
                  <a:srgbClr val="00B0F0"/>
                </a:solidFill>
              </a:rPr>
              <a:t>poate</a:t>
            </a:r>
            <a:r>
              <a:rPr lang="en-US" sz="3000" dirty="0">
                <a:solidFill>
                  <a:srgbClr val="00B0F0"/>
                </a:solidFill>
              </a:rPr>
              <a:t> face SQL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SQL </a:t>
            </a:r>
            <a:r>
              <a:rPr lang="vi-VN" sz="2800" dirty="0">
                <a:solidFill>
                  <a:srgbClr val="00B0F0"/>
                </a:solidFill>
              </a:rPr>
              <a:t>poate crea noi tabele în baza de date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SQL </a:t>
            </a:r>
            <a:r>
              <a:rPr lang="vi-VN" sz="2800" dirty="0">
                <a:solidFill>
                  <a:srgbClr val="00B0F0"/>
                </a:solidFill>
              </a:rPr>
              <a:t>poate crea proceduri stocate, funcții, triggere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SQL </a:t>
            </a:r>
            <a:r>
              <a:rPr lang="vi-VN" sz="2800" dirty="0">
                <a:solidFill>
                  <a:srgbClr val="00B0F0"/>
                </a:solidFill>
              </a:rPr>
              <a:t>poate crea vizualizări în baza de date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SQL </a:t>
            </a:r>
            <a:r>
              <a:rPr lang="vi-VN" sz="2800" dirty="0">
                <a:solidFill>
                  <a:srgbClr val="00B0F0"/>
                </a:solidFill>
              </a:rPr>
              <a:t>poate stabili permisiuni asupra entităților </a:t>
            </a:r>
            <a:r>
              <a:rPr lang="vi-VN" sz="2800" dirty="0">
                <a:solidFill>
                  <a:srgbClr val="00B0F0"/>
                </a:solidFill>
              </a:rPr>
              <a:t>din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baza </a:t>
            </a:r>
            <a:r>
              <a:rPr lang="vi-VN" sz="2800" dirty="0">
                <a:solidFill>
                  <a:srgbClr val="00B0F0"/>
                </a:solidFill>
              </a:rPr>
              <a:t>de date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B0F0"/>
                </a:solidFill>
              </a:rPr>
              <a:t>4. </a:t>
            </a:r>
            <a:r>
              <a:rPr lang="en-US" sz="3000" dirty="0" err="1">
                <a:solidFill>
                  <a:srgbClr val="00B0F0"/>
                </a:solidFill>
              </a:rPr>
              <a:t>Limbajul</a:t>
            </a:r>
            <a:r>
              <a:rPr lang="en-US" sz="3000" dirty="0">
                <a:solidFill>
                  <a:srgbClr val="00B0F0"/>
                </a:solidFill>
              </a:rPr>
              <a:t> SQL</a:t>
            </a:r>
          </a:p>
          <a:p>
            <a:r>
              <a:rPr lang="en-US" sz="3000" dirty="0">
                <a:solidFill>
                  <a:srgbClr val="00B0F0"/>
                </a:solidFill>
              </a:rPr>
              <a:t>SQL </a:t>
            </a:r>
            <a:r>
              <a:rPr lang="en-US" sz="3000" dirty="0" err="1">
                <a:solidFill>
                  <a:srgbClr val="00B0F0"/>
                </a:solidFill>
              </a:rPr>
              <a:t>este</a:t>
            </a:r>
            <a:r>
              <a:rPr lang="en-US" sz="3000" dirty="0">
                <a:solidFill>
                  <a:srgbClr val="00B0F0"/>
                </a:solidFill>
              </a:rPr>
              <a:t> un standard… </a:t>
            </a:r>
            <a:r>
              <a:rPr lang="en-US" sz="3000" dirty="0" err="1">
                <a:solidFill>
                  <a:srgbClr val="00B0F0"/>
                </a:solidFill>
              </a:rPr>
              <a:t>dar</a:t>
            </a:r>
            <a:r>
              <a:rPr lang="en-US" sz="3000" dirty="0">
                <a:solidFill>
                  <a:srgbClr val="00B0F0"/>
                </a:solidFill>
              </a:rPr>
              <a:t>:</a:t>
            </a:r>
            <a:endParaRPr lang="en-US" sz="30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Cu toate că SQL este standard ANSI, </a:t>
            </a:r>
            <a:r>
              <a:rPr lang="vi-VN" sz="2800" dirty="0">
                <a:solidFill>
                  <a:srgbClr val="00B0F0"/>
                </a:solidFill>
              </a:rPr>
              <a:t>există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mai </a:t>
            </a:r>
            <a:r>
              <a:rPr lang="vi-VN" sz="2800" dirty="0">
                <a:solidFill>
                  <a:srgbClr val="00B0F0"/>
                </a:solidFill>
              </a:rPr>
              <a:t>multe versiuni ale limbajului SQL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Totuși</a:t>
            </a:r>
            <a:r>
              <a:rPr lang="vi-VN" sz="2800" dirty="0">
                <a:solidFill>
                  <a:srgbClr val="00B0F0"/>
                </a:solidFill>
              </a:rPr>
              <a:t>, cel puțin comenzile </a:t>
            </a:r>
            <a:r>
              <a:rPr lang="vi-VN" sz="2800" dirty="0">
                <a:solidFill>
                  <a:srgbClr val="00B0F0"/>
                </a:solidFill>
              </a:rPr>
              <a:t>principale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(</a:t>
            </a:r>
            <a:r>
              <a:rPr lang="vi-VN" sz="2800" dirty="0">
                <a:solidFill>
                  <a:srgbClr val="00B0F0"/>
                </a:solidFill>
              </a:rPr>
              <a:t>SELECT, UPDATE, INSERT, DELETE) </a:t>
            </a:r>
            <a:r>
              <a:rPr lang="vi-VN" sz="2800" dirty="0">
                <a:solidFill>
                  <a:srgbClr val="00B0F0"/>
                </a:solidFill>
              </a:rPr>
              <a:t>sunt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permise </a:t>
            </a:r>
            <a:r>
              <a:rPr lang="vi-VN" sz="2800" dirty="0">
                <a:solidFill>
                  <a:srgbClr val="00B0F0"/>
                </a:solidFill>
              </a:rPr>
              <a:t>într-un mod aproape unitar de </a:t>
            </a:r>
            <a:r>
              <a:rPr lang="vi-VN" sz="2800" dirty="0">
                <a:solidFill>
                  <a:srgbClr val="00B0F0"/>
                </a:solidFill>
              </a:rPr>
              <a:t>toate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implementările</a:t>
            </a:r>
            <a:r>
              <a:rPr lang="vi-VN" sz="2800" dirty="0">
                <a:solidFill>
                  <a:srgbClr val="00B0F0"/>
                </a:solidFill>
              </a:rPr>
              <a:t>, pentru </a:t>
            </a:r>
            <a:r>
              <a:rPr lang="vi-VN" sz="2800" dirty="0">
                <a:solidFill>
                  <a:srgbClr val="00B0F0"/>
                </a:solidFill>
              </a:rPr>
              <a:t>compatibilitate</a:t>
            </a:r>
            <a:r>
              <a:rPr lang="en-US" sz="2800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9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B0F0"/>
                </a:solidFill>
              </a:rPr>
              <a:t>4. </a:t>
            </a:r>
            <a:r>
              <a:rPr lang="en-US" sz="3000" dirty="0" err="1">
                <a:solidFill>
                  <a:srgbClr val="00B0F0"/>
                </a:solidFill>
              </a:rPr>
              <a:t>Limbajul</a:t>
            </a:r>
            <a:r>
              <a:rPr lang="en-US" sz="3000" dirty="0">
                <a:solidFill>
                  <a:srgbClr val="00B0F0"/>
                </a:solidFill>
              </a:rPr>
              <a:t> SQL</a:t>
            </a:r>
          </a:p>
          <a:p>
            <a:pPr algn="just"/>
            <a:r>
              <a:rPr lang="en-US" sz="2800" dirty="0" err="1">
                <a:solidFill>
                  <a:srgbClr val="00B0F0"/>
                </a:solidFill>
              </a:rPr>
              <a:t>Avem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nevoie</a:t>
            </a:r>
            <a:r>
              <a:rPr lang="en-US" sz="2800" dirty="0">
                <a:solidFill>
                  <a:srgbClr val="00B0F0"/>
                </a:solidFill>
              </a:rPr>
              <a:t> de un </a:t>
            </a:r>
            <a:r>
              <a:rPr lang="en-US" sz="2800" dirty="0" err="1">
                <a:solidFill>
                  <a:srgbClr val="00B0F0"/>
                </a:solidFill>
              </a:rPr>
              <a:t>sistem</a:t>
            </a:r>
            <a:r>
              <a:rPr lang="en-US" sz="2800" dirty="0">
                <a:solidFill>
                  <a:srgbClr val="00B0F0"/>
                </a:solidFill>
              </a:rPr>
              <a:t> de </a:t>
            </a:r>
            <a:r>
              <a:rPr lang="en-US" sz="2800" dirty="0" err="1">
                <a:solidFill>
                  <a:srgbClr val="00B0F0"/>
                </a:solidFill>
              </a:rPr>
              <a:t>gestiune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a </a:t>
            </a:r>
            <a:r>
              <a:rPr lang="en-US" sz="2800" dirty="0" err="1">
                <a:solidFill>
                  <a:srgbClr val="00B0F0"/>
                </a:solidFill>
              </a:rPr>
              <a:t>bazelor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de date.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F0"/>
                </a:solidFill>
              </a:rPr>
              <a:t>Microsoft </a:t>
            </a:r>
            <a:r>
              <a:rPr lang="en-US" sz="2800" dirty="0">
                <a:solidFill>
                  <a:srgbClr val="00B0F0"/>
                </a:solidFill>
              </a:rPr>
              <a:t>SQL Server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F0"/>
                </a:solidFill>
              </a:rPr>
              <a:t>MySQL</a:t>
            </a:r>
            <a:endParaRPr lang="en-US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F0"/>
                </a:solidFill>
              </a:rPr>
              <a:t>Oracle</a:t>
            </a:r>
            <a:endParaRPr lang="en-US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F0"/>
                </a:solidFill>
              </a:rPr>
              <a:t>IBM </a:t>
            </a:r>
            <a:r>
              <a:rPr lang="en-US" sz="2800" dirty="0">
                <a:solidFill>
                  <a:srgbClr val="00B0F0"/>
                </a:solidFill>
              </a:rPr>
              <a:t>DB2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F0"/>
                </a:solidFill>
              </a:rPr>
              <a:t>Microsoft </a:t>
            </a:r>
            <a:r>
              <a:rPr lang="en-US" sz="2800" dirty="0">
                <a:solidFill>
                  <a:srgbClr val="00B0F0"/>
                </a:solidFill>
              </a:rPr>
              <a:t>Access.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3829</TotalTime>
  <Words>2681</Words>
  <Application>Microsoft Office PowerPoint</Application>
  <PresentationFormat>On-screen Show (4:3)</PresentationFormat>
  <Paragraphs>996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Wingdings</vt:lpstr>
      <vt:lpstr>Perspective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Tilu</dc:creator>
  <cp:lastModifiedBy>Tilu</cp:lastModifiedBy>
  <cp:revision>243</cp:revision>
  <dcterms:created xsi:type="dcterms:W3CDTF">2015-10-07T07:22:37Z</dcterms:created>
  <dcterms:modified xsi:type="dcterms:W3CDTF">2016-11-18T08:10:50Z</dcterms:modified>
</cp:coreProperties>
</file>