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8" r:id="rId6"/>
    <p:sldId id="261" r:id="rId7"/>
    <p:sldId id="269" r:id="rId8"/>
    <p:sldId id="265" r:id="rId9"/>
    <p:sldId id="266" r:id="rId10"/>
    <p:sldId id="270" r:id="rId11"/>
    <p:sldId id="262" r:id="rId12"/>
    <p:sldId id="263" r:id="rId13"/>
    <p:sldId id="264"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842B8-EC9A-F043-B155-89E1962B39EF}" v="35" dt="2021-03-07T21:19:00.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5496"/>
  </p:normalViewPr>
  <p:slideViewPr>
    <p:cSldViewPr snapToGrid="0" snapToObjects="1">
      <p:cViewPr varScale="1">
        <p:scale>
          <a:sx n="72" d="100"/>
          <a:sy n="72" d="100"/>
        </p:scale>
        <p:origin x="21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 Spremic" userId="8742722b-62c1-4f98-84aa-998c47f31b81" providerId="ADAL" clId="{51F842B8-EC9A-F043-B155-89E1962B39EF}"/>
    <pc:docChg chg="undo custSel addSld delSld modSld">
      <pc:chgData name="Mina Spremic" userId="8742722b-62c1-4f98-84aa-998c47f31b81" providerId="ADAL" clId="{51F842B8-EC9A-F043-B155-89E1962B39EF}" dt="2021-03-08T09:05:56.889" v="10391" actId="20577"/>
      <pc:docMkLst>
        <pc:docMk/>
      </pc:docMkLst>
      <pc:sldChg chg="modSp mod modNotesTx">
        <pc:chgData name="Mina Spremic" userId="8742722b-62c1-4f98-84aa-998c47f31b81" providerId="ADAL" clId="{51F842B8-EC9A-F043-B155-89E1962B39EF}" dt="2021-03-07T19:54:30.215" v="4909" actId="20577"/>
        <pc:sldMkLst>
          <pc:docMk/>
          <pc:sldMk cId="3103302386" sldId="257"/>
        </pc:sldMkLst>
        <pc:spChg chg="mod">
          <ac:chgData name="Mina Spremic" userId="8742722b-62c1-4f98-84aa-998c47f31b81" providerId="ADAL" clId="{51F842B8-EC9A-F043-B155-89E1962B39EF}" dt="2021-03-07T19:46:58.598" v="4549" actId="20577"/>
          <ac:spMkLst>
            <pc:docMk/>
            <pc:sldMk cId="3103302386" sldId="257"/>
            <ac:spMk id="3" creationId="{3D5E7F94-8BEC-3B4A-BB68-BF04B84B518F}"/>
          </ac:spMkLst>
        </pc:spChg>
      </pc:sldChg>
      <pc:sldChg chg="modSp mod modNotesTx">
        <pc:chgData name="Mina Spremic" userId="8742722b-62c1-4f98-84aa-998c47f31b81" providerId="ADAL" clId="{51F842B8-EC9A-F043-B155-89E1962B39EF}" dt="2021-03-07T21:03:25.822" v="7239" actId="20577"/>
        <pc:sldMkLst>
          <pc:docMk/>
          <pc:sldMk cId="153756752" sldId="259"/>
        </pc:sldMkLst>
        <pc:spChg chg="mod">
          <ac:chgData name="Mina Spremic" userId="8742722b-62c1-4f98-84aa-998c47f31b81" providerId="ADAL" clId="{51F842B8-EC9A-F043-B155-89E1962B39EF}" dt="2021-03-07T17:39:57.162" v="3026" actId="20577"/>
          <ac:spMkLst>
            <pc:docMk/>
            <pc:sldMk cId="153756752" sldId="259"/>
            <ac:spMk id="3" creationId="{708D026C-536A-974E-863E-3677CFDD9F61}"/>
          </ac:spMkLst>
        </pc:spChg>
      </pc:sldChg>
      <pc:sldChg chg="modSp mod modNotesTx">
        <pc:chgData name="Mina Spremic" userId="8742722b-62c1-4f98-84aa-998c47f31b81" providerId="ADAL" clId="{51F842B8-EC9A-F043-B155-89E1962B39EF}" dt="2021-03-07T21:16:02.848" v="8139" actId="20577"/>
        <pc:sldMkLst>
          <pc:docMk/>
          <pc:sldMk cId="260453466" sldId="260"/>
        </pc:sldMkLst>
        <pc:spChg chg="mod">
          <ac:chgData name="Mina Spremic" userId="8742722b-62c1-4f98-84aa-998c47f31b81" providerId="ADAL" clId="{51F842B8-EC9A-F043-B155-89E1962B39EF}" dt="2021-03-07T21:06:12.203" v="7257" actId="20577"/>
          <ac:spMkLst>
            <pc:docMk/>
            <pc:sldMk cId="260453466" sldId="260"/>
            <ac:spMk id="3" creationId="{6C473043-36A2-1E43-8753-A6B42DBE28EE}"/>
          </ac:spMkLst>
        </pc:spChg>
      </pc:sldChg>
      <pc:sldChg chg="modNotesTx">
        <pc:chgData name="Mina Spremic" userId="8742722b-62c1-4f98-84aa-998c47f31b81" providerId="ADAL" clId="{51F842B8-EC9A-F043-B155-89E1962B39EF}" dt="2021-03-07T20:42:48.922" v="6116" actId="20577"/>
        <pc:sldMkLst>
          <pc:docMk/>
          <pc:sldMk cId="3430407010" sldId="261"/>
        </pc:sldMkLst>
      </pc:sldChg>
      <pc:sldChg chg="modNotesTx">
        <pc:chgData name="Mina Spremic" userId="8742722b-62c1-4f98-84aa-998c47f31b81" providerId="ADAL" clId="{51F842B8-EC9A-F043-B155-89E1962B39EF}" dt="2021-03-07T21:37:57.119" v="8783" actId="20577"/>
        <pc:sldMkLst>
          <pc:docMk/>
          <pc:sldMk cId="2838010127" sldId="262"/>
        </pc:sldMkLst>
      </pc:sldChg>
      <pc:sldChg chg="modNotesTx">
        <pc:chgData name="Mina Spremic" userId="8742722b-62c1-4f98-84aa-998c47f31b81" providerId="ADAL" clId="{51F842B8-EC9A-F043-B155-89E1962B39EF}" dt="2021-03-07T21:39:15.207" v="9075" actId="20577"/>
        <pc:sldMkLst>
          <pc:docMk/>
          <pc:sldMk cId="2586942788" sldId="263"/>
        </pc:sldMkLst>
      </pc:sldChg>
      <pc:sldChg chg="addSp delSp modSp mod modClrScheme chgLayout modNotesTx">
        <pc:chgData name="Mina Spremic" userId="8742722b-62c1-4f98-84aa-998c47f31b81" providerId="ADAL" clId="{51F842B8-EC9A-F043-B155-89E1962B39EF}" dt="2021-03-07T21:41:10.296" v="9254" actId="20577"/>
        <pc:sldMkLst>
          <pc:docMk/>
          <pc:sldMk cId="484910670" sldId="264"/>
        </pc:sldMkLst>
        <pc:spChg chg="mod ord">
          <ac:chgData name="Mina Spremic" userId="8742722b-62c1-4f98-84aa-998c47f31b81" providerId="ADAL" clId="{51F842B8-EC9A-F043-B155-89E1962B39EF}" dt="2021-03-07T16:55:53.877" v="250" actId="20577"/>
          <ac:spMkLst>
            <pc:docMk/>
            <pc:sldMk cId="484910670" sldId="264"/>
            <ac:spMk id="2" creationId="{08BB16D2-1D8B-224C-8562-7FBCA9556FB8}"/>
          </ac:spMkLst>
        </pc:spChg>
        <pc:spChg chg="add del mod">
          <ac:chgData name="Mina Spremic" userId="8742722b-62c1-4f98-84aa-998c47f31b81" providerId="ADAL" clId="{51F842B8-EC9A-F043-B155-89E1962B39EF}" dt="2021-03-07T16:52:27.950" v="25"/>
          <ac:spMkLst>
            <pc:docMk/>
            <pc:sldMk cId="484910670" sldId="264"/>
            <ac:spMk id="7" creationId="{5B13C64E-1AFA-5749-904E-A9B7DBF9E79A}"/>
          </ac:spMkLst>
        </pc:spChg>
        <pc:spChg chg="add del mod">
          <ac:chgData name="Mina Spremic" userId="8742722b-62c1-4f98-84aa-998c47f31b81" providerId="ADAL" clId="{51F842B8-EC9A-F043-B155-89E1962B39EF}" dt="2021-03-07T16:52:39.702" v="31"/>
          <ac:spMkLst>
            <pc:docMk/>
            <pc:sldMk cId="484910670" sldId="264"/>
            <ac:spMk id="9" creationId="{BBD3BDC1-6EFD-BA44-B447-25FDB7A793E5}"/>
          </ac:spMkLst>
        </pc:spChg>
        <pc:spChg chg="add mod ord">
          <ac:chgData name="Mina Spremic" userId="8742722b-62c1-4f98-84aa-998c47f31b81" providerId="ADAL" clId="{51F842B8-EC9A-F043-B155-89E1962B39EF}" dt="2021-03-07T16:55:30.818" v="249" actId="20577"/>
          <ac:spMkLst>
            <pc:docMk/>
            <pc:sldMk cId="484910670" sldId="264"/>
            <ac:spMk id="10" creationId="{B4FD785C-38D5-5D44-8658-C22BA41B572D}"/>
          </ac:spMkLst>
        </pc:spChg>
        <pc:picChg chg="del mod">
          <ac:chgData name="Mina Spremic" userId="8742722b-62c1-4f98-84aa-998c47f31b81" providerId="ADAL" clId="{51F842B8-EC9A-F043-B155-89E1962B39EF}" dt="2021-03-07T16:52:20.160" v="21" actId="21"/>
          <ac:picMkLst>
            <pc:docMk/>
            <pc:sldMk cId="484910670" sldId="264"/>
            <ac:picMk id="5" creationId="{08F30067-B025-3944-8376-AE4A01D7AF9F}"/>
          </ac:picMkLst>
        </pc:picChg>
        <pc:picChg chg="add mod ord modCrop">
          <ac:chgData name="Mina Spremic" userId="8742722b-62c1-4f98-84aa-998c47f31b81" providerId="ADAL" clId="{51F842B8-EC9A-F043-B155-89E1962B39EF}" dt="2021-03-07T16:53:27.722" v="38" actId="1076"/>
          <ac:picMkLst>
            <pc:docMk/>
            <pc:sldMk cId="484910670" sldId="264"/>
            <ac:picMk id="8" creationId="{06D981E0-CEEE-9E49-AB0D-19E39E1C1D8A}"/>
          </ac:picMkLst>
        </pc:picChg>
      </pc:sldChg>
      <pc:sldChg chg="modNotesTx">
        <pc:chgData name="Mina Spremic" userId="8742722b-62c1-4f98-84aa-998c47f31b81" providerId="ADAL" clId="{51F842B8-EC9A-F043-B155-89E1962B39EF}" dt="2021-03-07T20:47:30.548" v="6408" actId="20577"/>
        <pc:sldMkLst>
          <pc:docMk/>
          <pc:sldMk cId="1507445246" sldId="265"/>
        </pc:sldMkLst>
      </pc:sldChg>
      <pc:sldChg chg="modNotesTx">
        <pc:chgData name="Mina Spremic" userId="8742722b-62c1-4f98-84aa-998c47f31b81" providerId="ADAL" clId="{51F842B8-EC9A-F043-B155-89E1962B39EF}" dt="2021-03-07T20:55:48.297" v="6742" actId="20577"/>
        <pc:sldMkLst>
          <pc:docMk/>
          <pc:sldMk cId="2474146142" sldId="266"/>
        </pc:sldMkLst>
      </pc:sldChg>
      <pc:sldChg chg="modNotesTx">
        <pc:chgData name="Mina Spremic" userId="8742722b-62c1-4f98-84aa-998c47f31b81" providerId="ADAL" clId="{51F842B8-EC9A-F043-B155-89E1962B39EF}" dt="2021-03-07T21:17:38.527" v="8261" actId="20577"/>
        <pc:sldMkLst>
          <pc:docMk/>
          <pc:sldMk cId="1468630158" sldId="268"/>
        </pc:sldMkLst>
      </pc:sldChg>
      <pc:sldChg chg="modSp mod modNotesTx">
        <pc:chgData name="Mina Spremic" userId="8742722b-62c1-4f98-84aa-998c47f31b81" providerId="ADAL" clId="{51F842B8-EC9A-F043-B155-89E1962B39EF}" dt="2021-03-08T09:05:56.889" v="10391" actId="20577"/>
        <pc:sldMkLst>
          <pc:docMk/>
          <pc:sldMk cId="3727719128" sldId="269"/>
        </pc:sldMkLst>
        <pc:spChg chg="mod">
          <ac:chgData name="Mina Spremic" userId="8742722b-62c1-4f98-84aa-998c47f31b81" providerId="ADAL" clId="{51F842B8-EC9A-F043-B155-89E1962B39EF}" dt="2021-03-08T09:05:56.889" v="10391" actId="20577"/>
          <ac:spMkLst>
            <pc:docMk/>
            <pc:sldMk cId="3727719128" sldId="269"/>
            <ac:spMk id="3" creationId="{3C7EB582-7BE9-464E-8A8B-F6E39450E4DF}"/>
          </ac:spMkLst>
        </pc:spChg>
        <pc:spChg chg="mod">
          <ac:chgData name="Mina Spremic" userId="8742722b-62c1-4f98-84aa-998c47f31b81" providerId="ADAL" clId="{51F842B8-EC9A-F043-B155-89E1962B39EF}" dt="2021-03-08T09:05:53.730" v="10390" actId="20577"/>
          <ac:spMkLst>
            <pc:docMk/>
            <pc:sldMk cId="3727719128" sldId="269"/>
            <ac:spMk id="7" creationId="{0AAE6E0D-787F-E949-ACE6-36D6BA4B7F45}"/>
          </ac:spMkLst>
        </pc:spChg>
      </pc:sldChg>
      <pc:sldChg chg="modNotesTx">
        <pc:chgData name="Mina Spremic" userId="8742722b-62c1-4f98-84aa-998c47f31b81" providerId="ADAL" clId="{51F842B8-EC9A-F043-B155-89E1962B39EF}" dt="2021-03-07T21:02:20.432" v="7235" actId="20577"/>
        <pc:sldMkLst>
          <pc:docMk/>
          <pc:sldMk cId="548382838" sldId="270"/>
        </pc:sldMkLst>
      </pc:sldChg>
      <pc:sldChg chg="addSp delSp modSp mod setBg setClrOvrMap modNotesTx">
        <pc:chgData name="Mina Spremic" userId="8742722b-62c1-4f98-84aa-998c47f31b81" providerId="ADAL" clId="{51F842B8-EC9A-F043-B155-89E1962B39EF}" dt="2021-03-07T21:59:14.668" v="9516" actId="20577"/>
        <pc:sldMkLst>
          <pc:docMk/>
          <pc:sldMk cId="1628261267" sldId="271"/>
        </pc:sldMkLst>
        <pc:spChg chg="mod">
          <ac:chgData name="Mina Spremic" userId="8742722b-62c1-4f98-84aa-998c47f31b81" providerId="ADAL" clId="{51F842B8-EC9A-F043-B155-89E1962B39EF}" dt="2021-03-07T16:57:33.427" v="288" actId="1076"/>
          <ac:spMkLst>
            <pc:docMk/>
            <pc:sldMk cId="1628261267" sldId="271"/>
            <ac:spMk id="2" creationId="{3729071E-61E1-A64D-8CE9-5B03D8E500A0}"/>
          </ac:spMkLst>
        </pc:spChg>
        <pc:spChg chg="mod ord">
          <ac:chgData name="Mina Spremic" userId="8742722b-62c1-4f98-84aa-998c47f31b81" providerId="ADAL" clId="{51F842B8-EC9A-F043-B155-89E1962B39EF}" dt="2021-03-07T16:57:37.951" v="289" actId="1076"/>
          <ac:spMkLst>
            <pc:docMk/>
            <pc:sldMk cId="1628261267" sldId="271"/>
            <ac:spMk id="3" creationId="{118BAC19-6DBB-3E47-AE1F-9564764A63EE}"/>
          </ac:spMkLst>
        </pc:spChg>
        <pc:spChg chg="add del">
          <ac:chgData name="Mina Spremic" userId="8742722b-62c1-4f98-84aa-998c47f31b81" providerId="ADAL" clId="{51F842B8-EC9A-F043-B155-89E1962B39EF}" dt="2021-03-07T16:56:42.531" v="267" actId="26606"/>
          <ac:spMkLst>
            <pc:docMk/>
            <pc:sldMk cId="1628261267" sldId="271"/>
            <ac:spMk id="11" creationId="{F8B556C4-7E49-4C36-845D-FC58F507345E}"/>
          </ac:spMkLst>
        </pc:spChg>
        <pc:spChg chg="add del">
          <ac:chgData name="Mina Spremic" userId="8742722b-62c1-4f98-84aa-998c47f31b81" providerId="ADAL" clId="{51F842B8-EC9A-F043-B155-89E1962B39EF}" dt="2021-03-07T16:56:46.491" v="269" actId="26606"/>
          <ac:spMkLst>
            <pc:docMk/>
            <pc:sldMk cId="1628261267" sldId="271"/>
            <ac:spMk id="13" creationId="{CC1026F7-DECB-49B4-A565-518BBA445471}"/>
          </ac:spMkLst>
        </pc:spChg>
        <pc:spChg chg="add del">
          <ac:chgData name="Mina Spremic" userId="8742722b-62c1-4f98-84aa-998c47f31b81" providerId="ADAL" clId="{51F842B8-EC9A-F043-B155-89E1962B39EF}" dt="2021-03-07T16:56:46.491" v="269" actId="26606"/>
          <ac:spMkLst>
            <pc:docMk/>
            <pc:sldMk cId="1628261267" sldId="271"/>
            <ac:spMk id="14" creationId="{1D868099-6145-4BC0-A5EA-74BEF1776BA9}"/>
          </ac:spMkLst>
        </pc:spChg>
        <pc:spChg chg="add del">
          <ac:chgData name="Mina Spremic" userId="8742722b-62c1-4f98-84aa-998c47f31b81" providerId="ADAL" clId="{51F842B8-EC9A-F043-B155-89E1962B39EF}" dt="2021-03-07T16:56:47.993" v="271" actId="26606"/>
          <ac:spMkLst>
            <pc:docMk/>
            <pc:sldMk cId="1628261267" sldId="271"/>
            <ac:spMk id="16" creationId="{BEC9E7FA-3295-45ED-8253-D23F9E44E1DA}"/>
          </ac:spMkLst>
        </pc:spChg>
        <pc:spChg chg="add del">
          <ac:chgData name="Mina Spremic" userId="8742722b-62c1-4f98-84aa-998c47f31b81" providerId="ADAL" clId="{51F842B8-EC9A-F043-B155-89E1962B39EF}" dt="2021-03-07T16:56:57.666" v="273" actId="26606"/>
          <ac:spMkLst>
            <pc:docMk/>
            <pc:sldMk cId="1628261267" sldId="271"/>
            <ac:spMk id="18" creationId="{BC46CD03-D076-40A3-9AA4-2B7BB288B160}"/>
          </ac:spMkLst>
        </pc:spChg>
        <pc:spChg chg="add del">
          <ac:chgData name="Mina Spremic" userId="8742722b-62c1-4f98-84aa-998c47f31b81" providerId="ADAL" clId="{51F842B8-EC9A-F043-B155-89E1962B39EF}" dt="2021-03-07T16:56:57.666" v="273" actId="26606"/>
          <ac:spMkLst>
            <pc:docMk/>
            <pc:sldMk cId="1628261267" sldId="271"/>
            <ac:spMk id="19" creationId="{88D28697-83F7-4C09-A9B2-6CAA58855626}"/>
          </ac:spMkLst>
        </pc:spChg>
        <pc:picChg chg="add del mod modCrop">
          <ac:chgData name="Mina Spremic" userId="8742722b-62c1-4f98-84aa-998c47f31b81" providerId="ADAL" clId="{51F842B8-EC9A-F043-B155-89E1962B39EF}" dt="2021-03-07T16:52:25.887" v="24" actId="21"/>
          <ac:picMkLst>
            <pc:docMk/>
            <pc:sldMk cId="1628261267" sldId="271"/>
            <ac:picMk id="5" creationId="{5685D46B-52E5-1849-933D-186F5B023856}"/>
          </ac:picMkLst>
        </pc:picChg>
        <pc:picChg chg="add mod ord modCrop">
          <ac:chgData name="Mina Spremic" userId="8742722b-62c1-4f98-84aa-998c47f31b81" providerId="ADAL" clId="{51F842B8-EC9A-F043-B155-89E1962B39EF}" dt="2021-03-07T21:58:12.680" v="9399" actId="1076"/>
          <ac:picMkLst>
            <pc:docMk/>
            <pc:sldMk cId="1628261267" sldId="271"/>
            <ac:picMk id="6" creationId="{BCC45D23-03F9-0C45-99EF-0D618281F984}"/>
          </ac:picMkLst>
        </pc:picChg>
      </pc:sldChg>
      <pc:sldChg chg="modNotesTx">
        <pc:chgData name="Mina Spremic" userId="8742722b-62c1-4f98-84aa-998c47f31b81" providerId="ADAL" clId="{51F842B8-EC9A-F043-B155-89E1962B39EF}" dt="2021-03-07T22:14:27.738" v="9624" actId="20577"/>
        <pc:sldMkLst>
          <pc:docMk/>
          <pc:sldMk cId="3653810092" sldId="272"/>
        </pc:sldMkLst>
      </pc:sldChg>
      <pc:sldChg chg="modSp mod modNotesTx">
        <pc:chgData name="Mina Spremic" userId="8742722b-62c1-4f98-84aa-998c47f31b81" providerId="ADAL" clId="{51F842B8-EC9A-F043-B155-89E1962B39EF}" dt="2021-03-07T22:18:36.429" v="10237" actId="20577"/>
        <pc:sldMkLst>
          <pc:docMk/>
          <pc:sldMk cId="539792792" sldId="273"/>
        </pc:sldMkLst>
        <pc:spChg chg="mod">
          <ac:chgData name="Mina Spremic" userId="8742722b-62c1-4f98-84aa-998c47f31b81" providerId="ADAL" clId="{51F842B8-EC9A-F043-B155-89E1962B39EF}" dt="2021-03-07T22:17:27.555" v="10024" actId="20577"/>
          <ac:spMkLst>
            <pc:docMk/>
            <pc:sldMk cId="539792792" sldId="273"/>
            <ac:spMk id="3" creationId="{E2AD1223-740F-9940-BA37-EC1C8810F33A}"/>
          </ac:spMkLst>
        </pc:spChg>
      </pc:sldChg>
      <pc:sldChg chg="addSp delSp modSp add mod modNotesTx">
        <pc:chgData name="Mina Spremic" userId="8742722b-62c1-4f98-84aa-998c47f31b81" providerId="ADAL" clId="{51F842B8-EC9A-F043-B155-89E1962B39EF}" dt="2021-03-07T22:19:22.958" v="10389" actId="20577"/>
        <pc:sldMkLst>
          <pc:docMk/>
          <pc:sldMk cId="403049762" sldId="274"/>
        </pc:sldMkLst>
        <pc:spChg chg="del">
          <ac:chgData name="Mina Spremic" userId="8742722b-62c1-4f98-84aa-998c47f31b81" providerId="ADAL" clId="{51F842B8-EC9A-F043-B155-89E1962B39EF}" dt="2021-03-07T17:19:15.146" v="2206" actId="478"/>
          <ac:spMkLst>
            <pc:docMk/>
            <pc:sldMk cId="403049762" sldId="274"/>
            <ac:spMk id="2" creationId="{29A5F8D3-8A3A-AC41-A803-363D96CEA695}"/>
          </ac:spMkLst>
        </pc:spChg>
        <pc:spChg chg="mod">
          <ac:chgData name="Mina Spremic" userId="8742722b-62c1-4f98-84aa-998c47f31b81" providerId="ADAL" clId="{51F842B8-EC9A-F043-B155-89E1962B39EF}" dt="2021-03-07T17:23:25.641" v="2477" actId="115"/>
          <ac:spMkLst>
            <pc:docMk/>
            <pc:sldMk cId="403049762" sldId="274"/>
            <ac:spMk id="3" creationId="{E2AD1223-740F-9940-BA37-EC1C8810F33A}"/>
          </ac:spMkLst>
        </pc:spChg>
        <pc:spChg chg="add del mod">
          <ac:chgData name="Mina Spremic" userId="8742722b-62c1-4f98-84aa-998c47f31b81" providerId="ADAL" clId="{51F842B8-EC9A-F043-B155-89E1962B39EF}" dt="2021-03-07T17:19:17.417" v="2207" actId="478"/>
          <ac:spMkLst>
            <pc:docMk/>
            <pc:sldMk cId="403049762" sldId="274"/>
            <ac:spMk id="5" creationId="{60C562E6-BE9F-A646-91BB-E58F7DCBAF04}"/>
          </ac:spMkLst>
        </pc:spChg>
      </pc:sldChg>
      <pc:sldChg chg="addSp delSp modSp new mod setBg addAnim delAnim setClrOvrMap">
        <pc:chgData name="Mina Spremic" userId="8742722b-62c1-4f98-84aa-998c47f31b81" providerId="ADAL" clId="{51F842B8-EC9A-F043-B155-89E1962B39EF}" dt="2021-03-07T21:19:00.946" v="8286" actId="20577"/>
        <pc:sldMkLst>
          <pc:docMk/>
          <pc:sldMk cId="1715051255" sldId="275"/>
        </pc:sldMkLst>
        <pc:spChg chg="mod">
          <ac:chgData name="Mina Spremic" userId="8742722b-62c1-4f98-84aa-998c47f31b81" providerId="ADAL" clId="{51F842B8-EC9A-F043-B155-89E1962B39EF}" dt="2021-03-07T21:19:00.946" v="8286" actId="20577"/>
          <ac:spMkLst>
            <pc:docMk/>
            <pc:sldMk cId="1715051255" sldId="275"/>
            <ac:spMk id="2" creationId="{F20D7F9C-A8C8-F74A-A38F-E66BC0540893}"/>
          </ac:spMkLst>
        </pc:spChg>
        <pc:spChg chg="add">
          <ac:chgData name="Mina Spremic" userId="8742722b-62c1-4f98-84aa-998c47f31b81" providerId="ADAL" clId="{51F842B8-EC9A-F043-B155-89E1962B39EF}" dt="2021-03-07T17:24:06.254" v="2496" actId="26606"/>
          <ac:spMkLst>
            <pc:docMk/>
            <pc:sldMk cId="1715051255" sldId="275"/>
            <ac:spMk id="11" creationId="{5ABA7F3F-D56F-4C06-84AC-03FC83B0642E}"/>
          </ac:spMkLst>
        </pc:spChg>
        <pc:spChg chg="add del">
          <ac:chgData name="Mina Spremic" userId="8742722b-62c1-4f98-84aa-998c47f31b81" providerId="ADAL" clId="{51F842B8-EC9A-F043-B155-89E1962B39EF}" dt="2021-03-07T17:24:06.243" v="2495" actId="26606"/>
          <ac:spMkLst>
            <pc:docMk/>
            <pc:sldMk cId="1715051255" sldId="275"/>
            <ac:spMk id="12" creationId="{B709ADC9-6EAF-4268-9415-1ED5ECFA2218}"/>
          </ac:spMkLst>
        </pc:spChg>
        <pc:grpChg chg="add">
          <ac:chgData name="Mina Spremic" userId="8742722b-62c1-4f98-84aa-998c47f31b81" providerId="ADAL" clId="{51F842B8-EC9A-F043-B155-89E1962B39EF}" dt="2021-03-07T17:24:06.254" v="2496" actId="26606"/>
          <ac:grpSpMkLst>
            <pc:docMk/>
            <pc:sldMk cId="1715051255" sldId="275"/>
            <ac:grpSpMk id="7" creationId="{8C89EA62-F38E-4285-A105-C5E1BD360093}"/>
          </ac:grpSpMkLst>
        </pc:grpChg>
        <pc:grpChg chg="add del">
          <ac:chgData name="Mina Spremic" userId="8742722b-62c1-4f98-84aa-998c47f31b81" providerId="ADAL" clId="{51F842B8-EC9A-F043-B155-89E1962B39EF}" dt="2021-03-07T17:24:06.243" v="2495" actId="26606"/>
          <ac:grpSpMkLst>
            <pc:docMk/>
            <pc:sldMk cId="1715051255" sldId="275"/>
            <ac:grpSpMk id="8" creationId="{9D9D6BF1-DFF2-4526-9D13-BF339D8C4163}"/>
          </ac:grpSpMkLst>
        </pc:grpChg>
        <pc:grpChg chg="add">
          <ac:chgData name="Mina Spremic" userId="8742722b-62c1-4f98-84aa-998c47f31b81" providerId="ADAL" clId="{51F842B8-EC9A-F043-B155-89E1962B39EF}" dt="2021-03-07T17:24:06.254" v="2496" actId="26606"/>
          <ac:grpSpMkLst>
            <pc:docMk/>
            <pc:sldMk cId="1715051255" sldId="275"/>
            <ac:grpSpMk id="13" creationId="{715374B5-D7C8-4AA9-BE65-DB7A0CA9B420}"/>
          </ac:grpSpMkLst>
        </pc:grpChg>
        <pc:picChg chg="add del">
          <ac:chgData name="Mina Spremic" userId="8742722b-62c1-4f98-84aa-998c47f31b81" providerId="ADAL" clId="{51F842B8-EC9A-F043-B155-89E1962B39EF}" dt="2021-03-07T17:24:06.243" v="2495" actId="26606"/>
          <ac:picMkLst>
            <pc:docMk/>
            <pc:sldMk cId="1715051255" sldId="275"/>
            <ac:picMk id="4" creationId="{9DFA9790-04F8-4100-9F3D-576C60C1108C}"/>
          </ac:picMkLst>
        </pc:picChg>
      </pc:sldChg>
      <pc:sldChg chg="new del">
        <pc:chgData name="Mina Spremic" userId="8742722b-62c1-4f98-84aa-998c47f31b81" providerId="ADAL" clId="{51F842B8-EC9A-F043-B155-89E1962B39EF}" dt="2021-03-07T17:23:39.504" v="2479" actId="2696"/>
        <pc:sldMkLst>
          <pc:docMk/>
          <pc:sldMk cId="2623872800"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1978B-AB7E-D845-886C-6E2D2C5B96A0}" type="datetimeFigureOut">
              <a:rPr lang="en-GB" smtClean="0"/>
              <a:t>07/03/2021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427D5-2544-6843-893E-64A322BE1269}" type="slidenum">
              <a:rPr lang="en-GB" smtClean="0"/>
              <a:t>‹#›</a:t>
            </a:fld>
            <a:endParaRPr lang="en-GB"/>
          </a:p>
        </p:txBody>
      </p:sp>
    </p:spTree>
    <p:extLst>
      <p:ext uri="{BB962C8B-B14F-4D97-AF65-F5344CB8AC3E}">
        <p14:creationId xmlns:p14="http://schemas.microsoft.com/office/powerpoint/2010/main" val="352803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give a short overview of what the article is about, and also what we will be taking a closer look at:</a:t>
            </a:r>
          </a:p>
          <a:p>
            <a:r>
              <a:rPr lang="en-GB" dirty="0"/>
              <a:t>That is, the fact that commercial algorithms discriminate based on ones persons gender and race, as well as that the benchmark datasets used by these algorithms, and many others, are hardly balanced at all. They show this by relabelling the datasets according to the Fitzpatrick system, which showcases this imbalance, and introduce a new dataset which is more representative. Further, they evaluate a set of three commercial face recognition algorithms, and discover that the error rate is much larger for woman of colour.</a:t>
            </a:r>
          </a:p>
        </p:txBody>
      </p:sp>
      <p:sp>
        <p:nvSpPr>
          <p:cNvPr id="4" name="Slide Number Placeholder 3"/>
          <p:cNvSpPr>
            <a:spLocks noGrp="1"/>
          </p:cNvSpPr>
          <p:nvPr>
            <p:ph type="sldNum" sz="quarter" idx="5"/>
          </p:nvPr>
        </p:nvSpPr>
        <p:spPr/>
        <p:txBody>
          <a:bodyPr/>
          <a:lstStyle/>
          <a:p>
            <a:fld id="{83F427D5-2544-6843-893E-64A322BE1269}" type="slidenum">
              <a:rPr lang="en-GB" smtClean="0"/>
              <a:t>2</a:t>
            </a:fld>
            <a:endParaRPr lang="en-GB"/>
          </a:p>
        </p:txBody>
      </p:sp>
    </p:spTree>
    <p:extLst>
      <p:ext uri="{BB962C8B-B14F-4D97-AF65-F5344CB8AC3E}">
        <p14:creationId xmlns:p14="http://schemas.microsoft.com/office/powerpoint/2010/main" val="360570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commercial software that are evaluated are the IBM, Microsoft and the Face++. Googles classifier was not publicly available  at the time. </a:t>
            </a:r>
          </a:p>
          <a:p>
            <a:r>
              <a:rPr lang="en-GB" sz="1200" kern="1200" dirty="0">
                <a:solidFill>
                  <a:schemeClr val="tx1"/>
                </a:solidFill>
                <a:effectLst/>
                <a:latin typeface="+mn-lt"/>
                <a:ea typeface="+mn-ea"/>
                <a:cs typeface="+mn-cs"/>
              </a:rPr>
              <a:t>The reason Face++, a Chinese computer vision company, has been chosen is due to previous studies showing that the facial recognition systems developed in Western nations and those developed in Asian nations tend to perform better on their respective populations.</a:t>
            </a: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11</a:t>
            </a:fld>
            <a:endParaRPr lang="en-GB"/>
          </a:p>
        </p:txBody>
      </p:sp>
    </p:spTree>
    <p:extLst>
      <p:ext uri="{BB962C8B-B14F-4D97-AF65-F5344CB8AC3E}">
        <p14:creationId xmlns:p14="http://schemas.microsoft.com/office/powerpoint/2010/main" val="303592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choosing the commercial systems it seemed none of them have reported performance metrics on existing gender estimation benchmarks in their provided documentation.</a:t>
            </a:r>
          </a:p>
          <a:p>
            <a:endParaRPr lang="en-GB" dirty="0"/>
          </a:p>
          <a:p>
            <a:r>
              <a:rPr lang="en-GB" dirty="0"/>
              <a:t>Face++ terms of use explicitly disclaim any warranties of accuracy . </a:t>
            </a:r>
          </a:p>
          <a:p>
            <a:r>
              <a:rPr lang="en-GB" dirty="0"/>
              <a:t>Only IBM provided confidence scores between 0 and 1  for face-based gender classification, but still no false positive or true positive rates.</a:t>
            </a:r>
          </a:p>
        </p:txBody>
      </p:sp>
      <p:sp>
        <p:nvSpPr>
          <p:cNvPr id="4" name="Slide Number Placeholder 3"/>
          <p:cNvSpPr>
            <a:spLocks noGrp="1"/>
          </p:cNvSpPr>
          <p:nvPr>
            <p:ph type="sldNum" sz="quarter" idx="5"/>
          </p:nvPr>
        </p:nvSpPr>
        <p:spPr/>
        <p:txBody>
          <a:bodyPr/>
          <a:lstStyle/>
          <a:p>
            <a:fld id="{83F427D5-2544-6843-893E-64A322BE1269}" type="slidenum">
              <a:rPr lang="en-GB" smtClean="0"/>
              <a:t>12</a:t>
            </a:fld>
            <a:endParaRPr lang="en-GB"/>
          </a:p>
        </p:txBody>
      </p:sp>
    </p:spTree>
    <p:extLst>
      <p:ext uri="{BB962C8B-B14F-4D97-AF65-F5344CB8AC3E}">
        <p14:creationId xmlns:p14="http://schemas.microsoft.com/office/powerpoint/2010/main" val="90123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evaluation criteria chosen for this study are PPV- the positive predictive value, error rate which is 1-PPV, true positive rate and false positive rate. </a:t>
            </a: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13</a:t>
            </a:fld>
            <a:endParaRPr lang="en-GB"/>
          </a:p>
        </p:txBody>
      </p:sp>
    </p:spTree>
    <p:extLst>
      <p:ext uri="{BB962C8B-B14F-4D97-AF65-F5344CB8AC3E}">
        <p14:creationId xmlns:p14="http://schemas.microsoft.com/office/powerpoint/2010/main" val="332812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we see some error  when it comes to classification between females and males, and looking closer at darker and lighter skinned individuals, the error increases.  The false positive rate for darker skinned varies between 12.9- 22.4. </a:t>
            </a:r>
          </a:p>
          <a:p>
            <a:endParaRPr lang="en-GB" dirty="0"/>
          </a:p>
          <a:p>
            <a:r>
              <a:rPr lang="en-GB" dirty="0"/>
              <a:t>But not until we look at the intersectional error rates, namely darker females, darker males and lighter females and lighter males, that the error rates really spike up for the different groups. Namely the error rates of darker females. We see that the algorithms are mostly impeccably correct when it comes to lighter males and even lighter females.</a:t>
            </a:r>
          </a:p>
          <a:p>
            <a:r>
              <a:rPr lang="en-GB" dirty="0"/>
              <a:t>So here we can see that an algorithm could be considered extremely successful, depending how we divide up the classification, what we choose to classify. Something to have in mind.</a:t>
            </a:r>
          </a:p>
        </p:txBody>
      </p:sp>
      <p:sp>
        <p:nvSpPr>
          <p:cNvPr id="4" name="Slide Number Placeholder 3"/>
          <p:cNvSpPr>
            <a:spLocks noGrp="1"/>
          </p:cNvSpPr>
          <p:nvPr>
            <p:ph type="sldNum" sz="quarter" idx="5"/>
          </p:nvPr>
        </p:nvSpPr>
        <p:spPr/>
        <p:txBody>
          <a:bodyPr/>
          <a:lstStyle/>
          <a:p>
            <a:fld id="{83F427D5-2544-6843-893E-64A322BE1269}" type="slidenum">
              <a:rPr lang="en-GB" smtClean="0"/>
              <a:t>14</a:t>
            </a:fld>
            <a:endParaRPr lang="en-GB"/>
          </a:p>
        </p:txBody>
      </p:sp>
    </p:spTree>
    <p:extLst>
      <p:ext uri="{BB962C8B-B14F-4D97-AF65-F5344CB8AC3E}">
        <p14:creationId xmlns:p14="http://schemas.microsoft.com/office/powerpoint/2010/main" val="419187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Now a concrete summary of the numbers from the table:  *read the slide*</a:t>
            </a:r>
          </a:p>
          <a:p>
            <a:r>
              <a:rPr lang="en-GB" sz="1200" kern="1200" dirty="0">
                <a:solidFill>
                  <a:schemeClr val="tx1"/>
                </a:solidFill>
                <a:effectLst/>
                <a:latin typeface="+mn-lt"/>
                <a:ea typeface="+mn-ea"/>
                <a:cs typeface="+mn-cs"/>
              </a:rPr>
              <a:t>*Comment on first point*:The relatively high true positive rates for females indicate that when a face is predicted to be female the estimation</a:t>
            </a:r>
          </a:p>
          <a:p>
            <a:r>
              <a:rPr lang="en-GB" sz="1200" kern="1200" dirty="0">
                <a:solidFill>
                  <a:schemeClr val="tx1"/>
                </a:solidFill>
                <a:effectLst/>
                <a:latin typeface="+mn-lt"/>
                <a:ea typeface="+mn-ea"/>
                <a:cs typeface="+mn-cs"/>
              </a:rPr>
              <a:t>is more likely to be correct than when a face is predicted to be male.</a:t>
            </a:r>
          </a:p>
          <a:p>
            <a:r>
              <a:rPr lang="en-GB" sz="1200" kern="1200" dirty="0">
                <a:solidFill>
                  <a:schemeClr val="tx1"/>
                </a:solidFill>
                <a:effectLst/>
                <a:latin typeface="+mn-lt"/>
                <a:ea typeface="+mn-ea"/>
                <a:cs typeface="+mn-cs"/>
              </a:rPr>
              <a:t>*After all the points*: The authors point out that the presence of more darker individuals is a better explanation for error rates than a deviation in how images of parliamentarians are composed and produced. However, darker skin alone may not be fully responsible for misclassification. Instead, darker skin may be highly correlated with facial geometries or gender display norms that were less represented in the training data of the evaluated classifiers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Another thing to keep in mind is that the companies have not disclosed how the classification threshold has been picked, or what it is, hence it could be that </a:t>
            </a:r>
          </a:p>
          <a:p>
            <a:r>
              <a:rPr lang="en-GB" sz="1200" kern="1200" dirty="0">
                <a:solidFill>
                  <a:schemeClr val="tx1"/>
                </a:solidFill>
                <a:effectLst/>
                <a:latin typeface="+mn-lt"/>
                <a:ea typeface="+mn-ea"/>
                <a:cs typeface="+mn-cs"/>
              </a:rPr>
              <a:t>It has been chosen in such manner that it provides highest TPR and perhaps positive predictive value too for some groups, but this is just a speculation from our side.</a:t>
            </a: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15</a:t>
            </a:fld>
            <a:endParaRPr lang="en-GB"/>
          </a:p>
        </p:txBody>
      </p:sp>
    </p:spTree>
    <p:extLst>
      <p:ext uri="{BB962C8B-B14F-4D97-AF65-F5344CB8AC3E}">
        <p14:creationId xmlns:p14="http://schemas.microsoft.com/office/powerpoint/2010/main" val="79191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further work, authors list research on whether similar intersectional errors persists in other human-based computer vision tasks</a:t>
            </a:r>
          </a:p>
          <a:p>
            <a:r>
              <a:rPr lang="en-GB" dirty="0"/>
              <a:t>Further explore intersectional error analysis of facial detection, identification and verification</a:t>
            </a:r>
          </a:p>
          <a:p>
            <a:r>
              <a:rPr lang="en-GB" dirty="0"/>
              <a:t>Produce more inclusive benchmarks</a:t>
            </a:r>
          </a:p>
          <a:p>
            <a:r>
              <a:rPr lang="en-GB" dirty="0"/>
              <a:t>And most of all try to increase the transparency and the accountability in the artificial intelligence</a:t>
            </a:r>
          </a:p>
          <a:p>
            <a:endParaRPr lang="en-GB" dirty="0"/>
          </a:p>
          <a:p>
            <a:r>
              <a:rPr lang="en-GB" dirty="0"/>
              <a:t>I wish to also add a conclusive comment from our side, which is that It is important to be very careful when reporting overly positive results of these kind of algorithms, especially when it comes to algorithms whose clients is the government, because it is not just an arbitrary computer program anymore it is something that decides on peoples lives. Which is very scary, and cannot be accentuated enough. “ – my comment</a:t>
            </a: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16</a:t>
            </a:fld>
            <a:endParaRPr lang="en-GB"/>
          </a:p>
        </p:txBody>
      </p:sp>
    </p:spTree>
    <p:extLst>
      <p:ext uri="{BB962C8B-B14F-4D97-AF65-F5344CB8AC3E}">
        <p14:creationId xmlns:p14="http://schemas.microsoft.com/office/powerpoint/2010/main" val="359265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end, a concluding quote from the paper: saying</a:t>
            </a:r>
          </a:p>
        </p:txBody>
      </p:sp>
      <p:sp>
        <p:nvSpPr>
          <p:cNvPr id="4" name="Slide Number Placeholder 3"/>
          <p:cNvSpPr>
            <a:spLocks noGrp="1"/>
          </p:cNvSpPr>
          <p:nvPr>
            <p:ph type="sldNum" sz="quarter" idx="5"/>
          </p:nvPr>
        </p:nvSpPr>
        <p:spPr/>
        <p:txBody>
          <a:bodyPr/>
          <a:lstStyle/>
          <a:p>
            <a:fld id="{83F427D5-2544-6843-893E-64A322BE1269}" type="slidenum">
              <a:rPr lang="en-GB" smtClean="0"/>
              <a:t>17</a:t>
            </a:fld>
            <a:endParaRPr lang="en-GB"/>
          </a:p>
        </p:txBody>
      </p:sp>
    </p:spTree>
    <p:extLst>
      <p:ext uri="{BB962C8B-B14F-4D97-AF65-F5344CB8AC3E}">
        <p14:creationId xmlns:p14="http://schemas.microsoft.com/office/powerpoint/2010/main" val="427854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18</a:t>
            </a:fld>
            <a:endParaRPr lang="en-GB"/>
          </a:p>
        </p:txBody>
      </p:sp>
    </p:spTree>
    <p:extLst>
      <p:ext uri="{BB962C8B-B14F-4D97-AF65-F5344CB8AC3E}">
        <p14:creationId xmlns:p14="http://schemas.microsoft.com/office/powerpoint/2010/main" val="332953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of now, the most common commercial software in use when it comes to facial recognition are from IBM, Microsoft, Face++, which is</a:t>
            </a:r>
            <a:r>
              <a:rPr lang="en-GB" sz="1200" kern="1200" dirty="0">
                <a:solidFill>
                  <a:schemeClr val="tx1"/>
                </a:solidFill>
                <a:effectLst/>
                <a:latin typeface="+mn-lt"/>
                <a:ea typeface="+mn-ea"/>
                <a:cs typeface="+mn-cs"/>
              </a:rPr>
              <a:t> a computer vision company headquartered in China,</a:t>
            </a:r>
            <a:r>
              <a:rPr lang="en-GB" dirty="0"/>
              <a:t> and Google.</a:t>
            </a:r>
          </a:p>
          <a:p>
            <a:endParaRPr lang="en-GB" dirty="0"/>
          </a:p>
          <a:p>
            <a:r>
              <a:rPr lang="en-GB" dirty="0"/>
              <a:t>These solutions are used in both electronical devices, like your phone as everyone knows, but also in other situations related to more serious aspects of ones life, like credit evaluation, or as group 7 mentioned last Monday, for evaluating </a:t>
            </a:r>
            <a:r>
              <a:rPr lang="en-GB" dirty="0" err="1"/>
              <a:t>someones</a:t>
            </a:r>
            <a:r>
              <a:rPr lang="en-GB" dirty="0"/>
              <a:t> risk of becoming a criminal, or whether they should be released from prison and such and such.</a:t>
            </a:r>
          </a:p>
          <a:p>
            <a:endParaRPr lang="en-GB" dirty="0"/>
          </a:p>
          <a:p>
            <a:r>
              <a:rPr lang="en-GB" dirty="0"/>
              <a:t>The problem arises when there are issues with accuracy when it comes to gender, race and age groups.</a:t>
            </a:r>
          </a:p>
          <a:p>
            <a:endParaRPr lang="en-GB" dirty="0"/>
          </a:p>
          <a:p>
            <a:r>
              <a:rPr lang="en-GB" dirty="0"/>
              <a:t>To properly train the algorithms we need datasets that are properly labelled and have proper representation of ethnical/racial groups. </a:t>
            </a:r>
          </a:p>
          <a:p>
            <a:endParaRPr lang="en-GB" dirty="0"/>
          </a:p>
          <a:p>
            <a:r>
              <a:rPr lang="en-GB" dirty="0"/>
              <a:t>An example that was considered was that of the report from the National institute of standards and technology, who explored the impact of ethnicity on gender classification. They used country of origin as a proxy, the issue however was that none of the the 10 countries were from </a:t>
            </a:r>
            <a:r>
              <a:rPr lang="en-GB" dirty="0" err="1"/>
              <a:t>Carribean</a:t>
            </a:r>
            <a:r>
              <a:rPr lang="en-GB" dirty="0"/>
              <a:t> or Africa – where the majority of the population are of darker skin </a:t>
            </a:r>
            <a:r>
              <a:rPr lang="en-GB" dirty="0" err="1"/>
              <a:t>color</a:t>
            </a:r>
            <a:r>
              <a:rPr lang="en-GB" dirty="0"/>
              <a:t>. Whether an oversight or a product of the lack of representative data sets, it is nonetheless problematic, considering the goal of the study, even though the point is conveyed, and improper classification and the lack of representation is identified, although one can argue on what basis.</a:t>
            </a:r>
          </a:p>
          <a:p>
            <a:endParaRPr lang="en-GB" dirty="0"/>
          </a:p>
          <a:p>
            <a:r>
              <a:rPr lang="en-GB" dirty="0"/>
              <a:t>Continuing along this line, another one of the papers referred to had concluded ethnicity does not have impact on gender classification, on the basis of using binary ethnic categorization 0 and 1. And ethnicity and race are, as we know, quite a bit more nuanced than just being Caucasian and non-Caucasian.</a:t>
            </a:r>
          </a:p>
          <a:p>
            <a:endParaRPr lang="en-GB" dirty="0"/>
          </a:p>
          <a:p>
            <a:r>
              <a:rPr lang="en-GB" dirty="0"/>
              <a:t>Other research has also gone into (read slide). Note that this is still image analysis.</a:t>
            </a: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3</a:t>
            </a:fld>
            <a:endParaRPr lang="en-GB"/>
          </a:p>
        </p:txBody>
      </p:sp>
    </p:spTree>
    <p:extLst>
      <p:ext uri="{BB962C8B-B14F-4D97-AF65-F5344CB8AC3E}">
        <p14:creationId xmlns:p14="http://schemas.microsoft.com/office/powerpoint/2010/main" val="324866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Harking back to the problematic Caucasian non-Caucasian case, one of the main issues has been that results provided from different systems have not been per gender or per racial/ethnical group.</a:t>
            </a:r>
          </a:p>
          <a:p>
            <a:endParaRPr lang="en-GB" dirty="0"/>
          </a:p>
          <a:p>
            <a:r>
              <a:rPr lang="en-GB" dirty="0"/>
              <a:t>Researchers report xx % accuracy on a data set as a whole, without mentioning how well the algorithm does on a particular ethnical group, or on females exclusively. So, when the gold standard benchmark consists of almost 80% white male faces, are you really doing facial recognition or  are you doing white male recognition?</a:t>
            </a:r>
          </a:p>
          <a:p>
            <a:endParaRPr lang="en-GB" dirty="0"/>
          </a:p>
          <a:p>
            <a:r>
              <a:rPr lang="en-GB" dirty="0"/>
              <a:t>Also, since many algorithms are pretrained on data sets similar to this, it is hard to imagine them generalizing to a more diverse, real world application, where not everyone is a white male.</a:t>
            </a:r>
          </a:p>
        </p:txBody>
      </p:sp>
      <p:sp>
        <p:nvSpPr>
          <p:cNvPr id="4" name="Slide Number Placeholder 3"/>
          <p:cNvSpPr>
            <a:spLocks noGrp="1"/>
          </p:cNvSpPr>
          <p:nvPr>
            <p:ph type="sldNum" sz="quarter" idx="5"/>
          </p:nvPr>
        </p:nvSpPr>
        <p:spPr/>
        <p:txBody>
          <a:bodyPr/>
          <a:lstStyle/>
          <a:p>
            <a:fld id="{83F427D5-2544-6843-893E-64A322BE1269}" type="slidenum">
              <a:rPr lang="en-GB" smtClean="0"/>
              <a:t>4</a:t>
            </a:fld>
            <a:endParaRPr lang="en-GB"/>
          </a:p>
        </p:txBody>
      </p:sp>
    </p:spTree>
    <p:extLst>
      <p:ext uri="{BB962C8B-B14F-4D97-AF65-F5344CB8AC3E}">
        <p14:creationId xmlns:p14="http://schemas.microsoft.com/office/powerpoint/2010/main" val="355331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you discretise peoples ethnicity in an acceptable fashion?</a:t>
            </a:r>
          </a:p>
          <a:p>
            <a:endParaRPr lang="en-GB" dirty="0"/>
          </a:p>
          <a:p>
            <a:r>
              <a:rPr lang="en-GB" dirty="0"/>
              <a:t>There are quite a few charts describing skin types both with respect to appearance but also when it comes to ethnical origin. This scale, the Fitzpatrick skin type, is used for skin classification and determining risk of skin cancer. And since race and ethnicity can be rather unstable labels, the authors of this article opted for using skin types instead.</a:t>
            </a:r>
          </a:p>
          <a:p>
            <a:endParaRPr lang="en-GB" dirty="0"/>
          </a:p>
          <a:p>
            <a:r>
              <a:rPr lang="en-GB" dirty="0"/>
              <a:t>One can argue, as authors point out, that even this scale is biased towards lighter skin tones, since it basically has 4 different stages for what one can consider white, and 1 for black. But it is still a scientific starting point.</a:t>
            </a:r>
          </a:p>
          <a:p>
            <a:endParaRPr lang="en-GB" dirty="0"/>
          </a:p>
        </p:txBody>
      </p:sp>
      <p:sp>
        <p:nvSpPr>
          <p:cNvPr id="4" name="Slide Number Placeholder 3"/>
          <p:cNvSpPr>
            <a:spLocks noGrp="1"/>
          </p:cNvSpPr>
          <p:nvPr>
            <p:ph type="sldNum" sz="quarter" idx="5"/>
          </p:nvPr>
        </p:nvSpPr>
        <p:spPr/>
        <p:txBody>
          <a:bodyPr/>
          <a:lstStyle/>
          <a:p>
            <a:fld id="{83F427D5-2544-6843-893E-64A322BE1269}" type="slidenum">
              <a:rPr lang="en-GB" smtClean="0"/>
              <a:t>5</a:t>
            </a:fld>
            <a:endParaRPr lang="en-GB"/>
          </a:p>
        </p:txBody>
      </p:sp>
    </p:spTree>
    <p:extLst>
      <p:ext uri="{BB962C8B-B14F-4D97-AF65-F5344CB8AC3E}">
        <p14:creationId xmlns:p14="http://schemas.microsoft.com/office/powerpoint/2010/main" val="10489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paper, gender division is done by separation into two classes, those perceived as male and those perceived as female, as two previous benchmarks, IJB-A and </a:t>
            </a:r>
            <a:r>
              <a:rPr lang="en-GB" dirty="0" err="1"/>
              <a:t>Adiance</a:t>
            </a:r>
            <a:r>
              <a:rPr lang="en-GB" dirty="0"/>
              <a:t>, have already used this labelling system. </a:t>
            </a:r>
          </a:p>
          <a:p>
            <a:endParaRPr lang="en-GB" dirty="0"/>
          </a:p>
          <a:p>
            <a:r>
              <a:rPr lang="en-GB" dirty="0"/>
              <a:t>All three datasets have been labelled according to Fitzpatrick skin type system, IJB-A and </a:t>
            </a:r>
            <a:r>
              <a:rPr lang="en-GB" dirty="0" err="1"/>
              <a:t>Adience</a:t>
            </a:r>
            <a:r>
              <a:rPr lang="en-GB" dirty="0"/>
              <a:t> by one of the authors, and PPB has been labelled by both authors. A dermatologist provided final labels. </a:t>
            </a:r>
          </a:p>
        </p:txBody>
      </p:sp>
      <p:sp>
        <p:nvSpPr>
          <p:cNvPr id="4" name="Slide Number Placeholder 3"/>
          <p:cNvSpPr>
            <a:spLocks noGrp="1"/>
          </p:cNvSpPr>
          <p:nvPr>
            <p:ph type="sldNum" sz="quarter" idx="5"/>
          </p:nvPr>
        </p:nvSpPr>
        <p:spPr/>
        <p:txBody>
          <a:bodyPr/>
          <a:lstStyle/>
          <a:p>
            <a:fld id="{83F427D5-2544-6843-893E-64A322BE1269}" type="slidenum">
              <a:rPr lang="en-GB" smtClean="0"/>
              <a:t>6</a:t>
            </a:fld>
            <a:endParaRPr lang="en-GB"/>
          </a:p>
        </p:txBody>
      </p:sp>
    </p:spTree>
    <p:extLst>
      <p:ext uri="{BB962C8B-B14F-4D97-AF65-F5344CB8AC3E}">
        <p14:creationId xmlns:p14="http://schemas.microsoft.com/office/powerpoint/2010/main" val="367429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bit about the two existing datasets used in the evaluation. </a:t>
            </a:r>
          </a:p>
          <a:p>
            <a:endParaRPr lang="en-GB" dirty="0"/>
          </a:p>
          <a:p>
            <a:r>
              <a:rPr lang="en-GB" dirty="0"/>
              <a:t>*Read the slide*</a:t>
            </a:r>
          </a:p>
          <a:p>
            <a:endParaRPr lang="en-GB" dirty="0"/>
          </a:p>
          <a:p>
            <a:r>
              <a:rPr lang="en-GB" dirty="0"/>
              <a:t>*first 2 points on both*</a:t>
            </a:r>
          </a:p>
          <a:p>
            <a:endParaRPr lang="en-GB" dirty="0"/>
          </a:p>
          <a:p>
            <a:r>
              <a:rPr lang="en-GB" dirty="0"/>
              <a:t>The pictures in both of the sets vary in pose and illumination, and are both unconstrained.</a:t>
            </a:r>
          </a:p>
        </p:txBody>
      </p:sp>
      <p:sp>
        <p:nvSpPr>
          <p:cNvPr id="4" name="Slide Number Placeholder 3"/>
          <p:cNvSpPr>
            <a:spLocks noGrp="1"/>
          </p:cNvSpPr>
          <p:nvPr>
            <p:ph type="sldNum" sz="quarter" idx="5"/>
          </p:nvPr>
        </p:nvSpPr>
        <p:spPr/>
        <p:txBody>
          <a:bodyPr/>
          <a:lstStyle/>
          <a:p>
            <a:fld id="{83F427D5-2544-6843-893E-64A322BE1269}" type="slidenum">
              <a:rPr lang="en-GB" smtClean="0"/>
              <a:t>7</a:t>
            </a:fld>
            <a:endParaRPr lang="en-GB"/>
          </a:p>
        </p:txBody>
      </p:sp>
    </p:spTree>
    <p:extLst>
      <p:ext uri="{BB962C8B-B14F-4D97-AF65-F5344CB8AC3E}">
        <p14:creationId xmlns:p14="http://schemas.microsoft.com/office/powerpoint/2010/main" val="413339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third benchmark, the Pilot Parliament Benchmark, was made for this article, with goal to provide better intersectional representation on the basis of gender and skin type.</a:t>
            </a:r>
          </a:p>
        </p:txBody>
      </p:sp>
      <p:sp>
        <p:nvSpPr>
          <p:cNvPr id="4" name="Slide Number Placeholder 3"/>
          <p:cNvSpPr>
            <a:spLocks noGrp="1"/>
          </p:cNvSpPr>
          <p:nvPr>
            <p:ph type="sldNum" sz="quarter" idx="5"/>
          </p:nvPr>
        </p:nvSpPr>
        <p:spPr/>
        <p:txBody>
          <a:bodyPr/>
          <a:lstStyle/>
          <a:p>
            <a:fld id="{83F427D5-2544-6843-893E-64A322BE1269}" type="slidenum">
              <a:rPr lang="en-GB" smtClean="0"/>
              <a:t>8</a:t>
            </a:fld>
            <a:endParaRPr lang="en-GB"/>
          </a:p>
        </p:txBody>
      </p:sp>
    </p:spTree>
    <p:extLst>
      <p:ext uri="{BB962C8B-B14F-4D97-AF65-F5344CB8AC3E}">
        <p14:creationId xmlns:p14="http://schemas.microsoft.com/office/powerpoint/2010/main" val="135577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set consists of images from national parliament members, three African and three European countries, who  have been selected due to their gender parity in their respective parliaments. Rwanda is the number one in the WORLD when it comes to the proportion of female representatives. Senegal and South Africa are then next highest ranking ones. Finland, Iceland and Sweden are all among top ten when it comes to gender representation in the national parliament.</a:t>
            </a:r>
          </a:p>
          <a:p>
            <a:endParaRPr lang="en-GB" dirty="0"/>
          </a:p>
          <a:p>
            <a:r>
              <a:rPr lang="en-GB" dirty="0"/>
              <a:t>It is worth noting that the author stay critical towards their own data set and point out the lacking sides of constructing it based on parliament photos, as the photos have been taken under certain conditions, with fixed illumination and constrained poses. In addition, expressions are either neutral or smiling, which are in contrast to the previous two benchmarks.</a:t>
            </a:r>
          </a:p>
        </p:txBody>
      </p:sp>
      <p:sp>
        <p:nvSpPr>
          <p:cNvPr id="4" name="Slide Number Placeholder 3"/>
          <p:cNvSpPr>
            <a:spLocks noGrp="1"/>
          </p:cNvSpPr>
          <p:nvPr>
            <p:ph type="sldNum" sz="quarter" idx="5"/>
          </p:nvPr>
        </p:nvSpPr>
        <p:spPr/>
        <p:txBody>
          <a:bodyPr/>
          <a:lstStyle/>
          <a:p>
            <a:fld id="{83F427D5-2544-6843-893E-64A322BE1269}" type="slidenum">
              <a:rPr lang="en-GB" smtClean="0"/>
              <a:t>9</a:t>
            </a:fld>
            <a:endParaRPr lang="en-GB"/>
          </a:p>
        </p:txBody>
      </p:sp>
    </p:spTree>
    <p:extLst>
      <p:ext uri="{BB962C8B-B14F-4D97-AF65-F5344CB8AC3E}">
        <p14:creationId xmlns:p14="http://schemas.microsoft.com/office/powerpoint/2010/main" val="280100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authers</a:t>
            </a:r>
            <a:r>
              <a:rPr lang="en-GB" dirty="0"/>
              <a:t> present the distribution of dark and light coloured males and females in both their own and the two previous benchmarks, to address the obvious elephant in the room. The over-representation of lighter coloured persons in both the </a:t>
            </a:r>
            <a:r>
              <a:rPr lang="en-GB" dirty="0" err="1"/>
              <a:t>Adience</a:t>
            </a:r>
            <a:r>
              <a:rPr lang="en-GB" dirty="0"/>
              <a:t> and IJB-A datasets, as well as a general under-representation of females in IJB-A. The distribution is more even for the PPB set.</a:t>
            </a:r>
          </a:p>
        </p:txBody>
      </p:sp>
      <p:sp>
        <p:nvSpPr>
          <p:cNvPr id="4" name="Slide Number Placeholder 3"/>
          <p:cNvSpPr>
            <a:spLocks noGrp="1"/>
          </p:cNvSpPr>
          <p:nvPr>
            <p:ph type="sldNum" sz="quarter" idx="5"/>
          </p:nvPr>
        </p:nvSpPr>
        <p:spPr/>
        <p:txBody>
          <a:bodyPr/>
          <a:lstStyle/>
          <a:p>
            <a:fld id="{83F427D5-2544-6843-893E-64A322BE1269}" type="slidenum">
              <a:rPr lang="en-GB" smtClean="0"/>
              <a:t>10</a:t>
            </a:fld>
            <a:endParaRPr lang="en-GB"/>
          </a:p>
        </p:txBody>
      </p:sp>
    </p:spTree>
    <p:extLst>
      <p:ext uri="{BB962C8B-B14F-4D97-AF65-F5344CB8AC3E}">
        <p14:creationId xmlns:p14="http://schemas.microsoft.com/office/powerpoint/2010/main" val="37879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3/7/21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3/7/21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3/7/21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6247-14A1-9F49-9D6C-029A6EA669D6}"/>
              </a:ext>
            </a:extLst>
          </p:cNvPr>
          <p:cNvSpPr>
            <a:spLocks noGrp="1"/>
          </p:cNvSpPr>
          <p:nvPr>
            <p:ph type="ctrTitle"/>
          </p:nvPr>
        </p:nvSpPr>
        <p:spPr/>
        <p:txBody>
          <a:bodyPr/>
          <a:lstStyle/>
          <a:p>
            <a:r>
              <a:rPr lang="en-GB" dirty="0"/>
              <a:t>Gender shades</a:t>
            </a:r>
          </a:p>
        </p:txBody>
      </p:sp>
      <p:sp>
        <p:nvSpPr>
          <p:cNvPr id="3" name="Subtitle 2">
            <a:extLst>
              <a:ext uri="{FF2B5EF4-FFF2-40B4-BE49-F238E27FC236}">
                <a16:creationId xmlns:a16="http://schemas.microsoft.com/office/drawing/2014/main" id="{02D1F4BD-4AAA-F548-870E-38D7D9ABA720}"/>
              </a:ext>
            </a:extLst>
          </p:cNvPr>
          <p:cNvSpPr>
            <a:spLocks noGrp="1"/>
          </p:cNvSpPr>
          <p:nvPr>
            <p:ph type="subTitle" idx="1"/>
          </p:nvPr>
        </p:nvSpPr>
        <p:spPr/>
        <p:txBody>
          <a:bodyPr>
            <a:normAutofit/>
          </a:bodyPr>
          <a:lstStyle/>
          <a:p>
            <a:r>
              <a:rPr lang="en-GB" dirty="0"/>
              <a:t>Intersectional Accuracy Disparities in Commercial Gender Classification</a:t>
            </a:r>
          </a:p>
        </p:txBody>
      </p:sp>
      <p:sp>
        <p:nvSpPr>
          <p:cNvPr id="4" name="TextBox 3">
            <a:extLst>
              <a:ext uri="{FF2B5EF4-FFF2-40B4-BE49-F238E27FC236}">
                <a16:creationId xmlns:a16="http://schemas.microsoft.com/office/drawing/2014/main" id="{26B549DF-762B-BE46-97EF-7AE72DDDCA3A}"/>
              </a:ext>
            </a:extLst>
          </p:cNvPr>
          <p:cNvSpPr txBox="1"/>
          <p:nvPr/>
        </p:nvSpPr>
        <p:spPr>
          <a:xfrm>
            <a:off x="767644" y="5689600"/>
            <a:ext cx="5588000" cy="369332"/>
          </a:xfrm>
          <a:prstGeom prst="rect">
            <a:avLst/>
          </a:prstGeom>
          <a:noFill/>
        </p:spPr>
        <p:txBody>
          <a:bodyPr wrap="square" rtlCol="0">
            <a:spAutoFit/>
          </a:bodyPr>
          <a:lstStyle/>
          <a:p>
            <a:r>
              <a:rPr lang="en-GB" dirty="0"/>
              <a:t>Authors of the article: Joy </a:t>
            </a:r>
            <a:r>
              <a:rPr lang="en-GB" dirty="0" err="1"/>
              <a:t>Buolamwini</a:t>
            </a:r>
            <a:r>
              <a:rPr lang="en-GB" dirty="0"/>
              <a:t>, </a:t>
            </a:r>
            <a:r>
              <a:rPr lang="en-GB" dirty="0" err="1"/>
              <a:t>Timnit</a:t>
            </a:r>
            <a:r>
              <a:rPr lang="en-GB" dirty="0"/>
              <a:t> </a:t>
            </a:r>
            <a:r>
              <a:rPr lang="en-GB" dirty="0" err="1"/>
              <a:t>Gebru</a:t>
            </a:r>
            <a:endParaRPr lang="en-GB" dirty="0"/>
          </a:p>
        </p:txBody>
      </p:sp>
    </p:spTree>
    <p:extLst>
      <p:ext uri="{BB962C8B-B14F-4D97-AF65-F5344CB8AC3E}">
        <p14:creationId xmlns:p14="http://schemas.microsoft.com/office/powerpoint/2010/main" val="22441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BFFB-F646-824A-BA4B-8BF8B450B9D7}"/>
              </a:ext>
            </a:extLst>
          </p:cNvPr>
          <p:cNvSpPr>
            <a:spLocks noGrp="1"/>
          </p:cNvSpPr>
          <p:nvPr>
            <p:ph type="title"/>
          </p:nvPr>
        </p:nvSpPr>
        <p:spPr/>
        <p:txBody>
          <a:bodyPr/>
          <a:lstStyle/>
          <a:p>
            <a:r>
              <a:rPr lang="en-GB" dirty="0"/>
              <a:t>Distribution of different groups</a:t>
            </a:r>
            <a:br>
              <a:rPr lang="en-GB" dirty="0"/>
            </a:br>
            <a:endParaRPr lang="en-GB" dirty="0"/>
          </a:p>
        </p:txBody>
      </p:sp>
      <p:pic>
        <p:nvPicPr>
          <p:cNvPr id="5" name="Content Placeholder 4" descr="Chart, bar chart&#10;&#10;Description automatically generated">
            <a:extLst>
              <a:ext uri="{FF2B5EF4-FFF2-40B4-BE49-F238E27FC236}">
                <a16:creationId xmlns:a16="http://schemas.microsoft.com/office/drawing/2014/main" id="{1D1D509F-F32B-1D40-88FE-BFB86037111A}"/>
              </a:ext>
            </a:extLst>
          </p:cNvPr>
          <p:cNvPicPr>
            <a:picLocks noGrp="1" noChangeAspect="1"/>
          </p:cNvPicPr>
          <p:nvPr>
            <p:ph idx="1"/>
          </p:nvPr>
        </p:nvPicPr>
        <p:blipFill>
          <a:blip r:embed="rId3"/>
          <a:stretch>
            <a:fillRect/>
          </a:stretch>
        </p:blipFill>
        <p:spPr>
          <a:xfrm>
            <a:off x="1371600" y="1625146"/>
            <a:ext cx="8083550" cy="3129736"/>
          </a:xfrm>
        </p:spPr>
      </p:pic>
      <p:sp>
        <p:nvSpPr>
          <p:cNvPr id="7" name="TextBox 6">
            <a:extLst>
              <a:ext uri="{FF2B5EF4-FFF2-40B4-BE49-F238E27FC236}">
                <a16:creationId xmlns:a16="http://schemas.microsoft.com/office/drawing/2014/main" id="{55CDCF7D-9210-6449-A5C1-A639E51E6670}"/>
              </a:ext>
            </a:extLst>
          </p:cNvPr>
          <p:cNvSpPr txBox="1"/>
          <p:nvPr/>
        </p:nvSpPr>
        <p:spPr>
          <a:xfrm>
            <a:off x="1371600" y="5048188"/>
            <a:ext cx="4390433" cy="369332"/>
          </a:xfrm>
          <a:prstGeom prst="rect">
            <a:avLst/>
          </a:prstGeom>
          <a:noFill/>
        </p:spPr>
        <p:txBody>
          <a:bodyPr wrap="none" rtlCol="0">
            <a:spAutoFit/>
          </a:bodyPr>
          <a:lstStyle/>
          <a:p>
            <a:r>
              <a:rPr lang="en-GB" dirty="0"/>
              <a:t>Here light group is types I-III, and dark IV-VI.</a:t>
            </a:r>
          </a:p>
        </p:txBody>
      </p:sp>
    </p:spTree>
    <p:extLst>
      <p:ext uri="{BB962C8B-B14F-4D97-AF65-F5344CB8AC3E}">
        <p14:creationId xmlns:p14="http://schemas.microsoft.com/office/powerpoint/2010/main" val="54838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377B-4583-E644-85CD-0E7D5A371FFD}"/>
              </a:ext>
            </a:extLst>
          </p:cNvPr>
          <p:cNvSpPr>
            <a:spLocks noGrp="1"/>
          </p:cNvSpPr>
          <p:nvPr>
            <p:ph type="title"/>
          </p:nvPr>
        </p:nvSpPr>
        <p:spPr/>
        <p:txBody>
          <a:bodyPr>
            <a:normAutofit fontScale="90000"/>
          </a:bodyPr>
          <a:lstStyle/>
          <a:p>
            <a:r>
              <a:rPr lang="en-GB" dirty="0"/>
              <a:t>Commercial Gender Classification </a:t>
            </a:r>
            <a:br>
              <a:rPr lang="en-GB" dirty="0"/>
            </a:br>
            <a:r>
              <a:rPr lang="en-GB" dirty="0"/>
              <a:t>Selection</a:t>
            </a:r>
            <a:br>
              <a:rPr lang="en-GB" dirty="0"/>
            </a:br>
            <a:endParaRPr lang="en-GB" dirty="0"/>
          </a:p>
        </p:txBody>
      </p:sp>
      <p:sp>
        <p:nvSpPr>
          <p:cNvPr id="3" name="Content Placeholder 2">
            <a:extLst>
              <a:ext uri="{FF2B5EF4-FFF2-40B4-BE49-F238E27FC236}">
                <a16:creationId xmlns:a16="http://schemas.microsoft.com/office/drawing/2014/main" id="{5B702F9C-A891-EA49-BF2E-5EDCDD632111}"/>
              </a:ext>
            </a:extLst>
          </p:cNvPr>
          <p:cNvSpPr>
            <a:spLocks noGrp="1"/>
          </p:cNvSpPr>
          <p:nvPr>
            <p:ph idx="1"/>
          </p:nvPr>
        </p:nvSpPr>
        <p:spPr/>
        <p:txBody>
          <a:bodyPr/>
          <a:lstStyle/>
          <a:p>
            <a:r>
              <a:rPr lang="en-GB" dirty="0"/>
              <a:t>IBM</a:t>
            </a:r>
          </a:p>
          <a:p>
            <a:r>
              <a:rPr lang="en-GB" dirty="0"/>
              <a:t>Microsoft</a:t>
            </a:r>
          </a:p>
          <a:p>
            <a:r>
              <a:rPr lang="en-GB" dirty="0"/>
              <a:t>Face++</a:t>
            </a:r>
          </a:p>
          <a:p>
            <a:r>
              <a:rPr lang="en-GB" dirty="0"/>
              <a:t>Goggle’s classifier was not publicly available </a:t>
            </a:r>
          </a:p>
          <a:p>
            <a:endParaRPr lang="en-GB" dirty="0"/>
          </a:p>
        </p:txBody>
      </p:sp>
    </p:spTree>
    <p:extLst>
      <p:ext uri="{BB962C8B-B14F-4D97-AF65-F5344CB8AC3E}">
        <p14:creationId xmlns:p14="http://schemas.microsoft.com/office/powerpoint/2010/main" val="283801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73A5995-D908-AB4E-82DE-19E2D3BBE621}"/>
              </a:ext>
            </a:extLst>
          </p:cNvPr>
          <p:cNvSpPr>
            <a:spLocks noGrp="1"/>
          </p:cNvSpPr>
          <p:nvPr>
            <p:ph idx="1"/>
          </p:nvPr>
        </p:nvSpPr>
        <p:spPr>
          <a:xfrm>
            <a:off x="3363864" y="2286000"/>
            <a:ext cx="7705164" cy="3581400"/>
          </a:xfrm>
        </p:spPr>
        <p:txBody>
          <a:bodyPr>
            <a:normAutofit/>
          </a:bodyPr>
          <a:lstStyle/>
          <a:p>
            <a:pPr marL="0" indent="0" algn="ctr">
              <a:buNone/>
            </a:pPr>
            <a:r>
              <a:rPr lang="en-GB" sz="3600" i="1" dirty="0"/>
              <a:t>“</a:t>
            </a:r>
            <a:r>
              <a:rPr lang="en-GB" sz="3600" b="1" i="1" dirty="0"/>
              <a:t>None of the commercial gender classifiers chosen for this analysis reported performance metrics on existing gender estimation benchmarks in their provided documentation.”</a:t>
            </a:r>
          </a:p>
          <a:p>
            <a:endParaRPr lang="en-GB" dirty="0"/>
          </a:p>
        </p:txBody>
      </p:sp>
    </p:spTree>
    <p:extLst>
      <p:ext uri="{BB962C8B-B14F-4D97-AF65-F5344CB8AC3E}">
        <p14:creationId xmlns:p14="http://schemas.microsoft.com/office/powerpoint/2010/main" val="258694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16D2-1D8B-224C-8562-7FBCA9556FB8}"/>
              </a:ext>
            </a:extLst>
          </p:cNvPr>
          <p:cNvSpPr>
            <a:spLocks noGrp="1"/>
          </p:cNvSpPr>
          <p:nvPr>
            <p:ph type="title"/>
          </p:nvPr>
        </p:nvSpPr>
        <p:spPr/>
        <p:txBody>
          <a:bodyPr/>
          <a:lstStyle/>
          <a:p>
            <a:r>
              <a:rPr lang="en-GB" dirty="0"/>
              <a:t>Commercial Gender </a:t>
            </a:r>
            <a:r>
              <a:rPr lang="en-GB" dirty="0" err="1"/>
              <a:t>ClassIfication</a:t>
            </a:r>
            <a:br>
              <a:rPr lang="en-GB" dirty="0"/>
            </a:br>
            <a:r>
              <a:rPr lang="en-GB" dirty="0"/>
              <a:t>- Evaluation Criteria</a:t>
            </a:r>
          </a:p>
        </p:txBody>
      </p:sp>
      <p:pic>
        <p:nvPicPr>
          <p:cNvPr id="8" name="Content Placeholder 7" descr="Table&#10;&#10;Description automatically generated">
            <a:extLst>
              <a:ext uri="{FF2B5EF4-FFF2-40B4-BE49-F238E27FC236}">
                <a16:creationId xmlns:a16="http://schemas.microsoft.com/office/drawing/2014/main" id="{06D981E0-CEEE-9E49-AB0D-19E39E1C1D8A}"/>
              </a:ext>
            </a:extLst>
          </p:cNvPr>
          <p:cNvPicPr>
            <a:picLocks noGrp="1" noChangeAspect="1"/>
          </p:cNvPicPr>
          <p:nvPr>
            <p:ph sz="half" idx="1"/>
          </p:nvPr>
        </p:nvPicPr>
        <p:blipFill rotWithShape="1">
          <a:blip r:embed="rId3"/>
          <a:srcRect l="24326" t="951" r="48265" b="59423"/>
          <a:stretch/>
        </p:blipFill>
        <p:spPr>
          <a:xfrm>
            <a:off x="1904999" y="2547365"/>
            <a:ext cx="2865121" cy="2936747"/>
          </a:xfrm>
          <a:prstGeom prst="rect">
            <a:avLst/>
          </a:prstGeom>
        </p:spPr>
      </p:pic>
      <p:sp>
        <p:nvSpPr>
          <p:cNvPr id="10" name="Content Placeholder 9">
            <a:extLst>
              <a:ext uri="{FF2B5EF4-FFF2-40B4-BE49-F238E27FC236}">
                <a16:creationId xmlns:a16="http://schemas.microsoft.com/office/drawing/2014/main" id="{B4FD785C-38D5-5D44-8658-C22BA41B572D}"/>
              </a:ext>
            </a:extLst>
          </p:cNvPr>
          <p:cNvSpPr>
            <a:spLocks noGrp="1"/>
          </p:cNvSpPr>
          <p:nvPr>
            <p:ph sz="half" idx="2"/>
          </p:nvPr>
        </p:nvSpPr>
        <p:spPr/>
        <p:txBody>
          <a:bodyPr/>
          <a:lstStyle/>
          <a:p>
            <a:r>
              <a:rPr lang="en-GB" dirty="0"/>
              <a:t>PPV– Positive predictive value</a:t>
            </a:r>
          </a:p>
          <a:p>
            <a:pPr marL="0" indent="0">
              <a:buNone/>
            </a:pPr>
            <a:r>
              <a:rPr lang="en-GB" dirty="0"/>
              <a:t>      TP/(TP + FP)</a:t>
            </a:r>
          </a:p>
          <a:p>
            <a:pPr marL="0" indent="0">
              <a:buNone/>
            </a:pPr>
            <a:endParaRPr lang="en-GB" dirty="0"/>
          </a:p>
          <a:p>
            <a:r>
              <a:rPr lang="en-GB" dirty="0"/>
              <a:t>Error rate – (1-PPV)</a:t>
            </a:r>
          </a:p>
          <a:p>
            <a:endParaRPr lang="en-GB" dirty="0"/>
          </a:p>
          <a:p>
            <a:r>
              <a:rPr lang="en-GB" dirty="0"/>
              <a:t>True Positive Rate – TPR</a:t>
            </a:r>
          </a:p>
          <a:p>
            <a:endParaRPr lang="en-GB" dirty="0"/>
          </a:p>
          <a:p>
            <a:r>
              <a:rPr lang="en-GB" dirty="0"/>
              <a:t>False Positive Rate - FPR</a:t>
            </a:r>
          </a:p>
        </p:txBody>
      </p:sp>
    </p:spTree>
    <p:extLst>
      <p:ext uri="{BB962C8B-B14F-4D97-AF65-F5344CB8AC3E}">
        <p14:creationId xmlns:p14="http://schemas.microsoft.com/office/powerpoint/2010/main" val="48491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071E-61E1-A64D-8CE9-5B03D8E500A0}"/>
              </a:ext>
            </a:extLst>
          </p:cNvPr>
          <p:cNvSpPr>
            <a:spLocks noGrp="1"/>
          </p:cNvSpPr>
          <p:nvPr>
            <p:ph type="title"/>
          </p:nvPr>
        </p:nvSpPr>
        <p:spPr>
          <a:xfrm>
            <a:off x="1371600" y="247650"/>
            <a:ext cx="9601200" cy="1485900"/>
          </a:xfrm>
        </p:spPr>
        <p:txBody>
          <a:bodyPr/>
          <a:lstStyle/>
          <a:p>
            <a:r>
              <a:rPr lang="en-GB" dirty="0"/>
              <a:t>Commercial Gender Classification</a:t>
            </a:r>
            <a:br>
              <a:rPr lang="en-GB" dirty="0"/>
            </a:br>
            <a:r>
              <a:rPr lang="en-GB" dirty="0"/>
              <a:t>- Audit Results</a:t>
            </a:r>
          </a:p>
        </p:txBody>
      </p:sp>
      <p:sp>
        <p:nvSpPr>
          <p:cNvPr id="3" name="Content Placeholder 2">
            <a:extLst>
              <a:ext uri="{FF2B5EF4-FFF2-40B4-BE49-F238E27FC236}">
                <a16:creationId xmlns:a16="http://schemas.microsoft.com/office/drawing/2014/main" id="{118BAC19-6DBB-3E47-AE1F-9564764A63EE}"/>
              </a:ext>
            </a:extLst>
          </p:cNvPr>
          <p:cNvSpPr>
            <a:spLocks noGrp="1"/>
          </p:cNvSpPr>
          <p:nvPr>
            <p:ph idx="1"/>
          </p:nvPr>
        </p:nvSpPr>
        <p:spPr>
          <a:xfrm>
            <a:off x="914400" y="1638300"/>
            <a:ext cx="9601200" cy="3581400"/>
          </a:xfrm>
        </p:spPr>
        <p:txBody>
          <a:bodyPr>
            <a:normAutofit/>
          </a:bodyPr>
          <a:lstStyle/>
          <a:p>
            <a:r>
              <a:rPr lang="en-GB" dirty="0"/>
              <a:t>Male and female error rates</a:t>
            </a:r>
          </a:p>
          <a:p>
            <a:r>
              <a:rPr lang="en-GB" dirty="0"/>
              <a:t>Darker and lighter error rates</a:t>
            </a:r>
          </a:p>
          <a:p>
            <a:r>
              <a:rPr lang="en-GB" dirty="0"/>
              <a:t>Intersectional error rates</a:t>
            </a:r>
          </a:p>
          <a:p>
            <a:endParaRPr lang="en-GB" dirty="0"/>
          </a:p>
        </p:txBody>
      </p:sp>
      <p:pic>
        <p:nvPicPr>
          <p:cNvPr id="6" name="Content Placeholder 4" descr="Table&#10;&#10;Description automatically generated">
            <a:extLst>
              <a:ext uri="{FF2B5EF4-FFF2-40B4-BE49-F238E27FC236}">
                <a16:creationId xmlns:a16="http://schemas.microsoft.com/office/drawing/2014/main" id="{BCC45D23-03F9-0C45-99EF-0D618281F984}"/>
              </a:ext>
            </a:extLst>
          </p:cNvPr>
          <p:cNvPicPr>
            <a:picLocks noChangeAspect="1"/>
          </p:cNvPicPr>
          <p:nvPr/>
        </p:nvPicPr>
        <p:blipFill rotWithShape="1">
          <a:blip r:embed="rId3"/>
          <a:srcRect l="-174" r="174" b="22358"/>
          <a:stretch/>
        </p:blipFill>
        <p:spPr>
          <a:xfrm>
            <a:off x="1051767" y="2876550"/>
            <a:ext cx="8353495" cy="3733800"/>
          </a:xfrm>
          <a:prstGeom prst="rect">
            <a:avLst/>
          </a:prstGeom>
        </p:spPr>
      </p:pic>
    </p:spTree>
    <p:extLst>
      <p:ext uri="{BB962C8B-B14F-4D97-AF65-F5344CB8AC3E}">
        <p14:creationId xmlns:p14="http://schemas.microsoft.com/office/powerpoint/2010/main" val="162826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9AA-F3AD-2940-922F-9780AFEDEA44}"/>
              </a:ext>
            </a:extLst>
          </p:cNvPr>
          <p:cNvSpPr>
            <a:spLocks noGrp="1"/>
          </p:cNvSpPr>
          <p:nvPr>
            <p:ph type="title"/>
          </p:nvPr>
        </p:nvSpPr>
        <p:spPr/>
        <p:txBody>
          <a:bodyPr/>
          <a:lstStyle/>
          <a:p>
            <a:r>
              <a:rPr lang="en-GB" dirty="0"/>
              <a:t>Commercial Gender Classification </a:t>
            </a:r>
            <a:br>
              <a:rPr lang="en-GB" dirty="0"/>
            </a:br>
            <a:r>
              <a:rPr lang="en-GB" dirty="0"/>
              <a:t>- Audit Results</a:t>
            </a:r>
          </a:p>
        </p:txBody>
      </p:sp>
      <p:sp>
        <p:nvSpPr>
          <p:cNvPr id="3" name="Content Placeholder 2">
            <a:extLst>
              <a:ext uri="{FF2B5EF4-FFF2-40B4-BE49-F238E27FC236}">
                <a16:creationId xmlns:a16="http://schemas.microsoft.com/office/drawing/2014/main" id="{E7A2DF4D-D7C1-D94D-9766-20400D0464AC}"/>
              </a:ext>
            </a:extLst>
          </p:cNvPr>
          <p:cNvSpPr>
            <a:spLocks noGrp="1"/>
          </p:cNvSpPr>
          <p:nvPr>
            <p:ph idx="1"/>
          </p:nvPr>
        </p:nvSpPr>
        <p:spPr/>
        <p:txBody>
          <a:bodyPr>
            <a:normAutofit fontScale="92500" lnSpcReduction="10000"/>
          </a:bodyPr>
          <a:lstStyle/>
          <a:p>
            <a:r>
              <a:rPr lang="en-GB" dirty="0"/>
              <a:t>All classifiers perform better on male faces than female faces (8.1% - </a:t>
            </a:r>
            <a:r>
              <a:rPr lang="en-NO" dirty="0"/>
              <a:t>20.6% </a:t>
            </a:r>
            <a:r>
              <a:rPr lang="en-GB" dirty="0"/>
              <a:t>difference</a:t>
            </a:r>
            <a:br>
              <a:rPr lang="en-GB" dirty="0"/>
            </a:br>
            <a:r>
              <a:rPr lang="en-GB" dirty="0"/>
              <a:t>in error rate)</a:t>
            </a:r>
          </a:p>
          <a:p>
            <a:r>
              <a:rPr lang="en-GB" dirty="0"/>
              <a:t>All classifiers perform better on lighter faces than darker faces (11.8% -</a:t>
            </a:r>
            <a:r>
              <a:rPr lang="en-NO" dirty="0"/>
              <a:t> 19.2% </a:t>
            </a:r>
            <a:r>
              <a:rPr lang="en-GB" dirty="0"/>
              <a:t>difference in error rate)</a:t>
            </a:r>
          </a:p>
          <a:p>
            <a:r>
              <a:rPr lang="en-GB" dirty="0"/>
              <a:t>All classifiers perform worst on darker female faces (20.8% - </a:t>
            </a:r>
            <a:r>
              <a:rPr lang="en-NO" dirty="0"/>
              <a:t>34.7% </a:t>
            </a:r>
            <a:r>
              <a:rPr lang="en-GB" dirty="0"/>
              <a:t>error rate)</a:t>
            </a:r>
          </a:p>
          <a:p>
            <a:r>
              <a:rPr lang="en-GB" dirty="0"/>
              <a:t> Microsoft and IBM classifiers perform best on lighter male faces (error rates of 0.0% and 0.3% respectively)</a:t>
            </a:r>
          </a:p>
          <a:p>
            <a:r>
              <a:rPr lang="en-GB" dirty="0"/>
              <a:t>Face++ classifiers perform best on darker male faces (0.7% error rate) </a:t>
            </a:r>
          </a:p>
          <a:p>
            <a:r>
              <a:rPr lang="en-GB" dirty="0"/>
              <a:t>The maximum difference in error rate between the best and worst classified groups is 34.4%</a:t>
            </a:r>
          </a:p>
          <a:p>
            <a:endParaRPr lang="en-GB" dirty="0"/>
          </a:p>
        </p:txBody>
      </p:sp>
    </p:spTree>
    <p:extLst>
      <p:ext uri="{BB962C8B-B14F-4D97-AF65-F5344CB8AC3E}">
        <p14:creationId xmlns:p14="http://schemas.microsoft.com/office/powerpoint/2010/main" val="3653810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F8D3-8A3A-AC41-A803-363D96CEA69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2AD1223-740F-9940-BA37-EC1C8810F33A}"/>
              </a:ext>
            </a:extLst>
          </p:cNvPr>
          <p:cNvSpPr>
            <a:spLocks noGrp="1"/>
          </p:cNvSpPr>
          <p:nvPr>
            <p:ph idx="1"/>
          </p:nvPr>
        </p:nvSpPr>
        <p:spPr/>
        <p:txBody>
          <a:bodyPr/>
          <a:lstStyle/>
          <a:p>
            <a:pPr marL="0" indent="0">
              <a:buNone/>
            </a:pPr>
            <a:r>
              <a:rPr lang="en-GB" dirty="0"/>
              <a:t>Further work </a:t>
            </a:r>
          </a:p>
          <a:p>
            <a:r>
              <a:rPr lang="en-GB" dirty="0"/>
              <a:t>do similar errors persist in other human-based computer vision tasks?</a:t>
            </a:r>
          </a:p>
          <a:p>
            <a:r>
              <a:rPr lang="en-GB" dirty="0"/>
              <a:t>Explore intersectional error analysis of facial detection, identification and verification</a:t>
            </a:r>
          </a:p>
          <a:p>
            <a:r>
              <a:rPr lang="en-GB" dirty="0"/>
              <a:t>Inclusive datasets</a:t>
            </a:r>
          </a:p>
          <a:p>
            <a:r>
              <a:rPr lang="en-GB" dirty="0"/>
              <a:t>Increase transparency and accountability in artificial intelligence </a:t>
            </a:r>
          </a:p>
          <a:p>
            <a:endParaRPr lang="en-GB" dirty="0"/>
          </a:p>
        </p:txBody>
      </p:sp>
    </p:spTree>
    <p:extLst>
      <p:ext uri="{BB962C8B-B14F-4D97-AF65-F5344CB8AC3E}">
        <p14:creationId xmlns:p14="http://schemas.microsoft.com/office/powerpoint/2010/main" val="53979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D1223-740F-9940-BA37-EC1C8810F33A}"/>
              </a:ext>
            </a:extLst>
          </p:cNvPr>
          <p:cNvSpPr>
            <a:spLocks noGrp="1"/>
          </p:cNvSpPr>
          <p:nvPr>
            <p:ph idx="1"/>
          </p:nvPr>
        </p:nvSpPr>
        <p:spPr>
          <a:xfrm>
            <a:off x="1432560" y="1447800"/>
            <a:ext cx="9601200" cy="3581400"/>
          </a:xfrm>
        </p:spPr>
        <p:txBody>
          <a:bodyPr/>
          <a:lstStyle/>
          <a:p>
            <a:pPr marL="0" indent="0">
              <a:buNone/>
            </a:pPr>
            <a:r>
              <a:rPr lang="en-GB" sz="3600" dirty="0"/>
              <a:t>“</a:t>
            </a:r>
            <a:r>
              <a:rPr lang="en-GB" sz="3600" i="1" dirty="0"/>
              <a:t>Because algorithmic fairness is based on different contextual assumptions and optimizations for accuracy, this work aimed to show why we need </a:t>
            </a:r>
            <a:r>
              <a:rPr lang="en-GB" sz="3600" b="1" i="1" u="sng" dirty="0"/>
              <a:t>rigorous reporting on the performance metrics </a:t>
            </a:r>
            <a:r>
              <a:rPr lang="en-GB" sz="3600" i="1" dirty="0"/>
              <a:t>on which algorithmic fairness debates centre.”</a:t>
            </a:r>
          </a:p>
          <a:p>
            <a:endParaRPr lang="en-GB" dirty="0"/>
          </a:p>
        </p:txBody>
      </p:sp>
    </p:spTree>
    <p:extLst>
      <p:ext uri="{BB962C8B-B14F-4D97-AF65-F5344CB8AC3E}">
        <p14:creationId xmlns:p14="http://schemas.microsoft.com/office/powerpoint/2010/main" val="403049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F20D7F9C-A8C8-F74A-A38F-E66BC054089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Thank you!</a:t>
            </a:r>
          </a:p>
        </p:txBody>
      </p:sp>
    </p:spTree>
    <p:extLst>
      <p:ext uri="{BB962C8B-B14F-4D97-AF65-F5344CB8AC3E}">
        <p14:creationId xmlns:p14="http://schemas.microsoft.com/office/powerpoint/2010/main" val="17150512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17F3-5BFC-6D48-9099-E108EB4AFF5E}"/>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3D5E7F94-8BEC-3B4A-BB68-BF04B84B518F}"/>
              </a:ext>
            </a:extLst>
          </p:cNvPr>
          <p:cNvSpPr>
            <a:spLocks noGrp="1"/>
          </p:cNvSpPr>
          <p:nvPr>
            <p:ph idx="1"/>
          </p:nvPr>
        </p:nvSpPr>
        <p:spPr/>
        <p:txBody>
          <a:bodyPr/>
          <a:lstStyle/>
          <a:p>
            <a:r>
              <a:rPr lang="en-GB" dirty="0"/>
              <a:t>Commercial algorithms discriminate based on gender and race</a:t>
            </a:r>
          </a:p>
          <a:p>
            <a:r>
              <a:rPr lang="en-GB" dirty="0"/>
              <a:t>Benchmark datasets overwhelmingly polarised</a:t>
            </a:r>
          </a:p>
          <a:p>
            <a:r>
              <a:rPr lang="en-GB" dirty="0"/>
              <a:t>Relabelling of datasets using Fitzpatrick Skin Type Classification System</a:t>
            </a:r>
          </a:p>
          <a:p>
            <a:r>
              <a:rPr lang="en-GB" dirty="0"/>
              <a:t>An additional dataset – more representative</a:t>
            </a:r>
          </a:p>
          <a:p>
            <a:r>
              <a:rPr lang="en-GB" dirty="0"/>
              <a:t>Evaluate three commercial systems</a:t>
            </a:r>
          </a:p>
          <a:p>
            <a:r>
              <a:rPr lang="en-GB" dirty="0"/>
              <a:t>Inspect error rates and discover large intersectional error rates</a:t>
            </a:r>
          </a:p>
          <a:p>
            <a:endParaRPr lang="en-GB" dirty="0"/>
          </a:p>
        </p:txBody>
      </p:sp>
    </p:spTree>
    <p:extLst>
      <p:ext uri="{BB962C8B-B14F-4D97-AF65-F5344CB8AC3E}">
        <p14:creationId xmlns:p14="http://schemas.microsoft.com/office/powerpoint/2010/main" val="310330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9DAC4-3DD2-F44A-A31D-E1352FAE4B04}"/>
              </a:ext>
            </a:extLst>
          </p:cNvPr>
          <p:cNvSpPr>
            <a:spLocks noGrp="1"/>
          </p:cNvSpPr>
          <p:nvPr>
            <p:ph type="title"/>
          </p:nvPr>
        </p:nvSpPr>
        <p:spPr>
          <a:xfrm>
            <a:off x="3363864" y="685800"/>
            <a:ext cx="7705164" cy="1485900"/>
          </a:xfrm>
        </p:spPr>
        <p:txBody>
          <a:bodyPr>
            <a:normAutofit/>
          </a:bodyPr>
          <a:lstStyle/>
          <a:p>
            <a:r>
              <a:rPr lang="en-GB"/>
              <a:t>Current state of affairs</a:t>
            </a:r>
            <a:endParaRPr lang="en-GB"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08D026C-536A-974E-863E-3677CFDD9F61}"/>
              </a:ext>
            </a:extLst>
          </p:cNvPr>
          <p:cNvSpPr>
            <a:spLocks noGrp="1"/>
          </p:cNvSpPr>
          <p:nvPr>
            <p:ph idx="1"/>
          </p:nvPr>
        </p:nvSpPr>
        <p:spPr>
          <a:xfrm>
            <a:off x="3363864" y="2286000"/>
            <a:ext cx="7705164" cy="3581400"/>
          </a:xfrm>
        </p:spPr>
        <p:txBody>
          <a:bodyPr>
            <a:normAutofit/>
          </a:bodyPr>
          <a:lstStyle/>
          <a:p>
            <a:r>
              <a:rPr lang="en-GB" dirty="0"/>
              <a:t>Commercial facial recognition: IBM, Microsoft, Face++, Google</a:t>
            </a:r>
          </a:p>
          <a:p>
            <a:r>
              <a:rPr lang="en-GB" dirty="0"/>
              <a:t>Clients: government </a:t>
            </a:r>
          </a:p>
          <a:p>
            <a:r>
              <a:rPr lang="en-GB" dirty="0"/>
              <a:t>Other research: </a:t>
            </a:r>
          </a:p>
          <a:p>
            <a:pPr lvl="1"/>
            <a:r>
              <a:rPr lang="en-GB" dirty="0"/>
              <a:t>identifying emotions, </a:t>
            </a:r>
          </a:p>
          <a:p>
            <a:pPr lvl="1"/>
            <a:r>
              <a:rPr lang="en-GB" dirty="0"/>
              <a:t>helping people with autism</a:t>
            </a:r>
          </a:p>
          <a:p>
            <a:pPr lvl="1"/>
            <a:r>
              <a:rPr lang="en-GB" dirty="0"/>
              <a:t>determining sexuality of Caucasian males from photos from Facebook and dating sites</a:t>
            </a:r>
          </a:p>
          <a:p>
            <a:pPr lvl="1"/>
            <a:r>
              <a:rPr lang="en-GB" dirty="0"/>
              <a:t>determining individuals characteristics( IQ, terrorism, prone to criminal actions)</a:t>
            </a:r>
          </a:p>
        </p:txBody>
      </p:sp>
    </p:spTree>
    <p:extLst>
      <p:ext uri="{BB962C8B-B14F-4D97-AF65-F5344CB8AC3E}">
        <p14:creationId xmlns:p14="http://schemas.microsoft.com/office/powerpoint/2010/main" val="15375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1079-C58B-C24C-B60A-A40C0023B11C}"/>
              </a:ext>
            </a:extLst>
          </p:cNvPr>
          <p:cNvSpPr>
            <a:spLocks noGrp="1"/>
          </p:cNvSpPr>
          <p:nvPr>
            <p:ph type="title"/>
          </p:nvPr>
        </p:nvSpPr>
        <p:spPr>
          <a:xfrm>
            <a:off x="1023562" y="685800"/>
            <a:ext cx="10493524" cy="1485900"/>
          </a:xfrm>
        </p:spPr>
        <p:txBody>
          <a:bodyPr>
            <a:normAutofit/>
          </a:bodyPr>
          <a:lstStyle/>
          <a:p>
            <a:r>
              <a:rPr lang="en-GB" dirty="0"/>
              <a:t>Current state of affairs</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473043-36A2-1E43-8753-A6B42DBE28EE}"/>
              </a:ext>
            </a:extLst>
          </p:cNvPr>
          <p:cNvSpPr>
            <a:spLocks noGrp="1"/>
          </p:cNvSpPr>
          <p:nvPr>
            <p:ph idx="1"/>
          </p:nvPr>
        </p:nvSpPr>
        <p:spPr>
          <a:xfrm>
            <a:off x="1023562" y="2286000"/>
            <a:ext cx="5072437" cy="3581400"/>
          </a:xfrm>
        </p:spPr>
        <p:txBody>
          <a:bodyPr>
            <a:normAutofit/>
          </a:bodyPr>
          <a:lstStyle/>
          <a:p>
            <a:r>
              <a:rPr lang="en-GB" sz="1800" dirty="0"/>
              <a:t>Issue with skewed results provided from different systems</a:t>
            </a:r>
            <a:br>
              <a:rPr lang="en-GB" sz="1800" dirty="0"/>
            </a:br>
            <a:r>
              <a:rPr lang="en-GB" sz="1800" dirty="0"/>
              <a:t>not provided per gender or per racial/ethnical group</a:t>
            </a:r>
          </a:p>
          <a:p>
            <a:r>
              <a:rPr lang="en-GB" sz="1800" dirty="0"/>
              <a:t>Benchmark datasets highly skewed </a:t>
            </a:r>
          </a:p>
          <a:p>
            <a:pPr marL="530352" lvl="1" indent="0">
              <a:buNone/>
            </a:pPr>
            <a:r>
              <a:rPr lang="en-GB" sz="1800" dirty="0"/>
              <a:t>“LFW, a dataset composed of celebrity faces which has served as a gold standard benchmark for face recognition, was estimated to be 77.5% male and 83.5% White (Han and Jain, 2014).”</a:t>
            </a:r>
          </a:p>
          <a:p>
            <a:pPr lvl="1"/>
            <a:endParaRPr lang="en-GB" sz="1800" dirty="0"/>
          </a:p>
          <a:p>
            <a:endParaRPr lang="en-GB" sz="1800" dirty="0"/>
          </a:p>
        </p:txBody>
      </p:sp>
      <p:pic>
        <p:nvPicPr>
          <p:cNvPr id="5" name="Picture 4" descr="Map&#10;&#10;Description automatically generated">
            <a:extLst>
              <a:ext uri="{FF2B5EF4-FFF2-40B4-BE49-F238E27FC236}">
                <a16:creationId xmlns:a16="http://schemas.microsoft.com/office/drawing/2014/main" id="{9AAAB7A0-4950-9B4D-9BC0-3F3CB867947C}"/>
              </a:ext>
            </a:extLst>
          </p:cNvPr>
          <p:cNvPicPr>
            <a:picLocks noChangeAspect="1"/>
          </p:cNvPicPr>
          <p:nvPr/>
        </p:nvPicPr>
        <p:blipFill>
          <a:blip r:embed="rId3"/>
          <a:stretch>
            <a:fillRect/>
          </a:stretch>
        </p:blipFill>
        <p:spPr>
          <a:xfrm>
            <a:off x="6411641" y="2743075"/>
            <a:ext cx="5105445" cy="2756938"/>
          </a:xfrm>
          <a:prstGeom prst="rect">
            <a:avLst/>
          </a:prstGeom>
        </p:spPr>
      </p:pic>
    </p:spTree>
    <p:extLst>
      <p:ext uri="{BB962C8B-B14F-4D97-AF65-F5344CB8AC3E}">
        <p14:creationId xmlns:p14="http://schemas.microsoft.com/office/powerpoint/2010/main" val="26045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1F87-91DA-7841-9C2C-08CEBB21E0B4}"/>
              </a:ext>
            </a:extLst>
          </p:cNvPr>
          <p:cNvSpPr>
            <a:spLocks noGrp="1"/>
          </p:cNvSpPr>
          <p:nvPr>
            <p:ph type="title"/>
          </p:nvPr>
        </p:nvSpPr>
        <p:spPr/>
        <p:txBody>
          <a:bodyPr/>
          <a:lstStyle/>
          <a:p>
            <a:r>
              <a:rPr lang="en-GB" dirty="0"/>
              <a:t>Fitzpatrick skin type</a:t>
            </a:r>
          </a:p>
        </p:txBody>
      </p:sp>
      <p:pic>
        <p:nvPicPr>
          <p:cNvPr id="5" name="Content Placeholder 4" descr="Table&#10;&#10;Description automatically generated">
            <a:extLst>
              <a:ext uri="{FF2B5EF4-FFF2-40B4-BE49-F238E27FC236}">
                <a16:creationId xmlns:a16="http://schemas.microsoft.com/office/drawing/2014/main" id="{B566FC25-36B1-C84C-B68C-2E30F32E01EF}"/>
              </a:ext>
            </a:extLst>
          </p:cNvPr>
          <p:cNvPicPr>
            <a:picLocks noGrp="1" noChangeAspect="1"/>
          </p:cNvPicPr>
          <p:nvPr>
            <p:ph idx="1"/>
          </p:nvPr>
        </p:nvPicPr>
        <p:blipFill>
          <a:blip r:embed="rId3"/>
          <a:stretch>
            <a:fillRect/>
          </a:stretch>
        </p:blipFill>
        <p:spPr>
          <a:xfrm>
            <a:off x="1284212" y="1767840"/>
            <a:ext cx="9775975" cy="4038600"/>
          </a:xfrm>
        </p:spPr>
      </p:pic>
      <p:sp>
        <p:nvSpPr>
          <p:cNvPr id="7" name="TextBox 6">
            <a:extLst>
              <a:ext uri="{FF2B5EF4-FFF2-40B4-BE49-F238E27FC236}">
                <a16:creationId xmlns:a16="http://schemas.microsoft.com/office/drawing/2014/main" id="{D1940038-F11D-B64D-9C13-E2216424A368}"/>
              </a:ext>
            </a:extLst>
          </p:cNvPr>
          <p:cNvSpPr txBox="1"/>
          <p:nvPr/>
        </p:nvSpPr>
        <p:spPr>
          <a:xfrm>
            <a:off x="1837569" y="5987534"/>
            <a:ext cx="2103653" cy="369332"/>
          </a:xfrm>
          <a:prstGeom prst="rect">
            <a:avLst/>
          </a:prstGeom>
          <a:noFill/>
        </p:spPr>
        <p:txBody>
          <a:bodyPr wrap="none" rtlCol="0">
            <a:spAutoFit/>
          </a:bodyPr>
          <a:lstStyle/>
          <a:p>
            <a:r>
              <a:rPr lang="en-GB" dirty="0"/>
              <a:t>Source: </a:t>
            </a:r>
            <a:r>
              <a:rPr lang="en-GB" dirty="0" err="1"/>
              <a:t>Dermnet.nz</a:t>
            </a:r>
            <a:endParaRPr lang="en-GB" dirty="0"/>
          </a:p>
        </p:txBody>
      </p:sp>
    </p:spTree>
    <p:extLst>
      <p:ext uri="{BB962C8B-B14F-4D97-AF65-F5344CB8AC3E}">
        <p14:creationId xmlns:p14="http://schemas.microsoft.com/office/powerpoint/2010/main" val="146863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2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2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C3F4BD6E-4264-D04A-B124-84ED674A7426}"/>
              </a:ext>
            </a:extLst>
          </p:cNvPr>
          <p:cNvSpPr>
            <a:spLocks noGrp="1"/>
          </p:cNvSpPr>
          <p:nvPr>
            <p:ph type="title"/>
          </p:nvPr>
        </p:nvSpPr>
        <p:spPr>
          <a:xfrm>
            <a:off x="1909630" y="2887708"/>
            <a:ext cx="8361229" cy="1539720"/>
          </a:xfrm>
        </p:spPr>
        <p:txBody>
          <a:bodyPr vert="horz" lIns="91440" tIns="45720" rIns="91440" bIns="45720" rtlCol="0" anchor="b">
            <a:normAutofit fontScale="90000"/>
          </a:bodyPr>
          <a:lstStyle/>
          <a:p>
            <a:pPr algn="ctr"/>
            <a:r>
              <a:rPr lang="en-US" sz="7200" cap="all" dirty="0"/>
              <a:t>Benchmarks</a:t>
            </a:r>
            <a:br>
              <a:rPr lang="en-US" sz="7200" cap="all" dirty="0"/>
            </a:br>
            <a:endParaRPr lang="en-US" sz="7200" cap="all" dirty="0"/>
          </a:p>
        </p:txBody>
      </p:sp>
      <p:pic>
        <p:nvPicPr>
          <p:cNvPr id="7" name="Picture 6" descr="Table&#10;&#10;Description automatically generated with low confidence">
            <a:extLst>
              <a:ext uri="{FF2B5EF4-FFF2-40B4-BE49-F238E27FC236}">
                <a16:creationId xmlns:a16="http://schemas.microsoft.com/office/drawing/2014/main" id="{0FADCD80-2CD4-0741-956A-6B751CD249DB}"/>
              </a:ext>
            </a:extLst>
          </p:cNvPr>
          <p:cNvPicPr>
            <a:picLocks noChangeAspect="1"/>
          </p:cNvPicPr>
          <p:nvPr/>
        </p:nvPicPr>
        <p:blipFill>
          <a:blip r:embed="rId3"/>
          <a:stretch>
            <a:fillRect/>
          </a:stretch>
        </p:blipFill>
        <p:spPr>
          <a:xfrm>
            <a:off x="3426378" y="3726356"/>
            <a:ext cx="5346700" cy="1130300"/>
          </a:xfrm>
          <a:prstGeom prst="rect">
            <a:avLst/>
          </a:prstGeom>
        </p:spPr>
      </p:pic>
    </p:spTree>
    <p:extLst>
      <p:ext uri="{BB962C8B-B14F-4D97-AF65-F5344CB8AC3E}">
        <p14:creationId xmlns:p14="http://schemas.microsoft.com/office/powerpoint/2010/main" val="34304070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2819-D17E-E441-B1FC-F81306827370}"/>
              </a:ext>
            </a:extLst>
          </p:cNvPr>
          <p:cNvSpPr>
            <a:spLocks noGrp="1"/>
          </p:cNvSpPr>
          <p:nvPr>
            <p:ph type="title"/>
          </p:nvPr>
        </p:nvSpPr>
        <p:spPr/>
        <p:txBody>
          <a:bodyPr/>
          <a:lstStyle/>
          <a:p>
            <a:r>
              <a:rPr lang="en-GB" dirty="0"/>
              <a:t>IJB-A					 </a:t>
            </a:r>
            <a:r>
              <a:rPr lang="en-GB" dirty="0" err="1"/>
              <a:t>Adience</a:t>
            </a:r>
            <a:endParaRPr lang="en-GB" dirty="0"/>
          </a:p>
        </p:txBody>
      </p:sp>
      <p:sp>
        <p:nvSpPr>
          <p:cNvPr id="3" name="Content Placeholder 2">
            <a:extLst>
              <a:ext uri="{FF2B5EF4-FFF2-40B4-BE49-F238E27FC236}">
                <a16:creationId xmlns:a16="http://schemas.microsoft.com/office/drawing/2014/main" id="{3C7EB582-7BE9-464E-8A8B-F6E39450E4DF}"/>
              </a:ext>
            </a:extLst>
          </p:cNvPr>
          <p:cNvSpPr>
            <a:spLocks noGrp="1"/>
          </p:cNvSpPr>
          <p:nvPr>
            <p:ph idx="1"/>
          </p:nvPr>
        </p:nvSpPr>
        <p:spPr>
          <a:xfrm>
            <a:off x="6783651" y="2438400"/>
            <a:ext cx="3383280" cy="3581400"/>
          </a:xfrm>
        </p:spPr>
        <p:txBody>
          <a:bodyPr/>
          <a:lstStyle/>
          <a:p>
            <a:r>
              <a:rPr lang="en-GB" dirty="0"/>
              <a:t>The </a:t>
            </a:r>
            <a:r>
              <a:rPr lang="en-GB" dirty="0" err="1"/>
              <a:t>Adience</a:t>
            </a:r>
            <a:r>
              <a:rPr lang="en-GB" dirty="0"/>
              <a:t> benchmark contains 2,284 unique individual subjects.</a:t>
            </a:r>
          </a:p>
          <a:p>
            <a:r>
              <a:rPr lang="en-GB" dirty="0"/>
              <a:t>2,194 possible to be labelled by gender and skin type</a:t>
            </a:r>
          </a:p>
          <a:p>
            <a:r>
              <a:rPr lang="en-GB"/>
              <a:t>Vary </a:t>
            </a:r>
            <a:r>
              <a:rPr lang="en-GB" dirty="0"/>
              <a:t>in pose and illumination</a:t>
            </a:r>
          </a:p>
        </p:txBody>
      </p:sp>
      <p:sp>
        <p:nvSpPr>
          <p:cNvPr id="7" name="Content Placeholder 2">
            <a:extLst>
              <a:ext uri="{FF2B5EF4-FFF2-40B4-BE49-F238E27FC236}">
                <a16:creationId xmlns:a16="http://schemas.microsoft.com/office/drawing/2014/main" id="{0AAE6E0D-787F-E949-ACE6-36D6BA4B7F45}"/>
              </a:ext>
            </a:extLst>
          </p:cNvPr>
          <p:cNvSpPr txBox="1">
            <a:spLocks/>
          </p:cNvSpPr>
          <p:nvPr/>
        </p:nvSpPr>
        <p:spPr>
          <a:xfrm>
            <a:off x="1524000" y="2438400"/>
            <a:ext cx="338328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Released by US National Institute of Standards and Technology </a:t>
            </a:r>
          </a:p>
          <a:p>
            <a:r>
              <a:rPr lang="en-GB" dirty="0"/>
              <a:t>The dataset consisted of 500 unique subjects who are public figures</a:t>
            </a:r>
          </a:p>
          <a:p>
            <a:r>
              <a:rPr lang="en-GB" dirty="0"/>
              <a:t>Vary in pose and illumination</a:t>
            </a:r>
          </a:p>
          <a:p>
            <a:endParaRPr lang="en-GB" dirty="0"/>
          </a:p>
        </p:txBody>
      </p:sp>
    </p:spTree>
    <p:extLst>
      <p:ext uri="{BB962C8B-B14F-4D97-AF65-F5344CB8AC3E}">
        <p14:creationId xmlns:p14="http://schemas.microsoft.com/office/powerpoint/2010/main" val="372771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osing, bunch, group, close&#10;&#10;Description automatically generated">
            <a:extLst>
              <a:ext uri="{FF2B5EF4-FFF2-40B4-BE49-F238E27FC236}">
                <a16:creationId xmlns:a16="http://schemas.microsoft.com/office/drawing/2014/main" id="{2D4953F2-2A47-854B-A0C6-69F4B02E905F}"/>
              </a:ext>
            </a:extLst>
          </p:cNvPr>
          <p:cNvPicPr>
            <a:picLocks noGrp="1" noChangeAspect="1"/>
          </p:cNvPicPr>
          <p:nvPr>
            <p:ph idx="1"/>
          </p:nvPr>
        </p:nvPicPr>
        <p:blipFill rotWithShape="1">
          <a:blip r:embed="rId3">
            <a:alphaModFix amt="40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AFE722C-88E9-3043-9855-1AD5FCA7EBED}"/>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Pilot Parliaments Benchmark (PPB)</a:t>
            </a:r>
          </a:p>
        </p:txBody>
      </p:sp>
    </p:spTree>
    <p:extLst>
      <p:ext uri="{BB962C8B-B14F-4D97-AF65-F5344CB8AC3E}">
        <p14:creationId xmlns:p14="http://schemas.microsoft.com/office/powerpoint/2010/main" val="15074452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picture containing posing, bunch, group, close&#10;&#10;Description automatically generated">
            <a:extLst>
              <a:ext uri="{FF2B5EF4-FFF2-40B4-BE49-F238E27FC236}">
                <a16:creationId xmlns:a16="http://schemas.microsoft.com/office/drawing/2014/main" id="{BF8EB8DD-49DC-324A-9049-A92BE6662054}"/>
              </a:ext>
            </a:extLst>
          </p:cNvPr>
          <p:cNvPicPr>
            <a:picLocks noChangeAspect="1"/>
          </p:cNvPicPr>
          <p:nvPr/>
        </p:nvPicPr>
        <p:blipFill rotWithShape="1">
          <a:blip r:embed="rId3">
            <a:alphaModFix amt="35000"/>
          </a:blip>
          <a:srcRect t="6250"/>
          <a:stretch/>
        </p:blipFill>
        <p:spPr>
          <a:xfrm>
            <a:off x="-1" y="10"/>
            <a:ext cx="12192001" cy="6857990"/>
          </a:xfrm>
          <a:prstGeom prst="rect">
            <a:avLst/>
          </a:prstGeom>
        </p:spPr>
      </p:pic>
      <p:sp>
        <p:nvSpPr>
          <p:cNvPr id="2" name="Title 1">
            <a:extLst>
              <a:ext uri="{FF2B5EF4-FFF2-40B4-BE49-F238E27FC236}">
                <a16:creationId xmlns:a16="http://schemas.microsoft.com/office/drawing/2014/main" id="{426AA86C-EBA2-584F-BDA4-49937E8263B6}"/>
              </a:ext>
            </a:extLst>
          </p:cNvPr>
          <p:cNvSpPr>
            <a:spLocks noGrp="1"/>
          </p:cNvSpPr>
          <p:nvPr>
            <p:ph type="title"/>
          </p:nvPr>
        </p:nvSpPr>
        <p:spPr>
          <a:xfrm>
            <a:off x="1371600" y="685800"/>
            <a:ext cx="9601200" cy="1485900"/>
          </a:xfrm>
        </p:spPr>
        <p:txBody>
          <a:bodyPr>
            <a:normAutofit/>
          </a:bodyPr>
          <a:lstStyle/>
          <a:p>
            <a:r>
              <a:rPr lang="en-GB" dirty="0"/>
              <a:t>PPB</a:t>
            </a:r>
          </a:p>
        </p:txBody>
      </p:sp>
      <p:sp>
        <p:nvSpPr>
          <p:cNvPr id="8" name="Content Placeholder 7">
            <a:extLst>
              <a:ext uri="{FF2B5EF4-FFF2-40B4-BE49-F238E27FC236}">
                <a16:creationId xmlns:a16="http://schemas.microsoft.com/office/drawing/2014/main" id="{688B5FA0-C22D-4E54-A217-BFB5C7C81BC4}"/>
              </a:ext>
            </a:extLst>
          </p:cNvPr>
          <p:cNvSpPr>
            <a:spLocks noGrp="1"/>
          </p:cNvSpPr>
          <p:nvPr>
            <p:ph idx="1"/>
          </p:nvPr>
        </p:nvSpPr>
        <p:spPr>
          <a:xfrm>
            <a:off x="1371600" y="2286000"/>
            <a:ext cx="9601200" cy="3581400"/>
          </a:xfrm>
        </p:spPr>
        <p:txBody>
          <a:bodyPr>
            <a:normAutofit/>
          </a:bodyPr>
          <a:lstStyle/>
          <a:p>
            <a:r>
              <a:rPr lang="en-GB" dirty="0"/>
              <a:t>better intersectional representation on the basis of gender</a:t>
            </a:r>
            <a:br>
              <a:rPr lang="en-GB" dirty="0"/>
            </a:br>
            <a:r>
              <a:rPr lang="en-GB" dirty="0"/>
              <a:t>and skin type</a:t>
            </a:r>
          </a:p>
          <a:p>
            <a:r>
              <a:rPr lang="en-GB" dirty="0"/>
              <a:t>Members of national parliaments</a:t>
            </a:r>
          </a:p>
          <a:p>
            <a:r>
              <a:rPr lang="en-GB" dirty="0"/>
              <a:t>Rwanda, Senegal and South Africa </a:t>
            </a:r>
          </a:p>
          <a:p>
            <a:r>
              <a:rPr lang="en-GB" dirty="0"/>
              <a:t>Finland, Iceland and Sweden</a:t>
            </a:r>
          </a:p>
          <a:p>
            <a:r>
              <a:rPr lang="en-GB" dirty="0"/>
              <a:t>Constrained, fixed conditions</a:t>
            </a:r>
          </a:p>
          <a:p>
            <a:endParaRPr lang="en-US" dirty="0"/>
          </a:p>
        </p:txBody>
      </p:sp>
    </p:spTree>
    <p:extLst>
      <p:ext uri="{BB962C8B-B14F-4D97-AF65-F5344CB8AC3E}">
        <p14:creationId xmlns:p14="http://schemas.microsoft.com/office/powerpoint/2010/main" val="2474146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1382</TotalTime>
  <Words>2322</Words>
  <Application>Microsoft Macintosh PowerPoint</Application>
  <PresentationFormat>Widescreen</PresentationFormat>
  <Paragraphs>159</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Franklin Gothic Book</vt:lpstr>
      <vt:lpstr>Crop</vt:lpstr>
      <vt:lpstr>Gender shades</vt:lpstr>
      <vt:lpstr>Overview</vt:lpstr>
      <vt:lpstr>Current state of affairs</vt:lpstr>
      <vt:lpstr>Current state of affairs</vt:lpstr>
      <vt:lpstr>Fitzpatrick skin type</vt:lpstr>
      <vt:lpstr>Benchmarks </vt:lpstr>
      <vt:lpstr>IJB-A      Adience</vt:lpstr>
      <vt:lpstr>Pilot Parliaments Benchmark (PPB)</vt:lpstr>
      <vt:lpstr>PPB</vt:lpstr>
      <vt:lpstr>Distribution of different groups </vt:lpstr>
      <vt:lpstr>Commercial Gender Classification  Selection </vt:lpstr>
      <vt:lpstr>PowerPoint Presentation</vt:lpstr>
      <vt:lpstr>Commercial Gender ClassIfication - Evaluation Criteria</vt:lpstr>
      <vt:lpstr>Commercial Gender Classification - Audit Results</vt:lpstr>
      <vt:lpstr>Commercial Gender Classification  - Audit Results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shades</dc:title>
  <dc:creator>Mina Spremic</dc:creator>
  <cp:lastModifiedBy>Mina Spremic</cp:lastModifiedBy>
  <cp:revision>16</cp:revision>
  <dcterms:created xsi:type="dcterms:W3CDTF">2021-03-07T10:04:23Z</dcterms:created>
  <dcterms:modified xsi:type="dcterms:W3CDTF">2021-03-08T09:06:23Z</dcterms:modified>
</cp:coreProperties>
</file>