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nva Sans Bold" panose="020B0604020202020204" charset="0"/>
      <p:regular r:id="rId19"/>
    </p:embeddedFont>
    <p:embeddedFont>
      <p:font typeface="Funtastic" panose="020B0604020202020204" charset="0"/>
      <p:regular r:id="rId20"/>
    </p:embeddedFont>
    <p:embeddedFont>
      <p:font typeface="Quicksan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4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1.png"/><Relationship Id="rId9" Type="http://schemas.openxmlformats.org/officeDocument/2006/relationships/image" Target="../media/image23.sv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1.png"/><Relationship Id="rId9" Type="http://schemas.openxmlformats.org/officeDocument/2006/relationships/image" Target="../media/image23.sv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1.png"/><Relationship Id="rId9" Type="http://schemas.openxmlformats.org/officeDocument/2006/relationships/image" Target="../media/image23.sv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4.png"/><Relationship Id="rId9" Type="http://schemas.openxmlformats.org/officeDocument/2006/relationships/image" Target="../media/image14.sv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12.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9415906" y="7353300"/>
            <a:ext cx="6911026" cy="990600"/>
            <a:chOff x="0" y="0"/>
            <a:chExt cx="1511929" cy="770462"/>
          </a:xfrm>
        </p:grpSpPr>
        <p:sp>
          <p:nvSpPr>
            <p:cNvPr id="6" name="Freeform 6"/>
            <p:cNvSpPr/>
            <p:nvPr/>
          </p:nvSpPr>
          <p:spPr>
            <a:xfrm>
              <a:off x="0" y="0"/>
              <a:ext cx="1511929" cy="770462"/>
            </a:xfrm>
            <a:custGeom>
              <a:avLst/>
              <a:gdLst/>
              <a:ahLst/>
              <a:cxnLst/>
              <a:rect l="l" t="t" r="r" b="b"/>
              <a:pathLst>
                <a:path w="1511929" h="770462">
                  <a:moveTo>
                    <a:pt x="112023" y="0"/>
                  </a:moveTo>
                  <a:lnTo>
                    <a:pt x="1399906" y="0"/>
                  </a:lnTo>
                  <a:cubicBezTo>
                    <a:pt x="1461774" y="0"/>
                    <a:pt x="1511929" y="50154"/>
                    <a:pt x="1511929" y="112023"/>
                  </a:cubicBezTo>
                  <a:lnTo>
                    <a:pt x="1511929" y="658439"/>
                  </a:lnTo>
                  <a:cubicBezTo>
                    <a:pt x="1511929" y="688149"/>
                    <a:pt x="1500126" y="716643"/>
                    <a:pt x="1479118" y="737651"/>
                  </a:cubicBezTo>
                  <a:cubicBezTo>
                    <a:pt x="1458110" y="758659"/>
                    <a:pt x="1429616" y="770462"/>
                    <a:pt x="1399906" y="770462"/>
                  </a:cubicBezTo>
                  <a:lnTo>
                    <a:pt x="112023" y="770462"/>
                  </a:lnTo>
                  <a:cubicBezTo>
                    <a:pt x="82312" y="770462"/>
                    <a:pt x="53819" y="758659"/>
                    <a:pt x="32811" y="737651"/>
                  </a:cubicBezTo>
                  <a:cubicBezTo>
                    <a:pt x="11802" y="716643"/>
                    <a:pt x="0" y="688149"/>
                    <a:pt x="0" y="658439"/>
                  </a:cubicBezTo>
                  <a:lnTo>
                    <a:pt x="0" y="112023"/>
                  </a:lnTo>
                  <a:cubicBezTo>
                    <a:pt x="0" y="82312"/>
                    <a:pt x="11802" y="53819"/>
                    <a:pt x="32811" y="32811"/>
                  </a:cubicBezTo>
                  <a:cubicBezTo>
                    <a:pt x="53819" y="11802"/>
                    <a:pt x="82312" y="0"/>
                    <a:pt x="112023" y="0"/>
                  </a:cubicBezTo>
                  <a:close/>
                </a:path>
              </a:pathLst>
            </a:custGeom>
            <a:solidFill>
              <a:srgbClr val="F16741"/>
            </a:solidFill>
          </p:spPr>
        </p:sp>
        <p:sp>
          <p:nvSpPr>
            <p:cNvPr id="7" name="TextBox 7"/>
            <p:cNvSpPr txBox="1"/>
            <p:nvPr/>
          </p:nvSpPr>
          <p:spPr>
            <a:xfrm>
              <a:off x="0" y="-200025"/>
              <a:ext cx="1511929" cy="970487"/>
            </a:xfrm>
            <a:prstGeom prst="rect">
              <a:avLst/>
            </a:prstGeom>
          </p:spPr>
          <p:txBody>
            <a:bodyPr lIns="50800" tIns="50800" rIns="50800" bIns="50800" rtlCol="0" anchor="ctr"/>
            <a:lstStyle/>
            <a:p>
              <a:pPr algn="ctr">
                <a:lnSpc>
                  <a:spcPts val="7279"/>
                </a:lnSpc>
              </a:pPr>
              <a:endParaRPr/>
            </a:p>
          </p:txBody>
        </p:sp>
      </p:grpSp>
      <p:sp>
        <p:nvSpPr>
          <p:cNvPr id="8" name="Freeform 8"/>
          <p:cNvSpPr/>
          <p:nvPr/>
        </p:nvSpPr>
        <p:spPr>
          <a:xfrm>
            <a:off x="1028700" y="1258073"/>
            <a:ext cx="7217181" cy="7770854"/>
          </a:xfrm>
          <a:custGeom>
            <a:avLst/>
            <a:gdLst/>
            <a:ahLst/>
            <a:cxnLst/>
            <a:rect l="l" t="t" r="r" b="b"/>
            <a:pathLst>
              <a:path w="7217181" h="7770854">
                <a:moveTo>
                  <a:pt x="0" y="0"/>
                </a:moveTo>
                <a:lnTo>
                  <a:pt x="7217181" y="0"/>
                </a:lnTo>
                <a:lnTo>
                  <a:pt x="7217181" y="7770854"/>
                </a:lnTo>
                <a:lnTo>
                  <a:pt x="0" y="7770854"/>
                </a:lnTo>
                <a:lnTo>
                  <a:pt x="0" y="0"/>
                </a:lnTo>
                <a:close/>
              </a:path>
            </a:pathLst>
          </a:custGeom>
          <a:blipFill>
            <a:blip r:embed="rId4"/>
            <a:stretch>
              <a:fillRect/>
            </a:stretch>
          </a:blipFill>
        </p:spPr>
      </p:sp>
      <p:grpSp>
        <p:nvGrpSpPr>
          <p:cNvPr id="9" name="Group 9"/>
          <p:cNvGrpSpPr/>
          <p:nvPr/>
        </p:nvGrpSpPr>
        <p:grpSpPr>
          <a:xfrm>
            <a:off x="9415906" y="9258300"/>
            <a:ext cx="3021386" cy="302138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5657448" y="7867735"/>
            <a:ext cx="757112" cy="828036"/>
          </a:xfrm>
          <a:custGeom>
            <a:avLst/>
            <a:gdLst/>
            <a:ahLst/>
            <a:cxnLst/>
            <a:rect l="l" t="t" r="r" b="b"/>
            <a:pathLst>
              <a:path w="757112" h="828036">
                <a:moveTo>
                  <a:pt x="0" y="0"/>
                </a:moveTo>
                <a:lnTo>
                  <a:pt x="757112" y="0"/>
                </a:lnTo>
                <a:lnTo>
                  <a:pt x="757112" y="828036"/>
                </a:lnTo>
                <a:lnTo>
                  <a:pt x="0" y="828036"/>
                </a:lnTo>
                <a:lnTo>
                  <a:pt x="0" y="0"/>
                </a:lnTo>
                <a:close/>
              </a:path>
            </a:pathLst>
          </a:custGeom>
          <a:blipFill>
            <a:blip r:embed="rId4"/>
            <a:stretch>
              <a:fillRect l="-290023" t="-27361" b="-256613"/>
            </a:stretch>
          </a:blipFill>
        </p:spPr>
      </p:sp>
      <p:grpSp>
        <p:nvGrpSpPr>
          <p:cNvPr id="13" name="Group 13"/>
          <p:cNvGrpSpPr/>
          <p:nvPr/>
        </p:nvGrpSpPr>
        <p:grpSpPr>
          <a:xfrm>
            <a:off x="15021148" y="-1798420"/>
            <a:ext cx="4476304" cy="447630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5" name="TextBox 15"/>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917478" y="1028700"/>
            <a:ext cx="765909" cy="76590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8" name="TextBox 18"/>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9" name="Freeform 19"/>
          <p:cNvSpPr/>
          <p:nvPr/>
        </p:nvSpPr>
        <p:spPr>
          <a:xfrm rot="-2443728">
            <a:off x="650478" y="1313620"/>
            <a:ext cx="1890226" cy="850602"/>
          </a:xfrm>
          <a:custGeom>
            <a:avLst/>
            <a:gdLst/>
            <a:ahLst/>
            <a:cxnLst/>
            <a:rect l="l" t="t" r="r" b="b"/>
            <a:pathLst>
              <a:path w="1890226" h="850602">
                <a:moveTo>
                  <a:pt x="0" y="0"/>
                </a:moveTo>
                <a:lnTo>
                  <a:pt x="1890226" y="0"/>
                </a:lnTo>
                <a:lnTo>
                  <a:pt x="1890226" y="850602"/>
                </a:lnTo>
                <a:lnTo>
                  <a:pt x="0" y="85060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 name="Freeform 20"/>
          <p:cNvSpPr/>
          <p:nvPr/>
        </p:nvSpPr>
        <p:spPr>
          <a:xfrm rot="-2243255">
            <a:off x="7969731" y="7983201"/>
            <a:ext cx="1251271" cy="949402"/>
          </a:xfrm>
          <a:custGeom>
            <a:avLst/>
            <a:gdLst/>
            <a:ahLst/>
            <a:cxnLst/>
            <a:rect l="l" t="t" r="r" b="b"/>
            <a:pathLst>
              <a:path w="1251271" h="949402">
                <a:moveTo>
                  <a:pt x="0" y="0"/>
                </a:moveTo>
                <a:lnTo>
                  <a:pt x="1251271" y="0"/>
                </a:lnTo>
                <a:lnTo>
                  <a:pt x="1251271" y="949402"/>
                </a:lnTo>
                <a:lnTo>
                  <a:pt x="0" y="9494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1" name="Freeform 21"/>
          <p:cNvSpPr/>
          <p:nvPr/>
        </p:nvSpPr>
        <p:spPr>
          <a:xfrm rot="7968329">
            <a:off x="15560550" y="2025658"/>
            <a:ext cx="2181165" cy="1161470"/>
          </a:xfrm>
          <a:custGeom>
            <a:avLst/>
            <a:gdLst/>
            <a:ahLst/>
            <a:cxnLst/>
            <a:rect l="l" t="t" r="r" b="b"/>
            <a:pathLst>
              <a:path w="2181165" h="1161470">
                <a:moveTo>
                  <a:pt x="0" y="0"/>
                </a:moveTo>
                <a:lnTo>
                  <a:pt x="2181165" y="0"/>
                </a:lnTo>
                <a:lnTo>
                  <a:pt x="2181165" y="1161470"/>
                </a:lnTo>
                <a:lnTo>
                  <a:pt x="0" y="116147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2" name="TextBox 22"/>
          <p:cNvSpPr txBox="1"/>
          <p:nvPr/>
        </p:nvSpPr>
        <p:spPr>
          <a:xfrm>
            <a:off x="8711575" y="1287233"/>
            <a:ext cx="10411807" cy="4927203"/>
          </a:xfrm>
          <a:prstGeom prst="rect">
            <a:avLst/>
          </a:prstGeom>
        </p:spPr>
        <p:txBody>
          <a:bodyPr lIns="0" tIns="0" rIns="0" bIns="0" rtlCol="0" anchor="t">
            <a:spAutoFit/>
          </a:bodyPr>
          <a:lstStyle/>
          <a:p>
            <a:pPr>
              <a:lnSpc>
                <a:spcPts val="11990"/>
              </a:lnSpc>
            </a:pPr>
            <a:r>
              <a:rPr lang="en-US" sz="13322">
                <a:solidFill>
                  <a:srgbClr val="1B1B1B"/>
                </a:solidFill>
                <a:latin typeface="Funtastic"/>
              </a:rPr>
              <a:t>Basic Banking System in C</a:t>
            </a:r>
          </a:p>
        </p:txBody>
      </p:sp>
      <p:sp>
        <p:nvSpPr>
          <p:cNvPr id="23" name="TextBox 23"/>
          <p:cNvSpPr txBox="1"/>
          <p:nvPr/>
        </p:nvSpPr>
        <p:spPr>
          <a:xfrm>
            <a:off x="10192352" y="7025005"/>
            <a:ext cx="5670540" cy="1685461"/>
          </a:xfrm>
          <a:prstGeom prst="rect">
            <a:avLst/>
          </a:prstGeom>
        </p:spPr>
        <p:txBody>
          <a:bodyPr lIns="0" tIns="0" rIns="0" bIns="0" rtlCol="0" anchor="t">
            <a:spAutoFit/>
          </a:bodyPr>
          <a:lstStyle/>
          <a:p>
            <a:pPr algn="ctr">
              <a:lnSpc>
                <a:spcPts val="4479"/>
              </a:lnSpc>
            </a:pPr>
            <a:endParaRPr lang="en-US" sz="3199" dirty="0">
              <a:solidFill>
                <a:srgbClr val="FFFFFF"/>
              </a:solidFill>
              <a:latin typeface="Quicksand Bold"/>
            </a:endParaRPr>
          </a:p>
          <a:p>
            <a:pPr algn="ctr">
              <a:lnSpc>
                <a:spcPts val="4479"/>
              </a:lnSpc>
            </a:pPr>
            <a:r>
              <a:rPr lang="en-US" sz="3199" dirty="0">
                <a:solidFill>
                  <a:srgbClr val="FFFFFF"/>
                </a:solidFill>
                <a:latin typeface="Quicksand Bold"/>
              </a:rPr>
              <a:t>DEVAPRIYA R</a:t>
            </a:r>
          </a:p>
          <a:p>
            <a:pPr algn="ctr">
              <a:lnSpc>
                <a:spcPts val="4479"/>
              </a:lnSpc>
              <a:spcBef>
                <a:spcPct val="0"/>
              </a:spcBef>
            </a:pPr>
            <a:endParaRPr lang="en-US" sz="3199" dirty="0">
              <a:solidFill>
                <a:srgbClr val="FFFFFF"/>
              </a:solidFill>
              <a:latin typeface="Quicksand Bold"/>
            </a:endParaRPr>
          </a:p>
        </p:txBody>
      </p:sp>
      <p:grpSp>
        <p:nvGrpSpPr>
          <p:cNvPr id="24" name="Group 24"/>
          <p:cNvGrpSpPr/>
          <p:nvPr/>
        </p:nvGrpSpPr>
        <p:grpSpPr>
          <a:xfrm>
            <a:off x="1028700" y="8690019"/>
            <a:ext cx="566891" cy="56689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26" name="TextBox 26"/>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7021408" y="6040658"/>
            <a:ext cx="347558" cy="347558"/>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29" name="TextBox 29"/>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2782996" y="-2487771"/>
            <a:ext cx="4476304" cy="447630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6950967" y="1371866"/>
            <a:ext cx="616666" cy="61666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0" name="TextBox 1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341161" y="513358"/>
            <a:ext cx="1333535" cy="1458458"/>
          </a:xfrm>
          <a:custGeom>
            <a:avLst/>
            <a:gdLst/>
            <a:ahLst/>
            <a:cxnLst/>
            <a:rect l="l" t="t" r="r" b="b"/>
            <a:pathLst>
              <a:path w="1333535" h="1458458">
                <a:moveTo>
                  <a:pt x="0" y="0"/>
                </a:moveTo>
                <a:lnTo>
                  <a:pt x="1333535" y="0"/>
                </a:lnTo>
                <a:lnTo>
                  <a:pt x="1333535" y="1458458"/>
                </a:lnTo>
                <a:lnTo>
                  <a:pt x="0" y="1458458"/>
                </a:lnTo>
                <a:lnTo>
                  <a:pt x="0" y="0"/>
                </a:lnTo>
                <a:close/>
              </a:path>
            </a:pathLst>
          </a:custGeom>
          <a:blipFill>
            <a:blip r:embed="rId4"/>
            <a:stretch>
              <a:fillRect l="-290023" t="-27361" b="-256613"/>
            </a:stretch>
          </a:blipFill>
        </p:spPr>
      </p:sp>
      <p:grpSp>
        <p:nvGrpSpPr>
          <p:cNvPr id="12" name="Group 12"/>
          <p:cNvGrpSpPr/>
          <p:nvPr/>
        </p:nvGrpSpPr>
        <p:grpSpPr>
          <a:xfrm>
            <a:off x="1028700" y="6119108"/>
            <a:ext cx="16230600" cy="3543218"/>
            <a:chOff x="0" y="0"/>
            <a:chExt cx="4274726" cy="933193"/>
          </a:xfrm>
        </p:grpSpPr>
        <p:sp>
          <p:nvSpPr>
            <p:cNvPr id="13" name="Freeform 13"/>
            <p:cNvSpPr/>
            <p:nvPr/>
          </p:nvSpPr>
          <p:spPr>
            <a:xfrm>
              <a:off x="0" y="0"/>
              <a:ext cx="4274726" cy="933193"/>
            </a:xfrm>
            <a:custGeom>
              <a:avLst/>
              <a:gdLst/>
              <a:ahLst/>
              <a:cxnLst/>
              <a:rect l="l" t="t" r="r" b="b"/>
              <a:pathLst>
                <a:path w="4274726" h="933193">
                  <a:moveTo>
                    <a:pt x="28620" y="0"/>
                  </a:moveTo>
                  <a:lnTo>
                    <a:pt x="4246106" y="0"/>
                  </a:lnTo>
                  <a:cubicBezTo>
                    <a:pt x="4261912" y="0"/>
                    <a:pt x="4274726" y="12813"/>
                    <a:pt x="4274726" y="28620"/>
                  </a:cubicBezTo>
                  <a:lnTo>
                    <a:pt x="4274726" y="904574"/>
                  </a:lnTo>
                  <a:cubicBezTo>
                    <a:pt x="4274726" y="920380"/>
                    <a:pt x="4261912" y="933193"/>
                    <a:pt x="4246106" y="933193"/>
                  </a:cubicBezTo>
                  <a:lnTo>
                    <a:pt x="28620" y="933193"/>
                  </a:lnTo>
                  <a:cubicBezTo>
                    <a:pt x="12813" y="933193"/>
                    <a:pt x="0" y="920380"/>
                    <a:pt x="0" y="904574"/>
                  </a:cubicBezTo>
                  <a:lnTo>
                    <a:pt x="0" y="28620"/>
                  </a:lnTo>
                  <a:cubicBezTo>
                    <a:pt x="0" y="12813"/>
                    <a:pt x="12813" y="0"/>
                    <a:pt x="28620" y="0"/>
                  </a:cubicBezTo>
                  <a:close/>
                </a:path>
              </a:pathLst>
            </a:custGeom>
            <a:solidFill>
              <a:srgbClr val="F16741"/>
            </a:solidFill>
          </p:spPr>
        </p:sp>
        <p:sp>
          <p:nvSpPr>
            <p:cNvPr id="14" name="TextBox 14"/>
            <p:cNvSpPr txBox="1"/>
            <p:nvPr/>
          </p:nvSpPr>
          <p:spPr>
            <a:xfrm>
              <a:off x="0" y="-76200"/>
              <a:ext cx="4274726" cy="100939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951136" y="997506"/>
            <a:ext cx="6395193" cy="5723698"/>
          </a:xfrm>
          <a:custGeom>
            <a:avLst/>
            <a:gdLst/>
            <a:ahLst/>
            <a:cxnLst/>
            <a:rect l="l" t="t" r="r" b="b"/>
            <a:pathLst>
              <a:path w="6395193" h="5723698">
                <a:moveTo>
                  <a:pt x="0" y="0"/>
                </a:moveTo>
                <a:lnTo>
                  <a:pt x="6395192" y="0"/>
                </a:lnTo>
                <a:lnTo>
                  <a:pt x="6395192" y="5723698"/>
                </a:lnTo>
                <a:lnTo>
                  <a:pt x="0" y="5723698"/>
                </a:lnTo>
                <a:lnTo>
                  <a:pt x="0" y="0"/>
                </a:lnTo>
                <a:close/>
              </a:path>
            </a:pathLst>
          </a:custGeom>
          <a:blipFill>
            <a:blip r:embed="rId5"/>
            <a:stretch>
              <a:fillRect/>
            </a:stretch>
          </a:blipFill>
        </p:spPr>
      </p:sp>
      <p:sp>
        <p:nvSpPr>
          <p:cNvPr id="16" name="TextBox 16"/>
          <p:cNvSpPr txBox="1"/>
          <p:nvPr/>
        </p:nvSpPr>
        <p:spPr>
          <a:xfrm>
            <a:off x="7917828" y="3503008"/>
            <a:ext cx="9033138" cy="1162051"/>
          </a:xfrm>
          <a:prstGeom prst="rect">
            <a:avLst/>
          </a:prstGeom>
        </p:spPr>
        <p:txBody>
          <a:bodyPr lIns="0" tIns="0" rIns="0" bIns="0" rtlCol="0" anchor="t">
            <a:spAutoFit/>
          </a:bodyPr>
          <a:lstStyle/>
          <a:p>
            <a:pPr>
              <a:lnSpc>
                <a:spcPts val="7200"/>
              </a:lnSpc>
            </a:pPr>
            <a:r>
              <a:rPr lang="en-US" sz="8000">
                <a:solidFill>
                  <a:srgbClr val="1B1B1B"/>
                </a:solidFill>
                <a:latin typeface="Funtastic"/>
              </a:rPr>
              <a:t>Exit</a:t>
            </a:r>
          </a:p>
        </p:txBody>
      </p:sp>
      <p:sp>
        <p:nvSpPr>
          <p:cNvPr id="17" name="TextBox 17"/>
          <p:cNvSpPr txBox="1"/>
          <p:nvPr/>
        </p:nvSpPr>
        <p:spPr>
          <a:xfrm>
            <a:off x="6400430" y="6869002"/>
            <a:ext cx="10550537" cy="1976755"/>
          </a:xfrm>
          <a:prstGeom prst="rect">
            <a:avLst/>
          </a:prstGeom>
        </p:spPr>
        <p:txBody>
          <a:bodyPr lIns="0" tIns="0" rIns="0" bIns="0" rtlCol="0" anchor="t">
            <a:spAutoFit/>
          </a:bodyPr>
          <a:lstStyle/>
          <a:p>
            <a:pPr algn="just">
              <a:lnSpc>
                <a:spcPts val="3919"/>
              </a:lnSpc>
              <a:spcBef>
                <a:spcPct val="0"/>
              </a:spcBef>
            </a:pPr>
            <a:r>
              <a:rPr lang="en-US" sz="2799">
                <a:solidFill>
                  <a:srgbClr val="FFFFFF"/>
                </a:solidFill>
                <a:latin typeface="Quicksand Bold"/>
              </a:rPr>
              <a:t>Users can exit the banking system by selecting option '4' from the menu. Upon choosing this option, the program displays a "Thank you for choosing us!!!" message and terminates.</a:t>
            </a:r>
          </a:p>
        </p:txBody>
      </p:sp>
      <p:grpSp>
        <p:nvGrpSpPr>
          <p:cNvPr id="18" name="Group 18"/>
          <p:cNvGrpSpPr/>
          <p:nvPr/>
        </p:nvGrpSpPr>
        <p:grpSpPr>
          <a:xfrm>
            <a:off x="1906242" y="7244711"/>
            <a:ext cx="1292012" cy="129201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688588" y="4390407"/>
            <a:ext cx="1377176" cy="1506187"/>
          </a:xfrm>
          <a:custGeom>
            <a:avLst/>
            <a:gdLst/>
            <a:ahLst/>
            <a:cxnLst/>
            <a:rect l="l" t="t" r="r" b="b"/>
            <a:pathLst>
              <a:path w="1377176" h="1506187">
                <a:moveTo>
                  <a:pt x="0" y="0"/>
                </a:moveTo>
                <a:lnTo>
                  <a:pt x="1377176" y="0"/>
                </a:lnTo>
                <a:lnTo>
                  <a:pt x="1377176" y="1506186"/>
                </a:lnTo>
                <a:lnTo>
                  <a:pt x="0" y="1506186"/>
                </a:lnTo>
                <a:lnTo>
                  <a:pt x="0" y="0"/>
                </a:lnTo>
                <a:close/>
              </a:path>
            </a:pathLst>
          </a:custGeom>
          <a:blipFill>
            <a:blip r:embed="rId4"/>
            <a:stretch>
              <a:fillRect l="-290023" t="-27361" b="-256613"/>
            </a:stretch>
          </a:blipFill>
        </p:spPr>
      </p:sp>
      <p:grpSp>
        <p:nvGrpSpPr>
          <p:cNvPr id="22" name="Group 22"/>
          <p:cNvGrpSpPr/>
          <p:nvPr/>
        </p:nvGrpSpPr>
        <p:grpSpPr>
          <a:xfrm>
            <a:off x="3424547" y="7244711"/>
            <a:ext cx="1292012" cy="129201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4" name="TextBox 2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4945158" y="7244711"/>
            <a:ext cx="1292012" cy="129201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7" name="TextBox 2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93592" y="3395999"/>
            <a:ext cx="1988815" cy="1988815"/>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2950505">
            <a:off x="7115646" y="902489"/>
            <a:ext cx="896470" cy="680196"/>
          </a:xfrm>
          <a:custGeom>
            <a:avLst/>
            <a:gdLst/>
            <a:ahLst/>
            <a:cxnLst/>
            <a:rect l="l" t="t" r="r" b="b"/>
            <a:pathLst>
              <a:path w="896470" h="680196">
                <a:moveTo>
                  <a:pt x="0" y="0"/>
                </a:moveTo>
                <a:lnTo>
                  <a:pt x="896470" y="0"/>
                </a:lnTo>
                <a:lnTo>
                  <a:pt x="896470" y="680196"/>
                </a:lnTo>
                <a:lnTo>
                  <a:pt x="0" y="6801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8754445">
            <a:off x="15677637" y="8648620"/>
            <a:ext cx="3231910" cy="1720992"/>
          </a:xfrm>
          <a:custGeom>
            <a:avLst/>
            <a:gdLst/>
            <a:ahLst/>
            <a:cxnLst/>
            <a:rect l="l" t="t" r="r" b="b"/>
            <a:pathLst>
              <a:path w="3231910" h="1720992">
                <a:moveTo>
                  <a:pt x="0" y="0"/>
                </a:moveTo>
                <a:lnTo>
                  <a:pt x="3231910" y="0"/>
                </a:lnTo>
                <a:lnTo>
                  <a:pt x="3231910" y="1720992"/>
                </a:lnTo>
                <a:lnTo>
                  <a:pt x="0" y="17209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a:off x="11945930" y="1028700"/>
            <a:ext cx="9486571" cy="8229600"/>
          </a:xfrm>
          <a:custGeom>
            <a:avLst/>
            <a:gdLst/>
            <a:ahLst/>
            <a:cxnLst/>
            <a:rect l="l" t="t" r="r" b="b"/>
            <a:pathLst>
              <a:path w="9486571" h="8229600">
                <a:moveTo>
                  <a:pt x="0" y="0"/>
                </a:moveTo>
                <a:lnTo>
                  <a:pt x="9486571" y="0"/>
                </a:lnTo>
                <a:lnTo>
                  <a:pt x="9486571" y="8229600"/>
                </a:lnTo>
                <a:lnTo>
                  <a:pt x="0" y="8229600"/>
                </a:lnTo>
                <a:lnTo>
                  <a:pt x="0" y="0"/>
                </a:lnTo>
                <a:close/>
              </a:path>
            </a:pathLst>
          </a:custGeom>
          <a:blipFill>
            <a:blip r:embed="rId2"/>
            <a:stretch>
              <a:fillRect/>
            </a:stretch>
          </a:blipFill>
        </p:spPr>
      </p:sp>
      <p:grpSp>
        <p:nvGrpSpPr>
          <p:cNvPr id="3" name="Group 3"/>
          <p:cNvGrpSpPr/>
          <p:nvPr/>
        </p:nvGrpSpPr>
        <p:grpSpPr>
          <a:xfrm>
            <a:off x="-1367472" y="-1172485"/>
            <a:ext cx="3266852" cy="326685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5" name="TextBox 5"/>
            <p:cNvSpPr txBox="1"/>
            <p:nvPr/>
          </p:nvSpPr>
          <p:spPr>
            <a:xfrm>
              <a:off x="76200" y="0"/>
              <a:ext cx="660400" cy="736600"/>
            </a:xfrm>
            <a:prstGeom prst="rect">
              <a:avLst/>
            </a:prstGeom>
          </p:spPr>
          <p:txBody>
            <a:bodyPr lIns="50800" tIns="50800" rIns="50800" bIns="50800" rtlCol="0" anchor="ctr"/>
            <a:lstStyle/>
            <a:p>
              <a:pPr algn="r">
                <a:lnSpc>
                  <a:spcPts val="2659"/>
                </a:lnSpc>
              </a:pPr>
              <a:endParaRPr/>
            </a:p>
          </p:txBody>
        </p:sp>
      </p:grpSp>
      <p:grpSp>
        <p:nvGrpSpPr>
          <p:cNvPr id="6" name="Group 6"/>
          <p:cNvGrpSpPr/>
          <p:nvPr/>
        </p:nvGrpSpPr>
        <p:grpSpPr>
          <a:xfrm>
            <a:off x="11136201" y="8998124"/>
            <a:ext cx="2577752" cy="257775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8" name="TextBox 8"/>
            <p:cNvSpPr txBox="1"/>
            <p:nvPr/>
          </p:nvSpPr>
          <p:spPr>
            <a:xfrm>
              <a:off x="76200" y="0"/>
              <a:ext cx="660400" cy="736600"/>
            </a:xfrm>
            <a:prstGeom prst="rect">
              <a:avLst/>
            </a:prstGeom>
          </p:spPr>
          <p:txBody>
            <a:bodyPr lIns="50800" tIns="50800" rIns="50800" bIns="50800" rtlCol="0" anchor="ctr"/>
            <a:lstStyle/>
            <a:p>
              <a:pPr algn="r">
                <a:lnSpc>
                  <a:spcPts val="2659"/>
                </a:lnSpc>
              </a:pPr>
              <a:endParaRPr/>
            </a:p>
          </p:txBody>
        </p:sp>
      </p:grpSp>
      <p:sp>
        <p:nvSpPr>
          <p:cNvPr id="9" name="Freeform 9"/>
          <p:cNvSpPr/>
          <p:nvPr/>
        </p:nvSpPr>
        <p:spPr>
          <a:xfrm>
            <a:off x="472918" y="1314322"/>
            <a:ext cx="1088690" cy="1190676"/>
          </a:xfrm>
          <a:custGeom>
            <a:avLst/>
            <a:gdLst/>
            <a:ahLst/>
            <a:cxnLst/>
            <a:rect l="l" t="t" r="r" b="b"/>
            <a:pathLst>
              <a:path w="1088690" h="1190676">
                <a:moveTo>
                  <a:pt x="0" y="0"/>
                </a:moveTo>
                <a:lnTo>
                  <a:pt x="1088691" y="0"/>
                </a:lnTo>
                <a:lnTo>
                  <a:pt x="1088691" y="1190677"/>
                </a:lnTo>
                <a:lnTo>
                  <a:pt x="0" y="1190677"/>
                </a:lnTo>
                <a:lnTo>
                  <a:pt x="0" y="0"/>
                </a:lnTo>
                <a:close/>
              </a:path>
            </a:pathLst>
          </a:custGeom>
          <a:blipFill>
            <a:blip r:embed="rId3"/>
            <a:stretch>
              <a:fillRect l="-290023" t="-27361" b="-256613"/>
            </a:stretch>
          </a:blipFill>
        </p:spPr>
      </p:sp>
      <p:sp>
        <p:nvSpPr>
          <p:cNvPr id="10" name="TextBox 10"/>
          <p:cNvSpPr txBox="1"/>
          <p:nvPr/>
        </p:nvSpPr>
        <p:spPr>
          <a:xfrm>
            <a:off x="1783214" y="885380"/>
            <a:ext cx="8596059" cy="1162051"/>
          </a:xfrm>
          <a:prstGeom prst="rect">
            <a:avLst/>
          </a:prstGeom>
        </p:spPr>
        <p:txBody>
          <a:bodyPr lIns="0" tIns="0" rIns="0" bIns="0" rtlCol="0" anchor="t">
            <a:spAutoFit/>
          </a:bodyPr>
          <a:lstStyle/>
          <a:p>
            <a:pPr algn="ctr">
              <a:lnSpc>
                <a:spcPts val="7200"/>
              </a:lnSpc>
            </a:pPr>
            <a:r>
              <a:rPr lang="en-US" sz="8000">
                <a:solidFill>
                  <a:srgbClr val="1B1B1B"/>
                </a:solidFill>
                <a:latin typeface="Funtastic"/>
              </a:rPr>
              <a:t>Error Handling</a:t>
            </a:r>
          </a:p>
        </p:txBody>
      </p:sp>
      <p:grpSp>
        <p:nvGrpSpPr>
          <p:cNvPr id="11" name="Group 11"/>
          <p:cNvGrpSpPr/>
          <p:nvPr/>
        </p:nvGrpSpPr>
        <p:grpSpPr>
          <a:xfrm>
            <a:off x="472918" y="3886564"/>
            <a:ext cx="5384986" cy="6078492"/>
            <a:chOff x="0" y="0"/>
            <a:chExt cx="1418268" cy="1600920"/>
          </a:xfrm>
        </p:grpSpPr>
        <p:sp>
          <p:nvSpPr>
            <p:cNvPr id="12" name="Freeform 12"/>
            <p:cNvSpPr/>
            <p:nvPr/>
          </p:nvSpPr>
          <p:spPr>
            <a:xfrm>
              <a:off x="0" y="0"/>
              <a:ext cx="1418268" cy="1600920"/>
            </a:xfrm>
            <a:custGeom>
              <a:avLst/>
              <a:gdLst/>
              <a:ahLst/>
              <a:cxnLst/>
              <a:rect l="l" t="t" r="r" b="b"/>
              <a:pathLst>
                <a:path w="1418268" h="1600920">
                  <a:moveTo>
                    <a:pt x="57507" y="0"/>
                  </a:moveTo>
                  <a:lnTo>
                    <a:pt x="1360761" y="0"/>
                  </a:lnTo>
                  <a:cubicBezTo>
                    <a:pt x="1376013" y="0"/>
                    <a:pt x="1390640" y="6059"/>
                    <a:pt x="1401425" y="16844"/>
                  </a:cubicBezTo>
                  <a:cubicBezTo>
                    <a:pt x="1412209" y="27628"/>
                    <a:pt x="1418268" y="42256"/>
                    <a:pt x="1418268" y="57507"/>
                  </a:cubicBezTo>
                  <a:lnTo>
                    <a:pt x="1418268" y="1543412"/>
                  </a:lnTo>
                  <a:cubicBezTo>
                    <a:pt x="1418268" y="1575173"/>
                    <a:pt x="1392521" y="1600920"/>
                    <a:pt x="1360761" y="1600920"/>
                  </a:cubicBezTo>
                  <a:lnTo>
                    <a:pt x="57507" y="1600920"/>
                  </a:lnTo>
                  <a:cubicBezTo>
                    <a:pt x="42256" y="1600920"/>
                    <a:pt x="27628" y="1594861"/>
                    <a:pt x="16844" y="1584076"/>
                  </a:cubicBezTo>
                  <a:cubicBezTo>
                    <a:pt x="6059" y="1573291"/>
                    <a:pt x="0" y="1558664"/>
                    <a:pt x="0" y="1543412"/>
                  </a:cubicBezTo>
                  <a:lnTo>
                    <a:pt x="0" y="57507"/>
                  </a:lnTo>
                  <a:cubicBezTo>
                    <a:pt x="0" y="42256"/>
                    <a:pt x="6059" y="27628"/>
                    <a:pt x="16844" y="16844"/>
                  </a:cubicBezTo>
                  <a:cubicBezTo>
                    <a:pt x="27628" y="6059"/>
                    <a:pt x="42256" y="0"/>
                    <a:pt x="57507" y="0"/>
                  </a:cubicBezTo>
                  <a:close/>
                </a:path>
              </a:pathLst>
            </a:custGeom>
            <a:solidFill>
              <a:srgbClr val="259476"/>
            </a:solidFill>
          </p:spPr>
        </p:sp>
        <p:sp>
          <p:nvSpPr>
            <p:cNvPr id="13" name="TextBox 13"/>
            <p:cNvSpPr txBox="1"/>
            <p:nvPr/>
          </p:nvSpPr>
          <p:spPr>
            <a:xfrm>
              <a:off x="0" y="-76200"/>
              <a:ext cx="1418268" cy="1677120"/>
            </a:xfrm>
            <a:prstGeom prst="rect">
              <a:avLst/>
            </a:prstGeom>
          </p:spPr>
          <p:txBody>
            <a:bodyPr lIns="50800" tIns="50800" rIns="50800" bIns="50800" rtlCol="0" anchor="ctr"/>
            <a:lstStyle/>
            <a:p>
              <a:pPr algn="r">
                <a:lnSpc>
                  <a:spcPts val="2659"/>
                </a:lnSpc>
              </a:pPr>
              <a:endParaRPr/>
            </a:p>
          </p:txBody>
        </p:sp>
      </p:grpSp>
      <p:grpSp>
        <p:nvGrpSpPr>
          <p:cNvPr id="14" name="Group 14"/>
          <p:cNvGrpSpPr/>
          <p:nvPr/>
        </p:nvGrpSpPr>
        <p:grpSpPr>
          <a:xfrm rot="-2727834">
            <a:off x="2823043" y="3232657"/>
            <a:ext cx="1307814" cy="1307814"/>
            <a:chOff x="0" y="0"/>
            <a:chExt cx="812800" cy="812800"/>
          </a:xfrm>
        </p:grpSpPr>
        <p:sp>
          <p:nvSpPr>
            <p:cNvPr id="15" name="Freeform 15"/>
            <p:cNvSpPr/>
            <p:nvPr/>
          </p:nvSpPr>
          <p:spPr>
            <a:xfrm>
              <a:off x="0" y="0"/>
              <a:ext cx="812800" cy="812800"/>
            </a:xfrm>
            <a:custGeom>
              <a:avLst/>
              <a:gdLst/>
              <a:ahLst/>
              <a:cxnLst/>
              <a:rect l="l" t="t" r="r" b="b"/>
              <a:pathLst>
                <a:path w="812800" h="812800">
                  <a:moveTo>
                    <a:pt x="177592" y="0"/>
                  </a:moveTo>
                  <a:lnTo>
                    <a:pt x="635208" y="0"/>
                  </a:lnTo>
                  <a:cubicBezTo>
                    <a:pt x="733289" y="0"/>
                    <a:pt x="812800" y="79511"/>
                    <a:pt x="812800" y="177592"/>
                  </a:cubicBezTo>
                  <a:lnTo>
                    <a:pt x="812800" y="635208"/>
                  </a:lnTo>
                  <a:cubicBezTo>
                    <a:pt x="812800" y="733289"/>
                    <a:pt x="733289" y="812800"/>
                    <a:pt x="635208" y="812800"/>
                  </a:cubicBezTo>
                  <a:lnTo>
                    <a:pt x="177592" y="812800"/>
                  </a:lnTo>
                  <a:cubicBezTo>
                    <a:pt x="79511" y="812800"/>
                    <a:pt x="0" y="733289"/>
                    <a:pt x="0" y="635208"/>
                  </a:cubicBezTo>
                  <a:lnTo>
                    <a:pt x="0" y="177592"/>
                  </a:lnTo>
                  <a:cubicBezTo>
                    <a:pt x="0" y="79511"/>
                    <a:pt x="79511" y="0"/>
                    <a:pt x="177592" y="0"/>
                  </a:cubicBezTo>
                  <a:close/>
                </a:path>
              </a:pathLst>
            </a:custGeom>
            <a:solidFill>
              <a:srgbClr val="F16741"/>
            </a:solidFill>
          </p:spPr>
        </p:sp>
        <p:sp>
          <p:nvSpPr>
            <p:cNvPr id="16" name="TextBox 16"/>
            <p:cNvSpPr txBox="1"/>
            <p:nvPr/>
          </p:nvSpPr>
          <p:spPr>
            <a:xfrm>
              <a:off x="0" y="-76200"/>
              <a:ext cx="812800" cy="889000"/>
            </a:xfrm>
            <a:prstGeom prst="rect">
              <a:avLst/>
            </a:prstGeom>
          </p:spPr>
          <p:txBody>
            <a:bodyPr lIns="50800" tIns="50800" rIns="50800" bIns="50800" rtlCol="0" anchor="ctr"/>
            <a:lstStyle/>
            <a:p>
              <a:pPr algn="r">
                <a:lnSpc>
                  <a:spcPts val="2659"/>
                </a:lnSpc>
              </a:pPr>
              <a:endParaRPr/>
            </a:p>
          </p:txBody>
        </p:sp>
      </p:grpSp>
      <p:sp>
        <p:nvSpPr>
          <p:cNvPr id="17" name="TextBox 17"/>
          <p:cNvSpPr txBox="1"/>
          <p:nvPr/>
        </p:nvSpPr>
        <p:spPr>
          <a:xfrm>
            <a:off x="612711" y="4410906"/>
            <a:ext cx="5094213" cy="5324475"/>
          </a:xfrm>
          <a:prstGeom prst="rect">
            <a:avLst/>
          </a:prstGeom>
        </p:spPr>
        <p:txBody>
          <a:bodyPr lIns="0" tIns="0" rIns="0" bIns="0" rtlCol="0" anchor="t">
            <a:spAutoFit/>
          </a:bodyPr>
          <a:lstStyle/>
          <a:p>
            <a:pPr algn="just">
              <a:lnSpc>
                <a:spcPts val="4200"/>
              </a:lnSpc>
              <a:spcBef>
                <a:spcPct val="0"/>
              </a:spcBef>
            </a:pPr>
            <a:r>
              <a:rPr lang="en-US" sz="3000">
                <a:solidFill>
                  <a:srgbClr val="FFFFFF"/>
                </a:solidFill>
                <a:latin typeface="Quicksand Bold"/>
              </a:rPr>
              <a:t>The program validates user input to ensure it meets the expected format and constraints. For example, when users are prompted to enter personal details or deposit/withdraw amounts, the program checks for valid input</a:t>
            </a:r>
          </a:p>
        </p:txBody>
      </p:sp>
      <p:sp>
        <p:nvSpPr>
          <p:cNvPr id="18" name="TextBox 18"/>
          <p:cNvSpPr txBox="1"/>
          <p:nvPr/>
        </p:nvSpPr>
        <p:spPr>
          <a:xfrm>
            <a:off x="3159817" y="3606529"/>
            <a:ext cx="634266" cy="598170"/>
          </a:xfrm>
          <a:prstGeom prst="rect">
            <a:avLst/>
          </a:prstGeom>
        </p:spPr>
        <p:txBody>
          <a:bodyPr lIns="0" tIns="0" rIns="0" bIns="0" rtlCol="0" anchor="t">
            <a:spAutoFit/>
          </a:bodyPr>
          <a:lstStyle/>
          <a:p>
            <a:pPr algn="ctr">
              <a:lnSpc>
                <a:spcPts val="3780"/>
              </a:lnSpc>
            </a:pPr>
            <a:r>
              <a:rPr lang="en-US" sz="4200">
                <a:solidFill>
                  <a:srgbClr val="FFFFFF"/>
                </a:solidFill>
                <a:latin typeface="Funtastic"/>
              </a:rPr>
              <a:t>1</a:t>
            </a:r>
          </a:p>
        </p:txBody>
      </p:sp>
      <p:grpSp>
        <p:nvGrpSpPr>
          <p:cNvPr id="19" name="Group 19"/>
          <p:cNvGrpSpPr/>
          <p:nvPr/>
        </p:nvGrpSpPr>
        <p:grpSpPr>
          <a:xfrm>
            <a:off x="8536400" y="8911162"/>
            <a:ext cx="607600" cy="60760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21" name="TextBox 21"/>
            <p:cNvSpPr txBox="1"/>
            <p:nvPr/>
          </p:nvSpPr>
          <p:spPr>
            <a:xfrm>
              <a:off x="76200" y="0"/>
              <a:ext cx="660400" cy="736600"/>
            </a:xfrm>
            <a:prstGeom prst="rect">
              <a:avLst/>
            </a:prstGeom>
          </p:spPr>
          <p:txBody>
            <a:bodyPr lIns="50800" tIns="50800" rIns="50800" bIns="50800" rtlCol="0" anchor="ctr"/>
            <a:lstStyle/>
            <a:p>
              <a:pPr algn="r">
                <a:lnSpc>
                  <a:spcPts val="2659"/>
                </a:lnSpc>
              </a:pPr>
              <a:endParaRPr/>
            </a:p>
          </p:txBody>
        </p:sp>
      </p:grpSp>
      <p:sp>
        <p:nvSpPr>
          <p:cNvPr id="22" name="Freeform 22"/>
          <p:cNvSpPr/>
          <p:nvPr/>
        </p:nvSpPr>
        <p:spPr>
          <a:xfrm rot="2950505">
            <a:off x="11136168" y="3570254"/>
            <a:ext cx="1232879" cy="935447"/>
          </a:xfrm>
          <a:custGeom>
            <a:avLst/>
            <a:gdLst/>
            <a:ahLst/>
            <a:cxnLst/>
            <a:rect l="l" t="t" r="r" b="b"/>
            <a:pathLst>
              <a:path w="1232879" h="935447">
                <a:moveTo>
                  <a:pt x="0" y="0"/>
                </a:moveTo>
                <a:lnTo>
                  <a:pt x="1232880" y="0"/>
                </a:lnTo>
                <a:lnTo>
                  <a:pt x="1232880" y="935447"/>
                </a:lnTo>
                <a:lnTo>
                  <a:pt x="0" y="9354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rot="-9312712">
            <a:off x="-1576449" y="9593222"/>
            <a:ext cx="3684804" cy="1962158"/>
          </a:xfrm>
          <a:custGeom>
            <a:avLst/>
            <a:gdLst/>
            <a:ahLst/>
            <a:cxnLst/>
            <a:rect l="l" t="t" r="r" b="b"/>
            <a:pathLst>
              <a:path w="3684804" h="1962158">
                <a:moveTo>
                  <a:pt x="0" y="0"/>
                </a:moveTo>
                <a:lnTo>
                  <a:pt x="3684805" y="0"/>
                </a:lnTo>
                <a:lnTo>
                  <a:pt x="3684805" y="1962159"/>
                </a:lnTo>
                <a:lnTo>
                  <a:pt x="0" y="1962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rot="-2443728">
            <a:off x="11700544" y="2840436"/>
            <a:ext cx="1890226" cy="850602"/>
          </a:xfrm>
          <a:custGeom>
            <a:avLst/>
            <a:gdLst/>
            <a:ahLst/>
            <a:cxnLst/>
            <a:rect l="l" t="t" r="r" b="b"/>
            <a:pathLst>
              <a:path w="1890226" h="850602">
                <a:moveTo>
                  <a:pt x="0" y="0"/>
                </a:moveTo>
                <a:lnTo>
                  <a:pt x="1890226" y="0"/>
                </a:lnTo>
                <a:lnTo>
                  <a:pt x="1890226" y="850601"/>
                </a:lnTo>
                <a:lnTo>
                  <a:pt x="0" y="8506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25" name="Group 25"/>
          <p:cNvGrpSpPr/>
          <p:nvPr/>
        </p:nvGrpSpPr>
        <p:grpSpPr>
          <a:xfrm>
            <a:off x="10995679" y="2094367"/>
            <a:ext cx="656265" cy="656265"/>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27" name="TextBox 27"/>
            <p:cNvSpPr txBox="1"/>
            <p:nvPr/>
          </p:nvSpPr>
          <p:spPr>
            <a:xfrm>
              <a:off x="76200" y="0"/>
              <a:ext cx="660400" cy="736600"/>
            </a:xfrm>
            <a:prstGeom prst="rect">
              <a:avLst/>
            </a:prstGeom>
          </p:spPr>
          <p:txBody>
            <a:bodyPr lIns="50800" tIns="50800" rIns="50800" bIns="50800" rtlCol="0" anchor="ctr"/>
            <a:lstStyle/>
            <a:p>
              <a:pPr algn="r">
                <a:lnSpc>
                  <a:spcPts val="2659"/>
                </a:lnSpc>
              </a:pPr>
              <a:endParaRPr/>
            </a:p>
          </p:txBody>
        </p:sp>
      </p:grpSp>
      <p:grpSp>
        <p:nvGrpSpPr>
          <p:cNvPr id="28" name="Group 28"/>
          <p:cNvGrpSpPr/>
          <p:nvPr/>
        </p:nvGrpSpPr>
        <p:grpSpPr>
          <a:xfrm>
            <a:off x="6062431" y="3886564"/>
            <a:ext cx="5384986" cy="6078492"/>
            <a:chOff x="0" y="0"/>
            <a:chExt cx="1418268" cy="1600920"/>
          </a:xfrm>
        </p:grpSpPr>
        <p:sp>
          <p:nvSpPr>
            <p:cNvPr id="29" name="Freeform 29"/>
            <p:cNvSpPr/>
            <p:nvPr/>
          </p:nvSpPr>
          <p:spPr>
            <a:xfrm>
              <a:off x="0" y="0"/>
              <a:ext cx="1418268" cy="1600920"/>
            </a:xfrm>
            <a:custGeom>
              <a:avLst/>
              <a:gdLst/>
              <a:ahLst/>
              <a:cxnLst/>
              <a:rect l="l" t="t" r="r" b="b"/>
              <a:pathLst>
                <a:path w="1418268" h="1600920">
                  <a:moveTo>
                    <a:pt x="57507" y="0"/>
                  </a:moveTo>
                  <a:lnTo>
                    <a:pt x="1360761" y="0"/>
                  </a:lnTo>
                  <a:cubicBezTo>
                    <a:pt x="1376013" y="0"/>
                    <a:pt x="1390640" y="6059"/>
                    <a:pt x="1401425" y="16844"/>
                  </a:cubicBezTo>
                  <a:cubicBezTo>
                    <a:pt x="1412209" y="27628"/>
                    <a:pt x="1418268" y="42256"/>
                    <a:pt x="1418268" y="57507"/>
                  </a:cubicBezTo>
                  <a:lnTo>
                    <a:pt x="1418268" y="1543412"/>
                  </a:lnTo>
                  <a:cubicBezTo>
                    <a:pt x="1418268" y="1575173"/>
                    <a:pt x="1392521" y="1600920"/>
                    <a:pt x="1360761" y="1600920"/>
                  </a:cubicBezTo>
                  <a:lnTo>
                    <a:pt x="57507" y="1600920"/>
                  </a:lnTo>
                  <a:cubicBezTo>
                    <a:pt x="42256" y="1600920"/>
                    <a:pt x="27628" y="1594861"/>
                    <a:pt x="16844" y="1584076"/>
                  </a:cubicBezTo>
                  <a:cubicBezTo>
                    <a:pt x="6059" y="1573291"/>
                    <a:pt x="0" y="1558664"/>
                    <a:pt x="0" y="1543412"/>
                  </a:cubicBezTo>
                  <a:lnTo>
                    <a:pt x="0" y="57507"/>
                  </a:lnTo>
                  <a:cubicBezTo>
                    <a:pt x="0" y="42256"/>
                    <a:pt x="6059" y="27628"/>
                    <a:pt x="16844" y="16844"/>
                  </a:cubicBezTo>
                  <a:cubicBezTo>
                    <a:pt x="27628" y="6059"/>
                    <a:pt x="42256" y="0"/>
                    <a:pt x="57507" y="0"/>
                  </a:cubicBezTo>
                  <a:close/>
                </a:path>
              </a:pathLst>
            </a:custGeom>
            <a:solidFill>
              <a:srgbClr val="259476"/>
            </a:solidFill>
          </p:spPr>
        </p:sp>
        <p:sp>
          <p:nvSpPr>
            <p:cNvPr id="30" name="TextBox 30"/>
            <p:cNvSpPr txBox="1"/>
            <p:nvPr/>
          </p:nvSpPr>
          <p:spPr>
            <a:xfrm>
              <a:off x="0" y="-76200"/>
              <a:ext cx="1418268" cy="1677120"/>
            </a:xfrm>
            <a:prstGeom prst="rect">
              <a:avLst/>
            </a:prstGeom>
          </p:spPr>
          <p:txBody>
            <a:bodyPr lIns="50800" tIns="50800" rIns="50800" bIns="50800" rtlCol="0" anchor="ctr"/>
            <a:lstStyle/>
            <a:p>
              <a:pPr algn="r">
                <a:lnSpc>
                  <a:spcPts val="2659"/>
                </a:lnSpc>
              </a:pPr>
              <a:endParaRPr/>
            </a:p>
          </p:txBody>
        </p:sp>
      </p:grpSp>
      <p:grpSp>
        <p:nvGrpSpPr>
          <p:cNvPr id="31" name="Group 31"/>
          <p:cNvGrpSpPr/>
          <p:nvPr/>
        </p:nvGrpSpPr>
        <p:grpSpPr>
          <a:xfrm rot="-2727834">
            <a:off x="7882493" y="3231578"/>
            <a:ext cx="1307814" cy="1307814"/>
            <a:chOff x="0" y="0"/>
            <a:chExt cx="812800" cy="812800"/>
          </a:xfrm>
        </p:grpSpPr>
        <p:sp>
          <p:nvSpPr>
            <p:cNvPr id="32" name="Freeform 32"/>
            <p:cNvSpPr/>
            <p:nvPr/>
          </p:nvSpPr>
          <p:spPr>
            <a:xfrm>
              <a:off x="0" y="0"/>
              <a:ext cx="812800" cy="812800"/>
            </a:xfrm>
            <a:custGeom>
              <a:avLst/>
              <a:gdLst/>
              <a:ahLst/>
              <a:cxnLst/>
              <a:rect l="l" t="t" r="r" b="b"/>
              <a:pathLst>
                <a:path w="812800" h="812800">
                  <a:moveTo>
                    <a:pt x="177592" y="0"/>
                  </a:moveTo>
                  <a:lnTo>
                    <a:pt x="635208" y="0"/>
                  </a:lnTo>
                  <a:cubicBezTo>
                    <a:pt x="733289" y="0"/>
                    <a:pt x="812800" y="79511"/>
                    <a:pt x="812800" y="177592"/>
                  </a:cubicBezTo>
                  <a:lnTo>
                    <a:pt x="812800" y="635208"/>
                  </a:lnTo>
                  <a:cubicBezTo>
                    <a:pt x="812800" y="733289"/>
                    <a:pt x="733289" y="812800"/>
                    <a:pt x="635208" y="812800"/>
                  </a:cubicBezTo>
                  <a:lnTo>
                    <a:pt x="177592" y="812800"/>
                  </a:lnTo>
                  <a:cubicBezTo>
                    <a:pt x="79511" y="812800"/>
                    <a:pt x="0" y="733289"/>
                    <a:pt x="0" y="635208"/>
                  </a:cubicBezTo>
                  <a:lnTo>
                    <a:pt x="0" y="177592"/>
                  </a:lnTo>
                  <a:cubicBezTo>
                    <a:pt x="0" y="79511"/>
                    <a:pt x="79511" y="0"/>
                    <a:pt x="177592" y="0"/>
                  </a:cubicBezTo>
                  <a:close/>
                </a:path>
              </a:pathLst>
            </a:custGeom>
            <a:solidFill>
              <a:srgbClr val="F16741"/>
            </a:solidFill>
          </p:spPr>
        </p:sp>
        <p:sp>
          <p:nvSpPr>
            <p:cNvPr id="33" name="TextBox 33"/>
            <p:cNvSpPr txBox="1"/>
            <p:nvPr/>
          </p:nvSpPr>
          <p:spPr>
            <a:xfrm>
              <a:off x="0" y="-76200"/>
              <a:ext cx="812800" cy="889000"/>
            </a:xfrm>
            <a:prstGeom prst="rect">
              <a:avLst/>
            </a:prstGeom>
          </p:spPr>
          <p:txBody>
            <a:bodyPr lIns="50800" tIns="50800" rIns="50800" bIns="50800" rtlCol="0" anchor="ctr"/>
            <a:lstStyle/>
            <a:p>
              <a:pPr algn="r">
                <a:lnSpc>
                  <a:spcPts val="2659"/>
                </a:lnSpc>
              </a:pPr>
              <a:endParaRPr/>
            </a:p>
          </p:txBody>
        </p:sp>
      </p:grpSp>
      <p:sp>
        <p:nvSpPr>
          <p:cNvPr id="34" name="TextBox 34"/>
          <p:cNvSpPr txBox="1"/>
          <p:nvPr/>
        </p:nvSpPr>
        <p:spPr>
          <a:xfrm>
            <a:off x="8219266" y="3605450"/>
            <a:ext cx="634266" cy="598170"/>
          </a:xfrm>
          <a:prstGeom prst="rect">
            <a:avLst/>
          </a:prstGeom>
        </p:spPr>
        <p:txBody>
          <a:bodyPr lIns="0" tIns="0" rIns="0" bIns="0" rtlCol="0" anchor="t">
            <a:spAutoFit/>
          </a:bodyPr>
          <a:lstStyle/>
          <a:p>
            <a:pPr algn="ctr">
              <a:lnSpc>
                <a:spcPts val="3780"/>
              </a:lnSpc>
            </a:pPr>
            <a:r>
              <a:rPr lang="en-US" sz="4200">
                <a:solidFill>
                  <a:srgbClr val="FFFFFF"/>
                </a:solidFill>
                <a:latin typeface="Funtastic"/>
              </a:rPr>
              <a:t>2</a:t>
            </a:r>
          </a:p>
        </p:txBody>
      </p:sp>
      <p:sp>
        <p:nvSpPr>
          <p:cNvPr id="35" name="TextBox 35"/>
          <p:cNvSpPr txBox="1"/>
          <p:nvPr/>
        </p:nvSpPr>
        <p:spPr>
          <a:xfrm>
            <a:off x="6209424" y="5610518"/>
            <a:ext cx="5114387" cy="2657475"/>
          </a:xfrm>
          <a:prstGeom prst="rect">
            <a:avLst/>
          </a:prstGeom>
        </p:spPr>
        <p:txBody>
          <a:bodyPr lIns="0" tIns="0" rIns="0" bIns="0" rtlCol="0" anchor="t">
            <a:spAutoFit/>
          </a:bodyPr>
          <a:lstStyle/>
          <a:p>
            <a:pPr algn="just">
              <a:lnSpc>
                <a:spcPts val="4200"/>
              </a:lnSpc>
              <a:spcBef>
                <a:spcPct val="0"/>
              </a:spcBef>
            </a:pPr>
            <a:r>
              <a:rPr lang="en-US" sz="3000">
                <a:solidFill>
                  <a:srgbClr val="FFFFFF"/>
                </a:solidFill>
                <a:latin typeface="Quicksand Bold"/>
              </a:rPr>
              <a:t>In case of invalid input or insufficient balance during withdrawals, appropriate error messages are displayed to guide the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296174" y="2039070"/>
            <a:ext cx="7175892" cy="717589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0" y="1009650"/>
            <a:ext cx="8693838" cy="7194564"/>
          </a:xfrm>
          <a:custGeom>
            <a:avLst/>
            <a:gdLst/>
            <a:ahLst/>
            <a:cxnLst/>
            <a:rect l="l" t="t" r="r" b="b"/>
            <a:pathLst>
              <a:path w="8693838" h="7194564">
                <a:moveTo>
                  <a:pt x="0" y="0"/>
                </a:moveTo>
                <a:lnTo>
                  <a:pt x="8693838" y="0"/>
                </a:lnTo>
                <a:lnTo>
                  <a:pt x="8693838" y="7194564"/>
                </a:lnTo>
                <a:lnTo>
                  <a:pt x="0" y="7194564"/>
                </a:lnTo>
                <a:lnTo>
                  <a:pt x="0" y="0"/>
                </a:lnTo>
                <a:close/>
              </a:path>
            </a:pathLst>
          </a:custGeom>
          <a:blipFill>
            <a:blip r:embed="rId4"/>
            <a:stretch>
              <a:fillRect l="-30579"/>
            </a:stretch>
          </a:blipFill>
        </p:spPr>
      </p:sp>
      <p:grpSp>
        <p:nvGrpSpPr>
          <p:cNvPr id="9" name="Group 9"/>
          <p:cNvGrpSpPr/>
          <p:nvPr/>
        </p:nvGrpSpPr>
        <p:grpSpPr>
          <a:xfrm>
            <a:off x="15929432" y="-1636513"/>
            <a:ext cx="4476304" cy="447630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4000113" y="8204214"/>
            <a:ext cx="693611" cy="69361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4" name="TextBox 1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8854722" y="2343150"/>
            <a:ext cx="8799313" cy="2990851"/>
          </a:xfrm>
          <a:prstGeom prst="rect">
            <a:avLst/>
          </a:prstGeom>
        </p:spPr>
        <p:txBody>
          <a:bodyPr lIns="0" tIns="0" rIns="0" bIns="0" rtlCol="0" anchor="t">
            <a:spAutoFit/>
          </a:bodyPr>
          <a:lstStyle/>
          <a:p>
            <a:pPr>
              <a:lnSpc>
                <a:spcPts val="7200"/>
              </a:lnSpc>
            </a:pPr>
            <a:r>
              <a:rPr lang="en-US" sz="8000">
                <a:solidFill>
                  <a:srgbClr val="1B1B1B"/>
                </a:solidFill>
                <a:latin typeface="Funtastic"/>
              </a:rPr>
              <a:t>Fundamental Programming Structures used:</a:t>
            </a:r>
          </a:p>
        </p:txBody>
      </p:sp>
      <p:sp>
        <p:nvSpPr>
          <p:cNvPr id="16" name="Freeform 16"/>
          <p:cNvSpPr/>
          <p:nvPr/>
        </p:nvSpPr>
        <p:spPr>
          <a:xfrm rot="-3073331">
            <a:off x="6054126" y="6549817"/>
            <a:ext cx="1366502" cy="1036833"/>
          </a:xfrm>
          <a:custGeom>
            <a:avLst/>
            <a:gdLst/>
            <a:ahLst/>
            <a:cxnLst/>
            <a:rect l="l" t="t" r="r" b="b"/>
            <a:pathLst>
              <a:path w="1366502" h="1036833">
                <a:moveTo>
                  <a:pt x="0" y="0"/>
                </a:moveTo>
                <a:lnTo>
                  <a:pt x="1366502" y="0"/>
                </a:lnTo>
                <a:lnTo>
                  <a:pt x="1366502" y="1036833"/>
                </a:lnTo>
                <a:lnTo>
                  <a:pt x="0" y="10368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7" name="Group 17"/>
          <p:cNvGrpSpPr/>
          <p:nvPr/>
        </p:nvGrpSpPr>
        <p:grpSpPr>
          <a:xfrm>
            <a:off x="16689215" y="2285264"/>
            <a:ext cx="1109054" cy="1109054"/>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9" name="TextBox 19"/>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5879718" y="1009650"/>
            <a:ext cx="1314310" cy="1437431"/>
          </a:xfrm>
          <a:custGeom>
            <a:avLst/>
            <a:gdLst/>
            <a:ahLst/>
            <a:cxnLst/>
            <a:rect l="l" t="t" r="r" b="b"/>
            <a:pathLst>
              <a:path w="1314310" h="1437431">
                <a:moveTo>
                  <a:pt x="0" y="0"/>
                </a:moveTo>
                <a:lnTo>
                  <a:pt x="1314310" y="0"/>
                </a:lnTo>
                <a:lnTo>
                  <a:pt x="1314310" y="1437431"/>
                </a:lnTo>
                <a:lnTo>
                  <a:pt x="0" y="1437431"/>
                </a:lnTo>
                <a:lnTo>
                  <a:pt x="0" y="0"/>
                </a:lnTo>
                <a:close/>
              </a:path>
            </a:pathLst>
          </a:custGeom>
          <a:blipFill>
            <a:blip r:embed="rId7"/>
            <a:stretch>
              <a:fillRect l="-290023" t="-27361" b="-256613"/>
            </a:stretch>
          </a:blipFill>
        </p:spPr>
      </p:sp>
      <p:sp>
        <p:nvSpPr>
          <p:cNvPr id="21" name="TextBox 21"/>
          <p:cNvSpPr txBox="1"/>
          <p:nvPr/>
        </p:nvSpPr>
        <p:spPr>
          <a:xfrm>
            <a:off x="9903513" y="6600825"/>
            <a:ext cx="6299489" cy="1590675"/>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1B1B1B"/>
                </a:solidFill>
                <a:latin typeface="Quicksand Bold"/>
              </a:rPr>
              <a:t>Control Statement</a:t>
            </a:r>
          </a:p>
          <a:p>
            <a:pPr marL="647700" lvl="1" indent="-323850" algn="just">
              <a:lnSpc>
                <a:spcPts val="4200"/>
              </a:lnSpc>
              <a:buFont typeface="Arial"/>
              <a:buChar char="•"/>
            </a:pPr>
            <a:r>
              <a:rPr lang="en-US" sz="3000">
                <a:solidFill>
                  <a:srgbClr val="1B1B1B"/>
                </a:solidFill>
                <a:latin typeface="Quicksand Bold"/>
              </a:rPr>
              <a:t>Switch Statement</a:t>
            </a:r>
          </a:p>
          <a:p>
            <a:pPr marL="647700" lvl="1" indent="-323850" algn="just">
              <a:lnSpc>
                <a:spcPts val="4200"/>
              </a:lnSpc>
              <a:buFont typeface="Arial"/>
              <a:buChar char="•"/>
            </a:pPr>
            <a:r>
              <a:rPr lang="en-US" sz="3000">
                <a:solidFill>
                  <a:srgbClr val="1B1B1B"/>
                </a:solidFill>
                <a:latin typeface="Quicksand Bold"/>
              </a:rPr>
              <a:t>Do While Loop</a:t>
            </a:r>
          </a:p>
        </p:txBody>
      </p:sp>
      <p:sp>
        <p:nvSpPr>
          <p:cNvPr id="22" name="Freeform 22"/>
          <p:cNvSpPr/>
          <p:nvPr/>
        </p:nvSpPr>
        <p:spPr>
          <a:xfrm>
            <a:off x="15187730" y="9258300"/>
            <a:ext cx="2030542" cy="2220758"/>
          </a:xfrm>
          <a:custGeom>
            <a:avLst/>
            <a:gdLst/>
            <a:ahLst/>
            <a:cxnLst/>
            <a:rect l="l" t="t" r="r" b="b"/>
            <a:pathLst>
              <a:path w="2030542" h="2220758">
                <a:moveTo>
                  <a:pt x="0" y="0"/>
                </a:moveTo>
                <a:lnTo>
                  <a:pt x="2030542" y="0"/>
                </a:lnTo>
                <a:lnTo>
                  <a:pt x="2030542" y="2220758"/>
                </a:lnTo>
                <a:lnTo>
                  <a:pt x="0" y="2220758"/>
                </a:lnTo>
                <a:lnTo>
                  <a:pt x="0" y="0"/>
                </a:lnTo>
                <a:close/>
              </a:path>
            </a:pathLst>
          </a:custGeom>
          <a:blipFill>
            <a:blip r:embed="rId7"/>
            <a:stretch>
              <a:fillRect l="-290023" t="-27361" b="-256613"/>
            </a:stretch>
          </a:blipFill>
        </p:spPr>
      </p:sp>
      <p:grpSp>
        <p:nvGrpSpPr>
          <p:cNvPr id="23" name="Group 23"/>
          <p:cNvGrpSpPr/>
          <p:nvPr/>
        </p:nvGrpSpPr>
        <p:grpSpPr>
          <a:xfrm>
            <a:off x="5619448" y="8897825"/>
            <a:ext cx="3899996" cy="389999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25" name="TextBox 25"/>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80938" y="5829300"/>
            <a:ext cx="7211248" cy="721124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0" y="861935"/>
            <a:ext cx="7540492" cy="6786137"/>
          </a:xfrm>
          <a:custGeom>
            <a:avLst/>
            <a:gdLst/>
            <a:ahLst/>
            <a:cxnLst/>
            <a:rect l="l" t="t" r="r" b="b"/>
            <a:pathLst>
              <a:path w="7540492" h="6786137">
                <a:moveTo>
                  <a:pt x="0" y="0"/>
                </a:moveTo>
                <a:lnTo>
                  <a:pt x="7540492" y="0"/>
                </a:lnTo>
                <a:lnTo>
                  <a:pt x="7540492" y="6786137"/>
                </a:lnTo>
                <a:lnTo>
                  <a:pt x="0" y="6786137"/>
                </a:lnTo>
                <a:lnTo>
                  <a:pt x="0" y="0"/>
                </a:lnTo>
                <a:close/>
              </a:path>
            </a:pathLst>
          </a:custGeom>
          <a:blipFill>
            <a:blip r:embed="rId4"/>
            <a:stretch>
              <a:fillRect l="-23781" t="-233"/>
            </a:stretch>
          </a:blipFill>
        </p:spPr>
      </p:sp>
      <p:grpSp>
        <p:nvGrpSpPr>
          <p:cNvPr id="9" name="Group 9"/>
          <p:cNvGrpSpPr/>
          <p:nvPr/>
        </p:nvGrpSpPr>
        <p:grpSpPr>
          <a:xfrm>
            <a:off x="16906506" y="8048545"/>
            <a:ext cx="705588" cy="70558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0071585" y="-1784864"/>
            <a:ext cx="4024484" cy="402448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4" name="TextBox 1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4665603" y="8754134"/>
            <a:ext cx="2163859" cy="2366564"/>
          </a:xfrm>
          <a:custGeom>
            <a:avLst/>
            <a:gdLst/>
            <a:ahLst/>
            <a:cxnLst/>
            <a:rect l="l" t="t" r="r" b="b"/>
            <a:pathLst>
              <a:path w="2163859" h="2366564">
                <a:moveTo>
                  <a:pt x="0" y="0"/>
                </a:moveTo>
                <a:lnTo>
                  <a:pt x="2163860" y="0"/>
                </a:lnTo>
                <a:lnTo>
                  <a:pt x="2163860" y="2366564"/>
                </a:lnTo>
                <a:lnTo>
                  <a:pt x="0" y="2366564"/>
                </a:lnTo>
                <a:lnTo>
                  <a:pt x="0" y="0"/>
                </a:lnTo>
                <a:close/>
              </a:path>
            </a:pathLst>
          </a:custGeom>
          <a:blipFill>
            <a:blip r:embed="rId5"/>
            <a:stretch>
              <a:fillRect l="-290023" t="-27361" b="-256613"/>
            </a:stretch>
          </a:blipFill>
        </p:spPr>
      </p:sp>
      <p:sp>
        <p:nvSpPr>
          <p:cNvPr id="16" name="Freeform 16"/>
          <p:cNvSpPr/>
          <p:nvPr/>
        </p:nvSpPr>
        <p:spPr>
          <a:xfrm rot="-9565704">
            <a:off x="7389918" y="9277636"/>
            <a:ext cx="1360880" cy="1032568"/>
          </a:xfrm>
          <a:custGeom>
            <a:avLst/>
            <a:gdLst/>
            <a:ahLst/>
            <a:cxnLst/>
            <a:rect l="l" t="t" r="r" b="b"/>
            <a:pathLst>
              <a:path w="1360880" h="1032568">
                <a:moveTo>
                  <a:pt x="0" y="0"/>
                </a:moveTo>
                <a:lnTo>
                  <a:pt x="1360880" y="0"/>
                </a:lnTo>
                <a:lnTo>
                  <a:pt x="1360880" y="1032568"/>
                </a:lnTo>
                <a:lnTo>
                  <a:pt x="0" y="10325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2796728" y="861935"/>
            <a:ext cx="2538087" cy="1351532"/>
          </a:xfrm>
          <a:custGeom>
            <a:avLst/>
            <a:gdLst/>
            <a:ahLst/>
            <a:cxnLst/>
            <a:rect l="l" t="t" r="r" b="b"/>
            <a:pathLst>
              <a:path w="2538087" h="1351532">
                <a:moveTo>
                  <a:pt x="0" y="0"/>
                </a:moveTo>
                <a:lnTo>
                  <a:pt x="2538087" y="0"/>
                </a:lnTo>
                <a:lnTo>
                  <a:pt x="2538087" y="1351531"/>
                </a:lnTo>
                <a:lnTo>
                  <a:pt x="0" y="13515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TextBox 18"/>
          <p:cNvSpPr txBox="1"/>
          <p:nvPr/>
        </p:nvSpPr>
        <p:spPr>
          <a:xfrm>
            <a:off x="6010608" y="2510249"/>
            <a:ext cx="12146439" cy="6924675"/>
          </a:xfrm>
          <a:prstGeom prst="rect">
            <a:avLst/>
          </a:prstGeom>
        </p:spPr>
        <p:txBody>
          <a:bodyPr lIns="0" tIns="0" rIns="0" bIns="0" rtlCol="0" anchor="t">
            <a:spAutoFit/>
          </a:bodyPr>
          <a:lstStyle/>
          <a:p>
            <a:pPr algn="just">
              <a:lnSpc>
                <a:spcPts val="4200"/>
              </a:lnSpc>
            </a:pPr>
            <a:r>
              <a:rPr lang="en-US" sz="3000" u="sng">
                <a:solidFill>
                  <a:srgbClr val="1B1B1B"/>
                </a:solidFill>
                <a:latin typeface="Quicksand Bold"/>
              </a:rPr>
              <a:t>Control Statements:</a:t>
            </a:r>
          </a:p>
          <a:p>
            <a:pPr marL="647700" lvl="1" indent="-323850" algn="just">
              <a:lnSpc>
                <a:spcPts val="4200"/>
              </a:lnSpc>
              <a:buFont typeface="Arial"/>
              <a:buChar char="•"/>
            </a:pPr>
            <a:r>
              <a:rPr lang="en-US" sz="3000">
                <a:solidFill>
                  <a:srgbClr val="1B1B1B"/>
                </a:solidFill>
                <a:latin typeface="Quicksand Bold"/>
              </a:rPr>
              <a:t>Control statements like if, else if, and else are used to control the flow of execution based on certain conditions.</a:t>
            </a:r>
          </a:p>
          <a:p>
            <a:pPr marL="647700" lvl="1" indent="-323850" algn="just">
              <a:lnSpc>
                <a:spcPts val="4200"/>
              </a:lnSpc>
              <a:buFont typeface="Arial"/>
              <a:buChar char="•"/>
            </a:pPr>
            <a:r>
              <a:rPr lang="en-US" sz="3000">
                <a:solidFill>
                  <a:srgbClr val="1B1B1B"/>
                </a:solidFill>
                <a:latin typeface="Quicksand Bold"/>
              </a:rPr>
              <a:t>Points where control statements are used:</a:t>
            </a:r>
          </a:p>
          <a:p>
            <a:pPr marL="1295400" lvl="2" indent="-431800" algn="just">
              <a:lnSpc>
                <a:spcPts val="4200"/>
              </a:lnSpc>
              <a:buFont typeface="Arial"/>
              <a:buChar char="⚬"/>
            </a:pPr>
            <a:r>
              <a:rPr lang="en-US" sz="3000">
                <a:solidFill>
                  <a:srgbClr val="1B1B1B"/>
                </a:solidFill>
                <a:latin typeface="Quicksand Bold"/>
              </a:rPr>
              <a:t>After the user creates an account, the program checks the value of choice to determine whether to proceed with account creation, display a message for choosing not to create an account, or display an error message for an invalid choice.</a:t>
            </a:r>
          </a:p>
          <a:p>
            <a:pPr marL="1295400" lvl="2" indent="-431800" algn="just">
              <a:lnSpc>
                <a:spcPts val="4200"/>
              </a:lnSpc>
              <a:buFont typeface="Arial"/>
              <a:buChar char="⚬"/>
            </a:pPr>
            <a:r>
              <a:rPr lang="en-US" sz="3000">
                <a:solidFill>
                  <a:srgbClr val="1B1B1B"/>
                </a:solidFill>
                <a:latin typeface="Quicksand Bold"/>
              </a:rPr>
              <a:t>Within the switch statement, conditional if statements are used to check whether the withdrawal amount is less than or equal to the account balance</a:t>
            </a:r>
          </a:p>
          <a:p>
            <a:pPr algn="just">
              <a:lnSpc>
                <a:spcPts val="4200"/>
              </a:lnSpc>
              <a:spcBef>
                <a:spcPct val="0"/>
              </a:spcBef>
            </a:pPr>
            <a:endParaRPr lang="en-US" sz="3000">
              <a:solidFill>
                <a:srgbClr val="1B1B1B"/>
              </a:solidFill>
              <a:latin typeface="Quicksand Bold"/>
            </a:endParaRPr>
          </a:p>
        </p:txBody>
      </p:sp>
      <p:grpSp>
        <p:nvGrpSpPr>
          <p:cNvPr id="19" name="Group 19"/>
          <p:cNvGrpSpPr/>
          <p:nvPr/>
        </p:nvGrpSpPr>
        <p:grpSpPr>
          <a:xfrm>
            <a:off x="5808498" y="8162934"/>
            <a:ext cx="476811" cy="47681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21" name="TextBox 2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6521130" y="1229367"/>
            <a:ext cx="616666" cy="61666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4" name="TextBox 2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80938" y="5829300"/>
            <a:ext cx="7211248" cy="721124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0" y="861935"/>
            <a:ext cx="7540492" cy="6786137"/>
          </a:xfrm>
          <a:custGeom>
            <a:avLst/>
            <a:gdLst/>
            <a:ahLst/>
            <a:cxnLst/>
            <a:rect l="l" t="t" r="r" b="b"/>
            <a:pathLst>
              <a:path w="7540492" h="6786137">
                <a:moveTo>
                  <a:pt x="0" y="0"/>
                </a:moveTo>
                <a:lnTo>
                  <a:pt x="7540492" y="0"/>
                </a:lnTo>
                <a:lnTo>
                  <a:pt x="7540492" y="6786137"/>
                </a:lnTo>
                <a:lnTo>
                  <a:pt x="0" y="6786137"/>
                </a:lnTo>
                <a:lnTo>
                  <a:pt x="0" y="0"/>
                </a:lnTo>
                <a:close/>
              </a:path>
            </a:pathLst>
          </a:custGeom>
          <a:blipFill>
            <a:blip r:embed="rId4"/>
            <a:stretch>
              <a:fillRect l="-23781" t="-233"/>
            </a:stretch>
          </a:blipFill>
        </p:spPr>
      </p:sp>
      <p:grpSp>
        <p:nvGrpSpPr>
          <p:cNvPr id="9" name="Group 9"/>
          <p:cNvGrpSpPr/>
          <p:nvPr/>
        </p:nvGrpSpPr>
        <p:grpSpPr>
          <a:xfrm>
            <a:off x="16906506" y="8048545"/>
            <a:ext cx="705588" cy="70558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0071585" y="-1784864"/>
            <a:ext cx="4024484" cy="402448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4" name="TextBox 1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4665603" y="8754134"/>
            <a:ext cx="2163859" cy="2366564"/>
          </a:xfrm>
          <a:custGeom>
            <a:avLst/>
            <a:gdLst/>
            <a:ahLst/>
            <a:cxnLst/>
            <a:rect l="l" t="t" r="r" b="b"/>
            <a:pathLst>
              <a:path w="2163859" h="2366564">
                <a:moveTo>
                  <a:pt x="0" y="0"/>
                </a:moveTo>
                <a:lnTo>
                  <a:pt x="2163860" y="0"/>
                </a:lnTo>
                <a:lnTo>
                  <a:pt x="2163860" y="2366564"/>
                </a:lnTo>
                <a:lnTo>
                  <a:pt x="0" y="2366564"/>
                </a:lnTo>
                <a:lnTo>
                  <a:pt x="0" y="0"/>
                </a:lnTo>
                <a:close/>
              </a:path>
            </a:pathLst>
          </a:custGeom>
          <a:blipFill>
            <a:blip r:embed="rId5"/>
            <a:stretch>
              <a:fillRect l="-290023" t="-27361" b="-256613"/>
            </a:stretch>
          </a:blipFill>
        </p:spPr>
      </p:sp>
      <p:sp>
        <p:nvSpPr>
          <p:cNvPr id="16" name="Freeform 16"/>
          <p:cNvSpPr/>
          <p:nvPr/>
        </p:nvSpPr>
        <p:spPr>
          <a:xfrm rot="-9565704">
            <a:off x="7389918" y="9277636"/>
            <a:ext cx="1360880" cy="1032568"/>
          </a:xfrm>
          <a:custGeom>
            <a:avLst/>
            <a:gdLst/>
            <a:ahLst/>
            <a:cxnLst/>
            <a:rect l="l" t="t" r="r" b="b"/>
            <a:pathLst>
              <a:path w="1360880" h="1032568">
                <a:moveTo>
                  <a:pt x="0" y="0"/>
                </a:moveTo>
                <a:lnTo>
                  <a:pt x="1360880" y="0"/>
                </a:lnTo>
                <a:lnTo>
                  <a:pt x="1360880" y="1032568"/>
                </a:lnTo>
                <a:lnTo>
                  <a:pt x="0" y="10325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2796728" y="861935"/>
            <a:ext cx="2538087" cy="1351532"/>
          </a:xfrm>
          <a:custGeom>
            <a:avLst/>
            <a:gdLst/>
            <a:ahLst/>
            <a:cxnLst/>
            <a:rect l="l" t="t" r="r" b="b"/>
            <a:pathLst>
              <a:path w="2538087" h="1351532">
                <a:moveTo>
                  <a:pt x="0" y="0"/>
                </a:moveTo>
                <a:lnTo>
                  <a:pt x="2538087" y="0"/>
                </a:lnTo>
                <a:lnTo>
                  <a:pt x="2538087" y="1351531"/>
                </a:lnTo>
                <a:lnTo>
                  <a:pt x="0" y="13515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TextBox 18"/>
          <p:cNvSpPr txBox="1"/>
          <p:nvPr/>
        </p:nvSpPr>
        <p:spPr>
          <a:xfrm>
            <a:off x="6010608" y="3310349"/>
            <a:ext cx="12146439" cy="5324475"/>
          </a:xfrm>
          <a:prstGeom prst="rect">
            <a:avLst/>
          </a:prstGeom>
        </p:spPr>
        <p:txBody>
          <a:bodyPr lIns="0" tIns="0" rIns="0" bIns="0" rtlCol="0" anchor="t">
            <a:spAutoFit/>
          </a:bodyPr>
          <a:lstStyle/>
          <a:p>
            <a:pPr algn="just">
              <a:lnSpc>
                <a:spcPts val="4200"/>
              </a:lnSpc>
            </a:pPr>
            <a:r>
              <a:rPr lang="en-US" sz="3000" u="sng">
                <a:solidFill>
                  <a:srgbClr val="1B1B1B"/>
                </a:solidFill>
                <a:latin typeface="Quicksand Bold"/>
              </a:rPr>
              <a:t>Switch Statement:</a:t>
            </a:r>
          </a:p>
          <a:p>
            <a:pPr marL="647700" lvl="1" indent="-323850" algn="just">
              <a:lnSpc>
                <a:spcPts val="4200"/>
              </a:lnSpc>
              <a:buFont typeface="Arial"/>
              <a:buChar char="•"/>
            </a:pPr>
            <a:r>
              <a:rPr lang="en-US" sz="3000">
                <a:solidFill>
                  <a:srgbClr val="1B1B1B"/>
                </a:solidFill>
                <a:latin typeface="Quicksand Bold"/>
              </a:rPr>
              <a:t>The switch statement is used to implement a menu-driven interface where users can choose different options.</a:t>
            </a:r>
          </a:p>
          <a:p>
            <a:pPr marL="647700" lvl="1" indent="-323850" algn="just">
              <a:lnSpc>
                <a:spcPts val="4200"/>
              </a:lnSpc>
              <a:buFont typeface="Arial"/>
              <a:buChar char="•"/>
            </a:pPr>
            <a:r>
              <a:rPr lang="en-US" sz="3000">
                <a:solidFill>
                  <a:srgbClr val="1B1B1B"/>
                </a:solidFill>
                <a:latin typeface="Quicksand Bold"/>
              </a:rPr>
              <a:t>It allows the program to execute different blocks of code based on the value of the variable n.</a:t>
            </a:r>
          </a:p>
          <a:p>
            <a:pPr marL="647700" lvl="1" indent="-323850" algn="just">
              <a:lnSpc>
                <a:spcPts val="4200"/>
              </a:lnSpc>
              <a:buFont typeface="Arial"/>
              <a:buChar char="•"/>
            </a:pPr>
            <a:r>
              <a:rPr lang="en-US" sz="3000">
                <a:solidFill>
                  <a:srgbClr val="1B1B1B"/>
                </a:solidFill>
                <a:latin typeface="Quicksand Bold"/>
              </a:rPr>
              <a:t>Points where the switch statement is used:</a:t>
            </a:r>
          </a:p>
          <a:p>
            <a:pPr marL="1295400" lvl="2" indent="-431800" algn="just">
              <a:lnSpc>
                <a:spcPts val="4200"/>
              </a:lnSpc>
              <a:buFont typeface="Arial"/>
              <a:buChar char="⚬"/>
            </a:pPr>
            <a:r>
              <a:rPr lang="en-US" sz="3000">
                <a:solidFill>
                  <a:srgbClr val="1B1B1B"/>
                </a:solidFill>
                <a:latin typeface="Quicksand Bold"/>
              </a:rPr>
              <a:t>After the user creates an account, the program prompts the user to enter a choice (1 for deposit, 2 for withdrawal, 3 for balance check, 4 to go back).</a:t>
            </a:r>
          </a:p>
          <a:p>
            <a:pPr algn="just">
              <a:lnSpc>
                <a:spcPts val="4200"/>
              </a:lnSpc>
              <a:spcBef>
                <a:spcPct val="0"/>
              </a:spcBef>
            </a:pPr>
            <a:endParaRPr lang="en-US" sz="3000">
              <a:solidFill>
                <a:srgbClr val="1B1B1B"/>
              </a:solidFill>
              <a:latin typeface="Quicksand Bold"/>
            </a:endParaRPr>
          </a:p>
        </p:txBody>
      </p:sp>
      <p:grpSp>
        <p:nvGrpSpPr>
          <p:cNvPr id="19" name="Group 19"/>
          <p:cNvGrpSpPr/>
          <p:nvPr/>
        </p:nvGrpSpPr>
        <p:grpSpPr>
          <a:xfrm>
            <a:off x="5808498" y="8162934"/>
            <a:ext cx="476811" cy="47681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21" name="TextBox 2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6521130" y="1229367"/>
            <a:ext cx="616666" cy="61666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4" name="TextBox 2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80938" y="5829300"/>
            <a:ext cx="7211248" cy="721124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0" y="861935"/>
            <a:ext cx="7540492" cy="6786137"/>
          </a:xfrm>
          <a:custGeom>
            <a:avLst/>
            <a:gdLst/>
            <a:ahLst/>
            <a:cxnLst/>
            <a:rect l="l" t="t" r="r" b="b"/>
            <a:pathLst>
              <a:path w="7540492" h="6786137">
                <a:moveTo>
                  <a:pt x="0" y="0"/>
                </a:moveTo>
                <a:lnTo>
                  <a:pt x="7540492" y="0"/>
                </a:lnTo>
                <a:lnTo>
                  <a:pt x="7540492" y="6786137"/>
                </a:lnTo>
                <a:lnTo>
                  <a:pt x="0" y="6786137"/>
                </a:lnTo>
                <a:lnTo>
                  <a:pt x="0" y="0"/>
                </a:lnTo>
                <a:close/>
              </a:path>
            </a:pathLst>
          </a:custGeom>
          <a:blipFill>
            <a:blip r:embed="rId4"/>
            <a:stretch>
              <a:fillRect l="-23781" t="-233"/>
            </a:stretch>
          </a:blipFill>
        </p:spPr>
      </p:sp>
      <p:grpSp>
        <p:nvGrpSpPr>
          <p:cNvPr id="9" name="Group 9"/>
          <p:cNvGrpSpPr/>
          <p:nvPr/>
        </p:nvGrpSpPr>
        <p:grpSpPr>
          <a:xfrm>
            <a:off x="16906506" y="8048545"/>
            <a:ext cx="705588" cy="70558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0071585" y="-1784864"/>
            <a:ext cx="4024484" cy="402448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4" name="TextBox 1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4665603" y="8754134"/>
            <a:ext cx="2163859" cy="2366564"/>
          </a:xfrm>
          <a:custGeom>
            <a:avLst/>
            <a:gdLst/>
            <a:ahLst/>
            <a:cxnLst/>
            <a:rect l="l" t="t" r="r" b="b"/>
            <a:pathLst>
              <a:path w="2163859" h="2366564">
                <a:moveTo>
                  <a:pt x="0" y="0"/>
                </a:moveTo>
                <a:lnTo>
                  <a:pt x="2163860" y="0"/>
                </a:lnTo>
                <a:lnTo>
                  <a:pt x="2163860" y="2366564"/>
                </a:lnTo>
                <a:lnTo>
                  <a:pt x="0" y="2366564"/>
                </a:lnTo>
                <a:lnTo>
                  <a:pt x="0" y="0"/>
                </a:lnTo>
                <a:close/>
              </a:path>
            </a:pathLst>
          </a:custGeom>
          <a:blipFill>
            <a:blip r:embed="rId5"/>
            <a:stretch>
              <a:fillRect l="-290023" t="-27361" b="-256613"/>
            </a:stretch>
          </a:blipFill>
        </p:spPr>
      </p:sp>
      <p:sp>
        <p:nvSpPr>
          <p:cNvPr id="16" name="Freeform 16"/>
          <p:cNvSpPr/>
          <p:nvPr/>
        </p:nvSpPr>
        <p:spPr>
          <a:xfrm rot="-9565704">
            <a:off x="7412233" y="9464470"/>
            <a:ext cx="1360880" cy="1032568"/>
          </a:xfrm>
          <a:custGeom>
            <a:avLst/>
            <a:gdLst/>
            <a:ahLst/>
            <a:cxnLst/>
            <a:rect l="l" t="t" r="r" b="b"/>
            <a:pathLst>
              <a:path w="1360880" h="1032568">
                <a:moveTo>
                  <a:pt x="0" y="0"/>
                </a:moveTo>
                <a:lnTo>
                  <a:pt x="1360880" y="0"/>
                </a:lnTo>
                <a:lnTo>
                  <a:pt x="1360880" y="1032568"/>
                </a:lnTo>
                <a:lnTo>
                  <a:pt x="0" y="10325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2796728" y="861935"/>
            <a:ext cx="2538087" cy="1351532"/>
          </a:xfrm>
          <a:custGeom>
            <a:avLst/>
            <a:gdLst/>
            <a:ahLst/>
            <a:cxnLst/>
            <a:rect l="l" t="t" r="r" b="b"/>
            <a:pathLst>
              <a:path w="2538087" h="1351532">
                <a:moveTo>
                  <a:pt x="0" y="0"/>
                </a:moveTo>
                <a:lnTo>
                  <a:pt x="2538087" y="0"/>
                </a:lnTo>
                <a:lnTo>
                  <a:pt x="2538087" y="1351531"/>
                </a:lnTo>
                <a:lnTo>
                  <a:pt x="0" y="13515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TextBox 18"/>
          <p:cNvSpPr txBox="1"/>
          <p:nvPr/>
        </p:nvSpPr>
        <p:spPr>
          <a:xfrm>
            <a:off x="5808498" y="2253074"/>
            <a:ext cx="12325170" cy="7434557"/>
          </a:xfrm>
          <a:prstGeom prst="rect">
            <a:avLst/>
          </a:prstGeom>
        </p:spPr>
        <p:txBody>
          <a:bodyPr lIns="0" tIns="0" rIns="0" bIns="0" rtlCol="0" anchor="t">
            <a:spAutoFit/>
          </a:bodyPr>
          <a:lstStyle/>
          <a:p>
            <a:pPr algn="just">
              <a:lnSpc>
                <a:spcPts val="4192"/>
              </a:lnSpc>
            </a:pPr>
            <a:r>
              <a:rPr lang="en-US" sz="2994" u="sng">
                <a:solidFill>
                  <a:srgbClr val="1B1B1B"/>
                </a:solidFill>
                <a:latin typeface="Quicksand Bold"/>
              </a:rPr>
              <a:t>Do-While Loop</a:t>
            </a:r>
          </a:p>
          <a:p>
            <a:pPr marL="646474" lvl="1" indent="-323237" algn="just">
              <a:lnSpc>
                <a:spcPts val="4192"/>
              </a:lnSpc>
              <a:buFont typeface="Arial"/>
              <a:buChar char="•"/>
            </a:pPr>
            <a:r>
              <a:rPr lang="en-US" sz="2994">
                <a:solidFill>
                  <a:srgbClr val="1B1B1B"/>
                </a:solidFill>
                <a:latin typeface="Quicksand Bold"/>
              </a:rPr>
              <a:t>In this code, the do-while loop is used to implement a menu-driven interface for banking operations inside the main if block where the user chooses to create an account (choice ==  </a:t>
            </a:r>
          </a:p>
          <a:p>
            <a:pPr marL="646474" lvl="1" indent="-323237" algn="just">
              <a:lnSpc>
                <a:spcPts val="4192"/>
              </a:lnSpc>
              <a:buFont typeface="Arial"/>
              <a:buChar char="•"/>
            </a:pPr>
            <a:r>
              <a:rPr lang="en-US" sz="2994">
                <a:solidFill>
                  <a:srgbClr val="1B1B1B"/>
                </a:solidFill>
                <a:latin typeface="Quicksand Bold"/>
              </a:rPr>
              <a:t>The loop ensures that the menu is displayed at least once, allowing the user to perform banking operations until they choose to exit.</a:t>
            </a:r>
          </a:p>
          <a:p>
            <a:pPr marL="646474" lvl="1" indent="-323237" algn="just">
              <a:lnSpc>
                <a:spcPts val="4192"/>
              </a:lnSpc>
              <a:buFont typeface="Arial"/>
              <a:buChar char="•"/>
            </a:pPr>
            <a:r>
              <a:rPr lang="en-US" sz="2994">
                <a:solidFill>
                  <a:srgbClr val="1B1B1B"/>
                </a:solidFill>
                <a:latin typeface="Quicksand Bold"/>
              </a:rPr>
              <a:t>Here, the loop continues executing until the user enters 6 as their choice, indicating they want to exit. Inside the loop, a switch statement is used to handle different choices and execute corresponding operations such as depositing money, withdrawing money, checking balance, updating personal information, or exiting the program. After each operation, the loop iterates again unless the user chooses to exit.</a:t>
            </a:r>
          </a:p>
        </p:txBody>
      </p:sp>
      <p:grpSp>
        <p:nvGrpSpPr>
          <p:cNvPr id="19" name="Group 19"/>
          <p:cNvGrpSpPr/>
          <p:nvPr/>
        </p:nvGrpSpPr>
        <p:grpSpPr>
          <a:xfrm>
            <a:off x="5808498" y="8162934"/>
            <a:ext cx="476811" cy="47681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21" name="TextBox 2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6521130" y="1229367"/>
            <a:ext cx="616666" cy="61666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4" name="TextBox 2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8812046" y="5251691"/>
            <a:ext cx="10074265" cy="1007426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9904095" y="1028700"/>
            <a:ext cx="7355205" cy="8229600"/>
          </a:xfrm>
          <a:custGeom>
            <a:avLst/>
            <a:gdLst/>
            <a:ahLst/>
            <a:cxnLst/>
            <a:rect l="l" t="t" r="r" b="b"/>
            <a:pathLst>
              <a:path w="7355205" h="8229600">
                <a:moveTo>
                  <a:pt x="0" y="0"/>
                </a:moveTo>
                <a:lnTo>
                  <a:pt x="7355205" y="0"/>
                </a:lnTo>
                <a:lnTo>
                  <a:pt x="7355205" y="8229600"/>
                </a:lnTo>
                <a:lnTo>
                  <a:pt x="0" y="8229600"/>
                </a:lnTo>
                <a:lnTo>
                  <a:pt x="0" y="0"/>
                </a:lnTo>
                <a:close/>
              </a:path>
            </a:pathLst>
          </a:custGeom>
          <a:blipFill>
            <a:blip r:embed="rId4"/>
            <a:stretch>
              <a:fillRect/>
            </a:stretch>
          </a:blipFill>
        </p:spPr>
      </p:sp>
      <p:grpSp>
        <p:nvGrpSpPr>
          <p:cNvPr id="9" name="Group 9"/>
          <p:cNvGrpSpPr/>
          <p:nvPr/>
        </p:nvGrpSpPr>
        <p:grpSpPr>
          <a:xfrm>
            <a:off x="-1364714" y="-1383848"/>
            <a:ext cx="4476304" cy="447630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2700289" y="256703"/>
            <a:ext cx="1301448" cy="1423365"/>
          </a:xfrm>
          <a:custGeom>
            <a:avLst/>
            <a:gdLst/>
            <a:ahLst/>
            <a:cxnLst/>
            <a:rect l="l" t="t" r="r" b="b"/>
            <a:pathLst>
              <a:path w="1301448" h="1423365">
                <a:moveTo>
                  <a:pt x="0" y="0"/>
                </a:moveTo>
                <a:lnTo>
                  <a:pt x="1301448" y="0"/>
                </a:lnTo>
                <a:lnTo>
                  <a:pt x="1301448" y="1423364"/>
                </a:lnTo>
                <a:lnTo>
                  <a:pt x="0" y="1423364"/>
                </a:lnTo>
                <a:lnTo>
                  <a:pt x="0" y="0"/>
                </a:lnTo>
                <a:close/>
              </a:path>
            </a:pathLst>
          </a:custGeom>
          <a:blipFill>
            <a:blip r:embed="rId5"/>
            <a:stretch>
              <a:fillRect l="-290023" t="-27361" b="-256613"/>
            </a:stretch>
          </a:blipFill>
        </p:spPr>
      </p:sp>
      <p:sp>
        <p:nvSpPr>
          <p:cNvPr id="13" name="Freeform 13"/>
          <p:cNvSpPr/>
          <p:nvPr/>
        </p:nvSpPr>
        <p:spPr>
          <a:xfrm rot="7963222">
            <a:off x="9627988" y="3019809"/>
            <a:ext cx="1034162" cy="784671"/>
          </a:xfrm>
          <a:custGeom>
            <a:avLst/>
            <a:gdLst/>
            <a:ahLst/>
            <a:cxnLst/>
            <a:rect l="l" t="t" r="r" b="b"/>
            <a:pathLst>
              <a:path w="1034162" h="784671">
                <a:moveTo>
                  <a:pt x="0" y="0"/>
                </a:moveTo>
                <a:lnTo>
                  <a:pt x="1034162" y="0"/>
                </a:lnTo>
                <a:lnTo>
                  <a:pt x="1034162" y="784671"/>
                </a:lnTo>
                <a:lnTo>
                  <a:pt x="0" y="7846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179899" flipV="1">
            <a:off x="-2001614" y="8888812"/>
            <a:ext cx="4003229" cy="2131719"/>
          </a:xfrm>
          <a:custGeom>
            <a:avLst/>
            <a:gdLst/>
            <a:ahLst/>
            <a:cxnLst/>
            <a:rect l="l" t="t" r="r" b="b"/>
            <a:pathLst>
              <a:path w="4003229" h="2131719">
                <a:moveTo>
                  <a:pt x="0" y="2131719"/>
                </a:moveTo>
                <a:lnTo>
                  <a:pt x="4003228" y="2131719"/>
                </a:lnTo>
                <a:lnTo>
                  <a:pt x="4003228" y="0"/>
                </a:lnTo>
                <a:lnTo>
                  <a:pt x="0" y="0"/>
                </a:lnTo>
                <a:lnTo>
                  <a:pt x="0" y="2131719"/>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5" name="Group 15"/>
          <p:cNvGrpSpPr/>
          <p:nvPr/>
        </p:nvGrpSpPr>
        <p:grpSpPr>
          <a:xfrm>
            <a:off x="6765199" y="7697211"/>
            <a:ext cx="1561089" cy="156108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7" name="TextBox 1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532805" y="1417659"/>
            <a:ext cx="6585530" cy="1259204"/>
          </a:xfrm>
          <a:prstGeom prst="rect">
            <a:avLst/>
          </a:prstGeom>
        </p:spPr>
        <p:txBody>
          <a:bodyPr lIns="0" tIns="0" rIns="0" bIns="0" rtlCol="0" anchor="t">
            <a:spAutoFit/>
          </a:bodyPr>
          <a:lstStyle/>
          <a:p>
            <a:pPr>
              <a:lnSpc>
                <a:spcPts val="7919"/>
              </a:lnSpc>
            </a:pPr>
            <a:r>
              <a:rPr lang="en-US" sz="8799">
                <a:solidFill>
                  <a:srgbClr val="1B1B1B"/>
                </a:solidFill>
                <a:latin typeface="Funtastic"/>
                <a:ea typeface="Funtastic"/>
              </a:rPr>
              <a:t>Conc﻿lusion</a:t>
            </a:r>
          </a:p>
        </p:txBody>
      </p:sp>
      <p:sp>
        <p:nvSpPr>
          <p:cNvPr id="19" name="TextBox 19"/>
          <p:cNvSpPr txBox="1"/>
          <p:nvPr/>
        </p:nvSpPr>
        <p:spPr>
          <a:xfrm>
            <a:off x="1325810" y="2610188"/>
            <a:ext cx="8383616" cy="6712712"/>
          </a:xfrm>
          <a:prstGeom prst="rect">
            <a:avLst/>
          </a:prstGeom>
        </p:spPr>
        <p:txBody>
          <a:bodyPr lIns="0" tIns="0" rIns="0" bIns="0" rtlCol="0" anchor="t">
            <a:spAutoFit/>
          </a:bodyPr>
          <a:lstStyle/>
          <a:p>
            <a:pPr>
              <a:lnSpc>
                <a:spcPts val="4819"/>
              </a:lnSpc>
              <a:spcBef>
                <a:spcPct val="0"/>
              </a:spcBef>
            </a:pPr>
            <a:r>
              <a:rPr lang="en-US" sz="3442">
                <a:solidFill>
                  <a:srgbClr val="1B1B1B"/>
                </a:solidFill>
                <a:latin typeface="Quicksand Bold"/>
              </a:rPr>
              <a:t>The Basic Banking System project provides a foundational understanding of implementing a banking system in C programming language. It demonstrates fundamental concepts such as user input processing, conditional branching, and data storage. Further enhancements and feature additions can be made to create a more robust and feature-rich banking system.</a:t>
            </a:r>
          </a:p>
        </p:txBody>
      </p:sp>
      <p:grpSp>
        <p:nvGrpSpPr>
          <p:cNvPr id="20" name="Group 20"/>
          <p:cNvGrpSpPr/>
          <p:nvPr/>
        </p:nvGrpSpPr>
        <p:grpSpPr>
          <a:xfrm>
            <a:off x="16513152" y="968385"/>
            <a:ext cx="746148" cy="74614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22" name="TextBox 22"/>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655626" y="4059466"/>
            <a:ext cx="475515" cy="475515"/>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25" name="TextBox 25"/>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4237914" y="9214962"/>
            <a:ext cx="3021386" cy="302138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2887161" y="8820963"/>
            <a:ext cx="938820" cy="1026767"/>
          </a:xfrm>
          <a:custGeom>
            <a:avLst/>
            <a:gdLst/>
            <a:ahLst/>
            <a:cxnLst/>
            <a:rect l="l" t="t" r="r" b="b"/>
            <a:pathLst>
              <a:path w="938820" h="1026767">
                <a:moveTo>
                  <a:pt x="0" y="0"/>
                </a:moveTo>
                <a:lnTo>
                  <a:pt x="938821" y="0"/>
                </a:lnTo>
                <a:lnTo>
                  <a:pt x="938821" y="1026767"/>
                </a:lnTo>
                <a:lnTo>
                  <a:pt x="0" y="1026767"/>
                </a:lnTo>
                <a:lnTo>
                  <a:pt x="0" y="0"/>
                </a:lnTo>
                <a:close/>
              </a:path>
            </a:pathLst>
          </a:custGeom>
          <a:blipFill>
            <a:blip r:embed="rId4"/>
            <a:stretch>
              <a:fillRect l="-290023" t="-27361" b="-256613"/>
            </a:stretch>
          </a:blipFill>
        </p:spPr>
      </p:sp>
      <p:grpSp>
        <p:nvGrpSpPr>
          <p:cNvPr id="9" name="Group 9"/>
          <p:cNvGrpSpPr/>
          <p:nvPr/>
        </p:nvGrpSpPr>
        <p:grpSpPr>
          <a:xfrm>
            <a:off x="16107078" y="415265"/>
            <a:ext cx="1711183" cy="171118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028700" y="8438008"/>
            <a:ext cx="765909" cy="76590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4" name="TextBox 1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0990712" y="2440773"/>
            <a:ext cx="6268588" cy="3412728"/>
          </a:xfrm>
          <a:prstGeom prst="rect">
            <a:avLst/>
          </a:prstGeom>
        </p:spPr>
        <p:txBody>
          <a:bodyPr lIns="0" tIns="0" rIns="0" bIns="0" rtlCol="0" anchor="t">
            <a:spAutoFit/>
          </a:bodyPr>
          <a:lstStyle/>
          <a:p>
            <a:pPr>
              <a:lnSpc>
                <a:spcPts val="11990"/>
              </a:lnSpc>
            </a:pPr>
            <a:r>
              <a:rPr lang="en-US" sz="13322">
                <a:solidFill>
                  <a:srgbClr val="1B1B1B"/>
                </a:solidFill>
                <a:latin typeface="Funtastic"/>
              </a:rPr>
              <a:t>Thank You</a:t>
            </a:r>
          </a:p>
        </p:txBody>
      </p:sp>
      <p:grpSp>
        <p:nvGrpSpPr>
          <p:cNvPr id="16" name="Group 16"/>
          <p:cNvGrpSpPr/>
          <p:nvPr/>
        </p:nvGrpSpPr>
        <p:grpSpPr>
          <a:xfrm>
            <a:off x="15018460" y="1072451"/>
            <a:ext cx="730147" cy="73014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8" name="TextBox 18"/>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9" name="Freeform 19"/>
          <p:cNvSpPr/>
          <p:nvPr/>
        </p:nvSpPr>
        <p:spPr>
          <a:xfrm>
            <a:off x="1411655" y="1384455"/>
            <a:ext cx="7995391" cy="7455702"/>
          </a:xfrm>
          <a:custGeom>
            <a:avLst/>
            <a:gdLst/>
            <a:ahLst/>
            <a:cxnLst/>
            <a:rect l="l" t="t" r="r" b="b"/>
            <a:pathLst>
              <a:path w="7995391" h="7455702">
                <a:moveTo>
                  <a:pt x="0" y="0"/>
                </a:moveTo>
                <a:lnTo>
                  <a:pt x="7995390" y="0"/>
                </a:lnTo>
                <a:lnTo>
                  <a:pt x="7995390" y="7455702"/>
                </a:lnTo>
                <a:lnTo>
                  <a:pt x="0" y="7455702"/>
                </a:lnTo>
                <a:lnTo>
                  <a:pt x="0" y="0"/>
                </a:lnTo>
                <a:close/>
              </a:path>
            </a:pathLst>
          </a:custGeom>
          <a:blipFill>
            <a:blip r:embed="rId5"/>
            <a:stretch>
              <a:fillRect/>
            </a:stretch>
          </a:blipFill>
        </p:spPr>
      </p:sp>
      <p:grpSp>
        <p:nvGrpSpPr>
          <p:cNvPr id="20" name="Group 20"/>
          <p:cNvGrpSpPr/>
          <p:nvPr/>
        </p:nvGrpSpPr>
        <p:grpSpPr>
          <a:xfrm>
            <a:off x="16962669" y="8438008"/>
            <a:ext cx="517474" cy="517474"/>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22" name="TextBox 22"/>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3870903" y="-1409734"/>
            <a:ext cx="3398266" cy="339826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479693" y="-1275845"/>
            <a:ext cx="13689739" cy="1368973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0" name="TextBox 1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6601467" y="4006211"/>
            <a:ext cx="667702" cy="66770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3" name="TextBox 13"/>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6855911" y="5427076"/>
            <a:ext cx="2213128" cy="2420448"/>
          </a:xfrm>
          <a:custGeom>
            <a:avLst/>
            <a:gdLst/>
            <a:ahLst/>
            <a:cxnLst/>
            <a:rect l="l" t="t" r="r" b="b"/>
            <a:pathLst>
              <a:path w="2213128" h="2420448">
                <a:moveTo>
                  <a:pt x="0" y="0"/>
                </a:moveTo>
                <a:lnTo>
                  <a:pt x="2213128" y="0"/>
                </a:lnTo>
                <a:lnTo>
                  <a:pt x="2213128" y="2420447"/>
                </a:lnTo>
                <a:lnTo>
                  <a:pt x="0" y="2420447"/>
                </a:lnTo>
                <a:lnTo>
                  <a:pt x="0" y="0"/>
                </a:lnTo>
                <a:close/>
              </a:path>
            </a:pathLst>
          </a:custGeom>
          <a:blipFill>
            <a:blip r:embed="rId4"/>
            <a:stretch>
              <a:fillRect l="-290023" t="-27361" b="-256613"/>
            </a:stretch>
          </a:blipFill>
        </p:spPr>
      </p:sp>
      <p:sp>
        <p:nvSpPr>
          <p:cNvPr id="15" name="TextBox 15"/>
          <p:cNvSpPr txBox="1"/>
          <p:nvPr/>
        </p:nvSpPr>
        <p:spPr>
          <a:xfrm>
            <a:off x="3864935" y="832192"/>
            <a:ext cx="11066354" cy="1156341"/>
          </a:xfrm>
          <a:prstGeom prst="rect">
            <a:avLst/>
          </a:prstGeom>
        </p:spPr>
        <p:txBody>
          <a:bodyPr lIns="0" tIns="0" rIns="0" bIns="0" rtlCol="0" anchor="t">
            <a:spAutoFit/>
          </a:bodyPr>
          <a:lstStyle/>
          <a:p>
            <a:pPr algn="ctr">
              <a:lnSpc>
                <a:spcPts val="7290"/>
              </a:lnSpc>
            </a:pPr>
            <a:r>
              <a:rPr lang="en-US" sz="8100" u="sng">
                <a:solidFill>
                  <a:srgbClr val="FFFFFF"/>
                </a:solidFill>
                <a:latin typeface="Funtastic"/>
              </a:rPr>
              <a:t>Problem Statement</a:t>
            </a:r>
          </a:p>
        </p:txBody>
      </p:sp>
      <p:grpSp>
        <p:nvGrpSpPr>
          <p:cNvPr id="16" name="Group 16"/>
          <p:cNvGrpSpPr/>
          <p:nvPr/>
        </p:nvGrpSpPr>
        <p:grpSpPr>
          <a:xfrm>
            <a:off x="3938484" y="2534887"/>
            <a:ext cx="10919255" cy="7981808"/>
            <a:chOff x="0" y="0"/>
            <a:chExt cx="2875853" cy="2102204"/>
          </a:xfrm>
        </p:grpSpPr>
        <p:sp>
          <p:nvSpPr>
            <p:cNvPr id="17" name="Freeform 17"/>
            <p:cNvSpPr/>
            <p:nvPr/>
          </p:nvSpPr>
          <p:spPr>
            <a:xfrm>
              <a:off x="0" y="0"/>
              <a:ext cx="2875853" cy="2102204"/>
            </a:xfrm>
            <a:custGeom>
              <a:avLst/>
              <a:gdLst/>
              <a:ahLst/>
              <a:cxnLst/>
              <a:rect l="l" t="t" r="r" b="b"/>
              <a:pathLst>
                <a:path w="2875853" h="2102204">
                  <a:moveTo>
                    <a:pt x="70902" y="0"/>
                  </a:moveTo>
                  <a:lnTo>
                    <a:pt x="2804952" y="0"/>
                  </a:lnTo>
                  <a:cubicBezTo>
                    <a:pt x="2823756" y="0"/>
                    <a:pt x="2841790" y="7470"/>
                    <a:pt x="2855087" y="20767"/>
                  </a:cubicBezTo>
                  <a:cubicBezTo>
                    <a:pt x="2868383" y="34063"/>
                    <a:pt x="2875853" y="52097"/>
                    <a:pt x="2875853" y="70902"/>
                  </a:cubicBezTo>
                  <a:lnTo>
                    <a:pt x="2875853" y="2031303"/>
                  </a:lnTo>
                  <a:cubicBezTo>
                    <a:pt x="2875853" y="2050107"/>
                    <a:pt x="2868383" y="2068141"/>
                    <a:pt x="2855087" y="2081438"/>
                  </a:cubicBezTo>
                  <a:cubicBezTo>
                    <a:pt x="2841790" y="2094735"/>
                    <a:pt x="2823756" y="2102204"/>
                    <a:pt x="2804952" y="2102204"/>
                  </a:cubicBezTo>
                  <a:lnTo>
                    <a:pt x="70902" y="2102204"/>
                  </a:lnTo>
                  <a:cubicBezTo>
                    <a:pt x="52097" y="2102204"/>
                    <a:pt x="34063" y="2094735"/>
                    <a:pt x="20767" y="2081438"/>
                  </a:cubicBezTo>
                  <a:cubicBezTo>
                    <a:pt x="7470" y="2068141"/>
                    <a:pt x="0" y="2050107"/>
                    <a:pt x="0" y="2031303"/>
                  </a:cubicBezTo>
                  <a:lnTo>
                    <a:pt x="0" y="70902"/>
                  </a:lnTo>
                  <a:cubicBezTo>
                    <a:pt x="0" y="52097"/>
                    <a:pt x="7470" y="34063"/>
                    <a:pt x="20767" y="20767"/>
                  </a:cubicBezTo>
                  <a:cubicBezTo>
                    <a:pt x="34063" y="7470"/>
                    <a:pt x="52097" y="0"/>
                    <a:pt x="70902" y="0"/>
                  </a:cubicBezTo>
                  <a:close/>
                </a:path>
              </a:pathLst>
            </a:custGeom>
            <a:solidFill>
              <a:srgbClr val="FFC61A"/>
            </a:solidFill>
          </p:spPr>
        </p:sp>
        <p:sp>
          <p:nvSpPr>
            <p:cNvPr id="18" name="TextBox 18"/>
            <p:cNvSpPr txBox="1"/>
            <p:nvPr/>
          </p:nvSpPr>
          <p:spPr>
            <a:xfrm>
              <a:off x="0" y="-76200"/>
              <a:ext cx="2875853" cy="2178404"/>
            </a:xfrm>
            <a:prstGeom prst="rect">
              <a:avLst/>
            </a:prstGeom>
          </p:spPr>
          <p:txBody>
            <a:bodyPr lIns="50800" tIns="50800" rIns="50800" bIns="50800" rtlCol="0" anchor="ctr"/>
            <a:lstStyle/>
            <a:p>
              <a:pPr algn="ctr">
                <a:lnSpc>
                  <a:spcPts val="2659"/>
                </a:lnSpc>
              </a:pPr>
              <a:endParaRPr/>
            </a:p>
          </p:txBody>
        </p:sp>
      </p:grpSp>
      <p:sp>
        <p:nvSpPr>
          <p:cNvPr id="19" name="Freeform 19"/>
          <p:cNvSpPr/>
          <p:nvPr/>
        </p:nvSpPr>
        <p:spPr>
          <a:xfrm>
            <a:off x="1028700" y="1028700"/>
            <a:ext cx="1377176" cy="1506187"/>
          </a:xfrm>
          <a:custGeom>
            <a:avLst/>
            <a:gdLst/>
            <a:ahLst/>
            <a:cxnLst/>
            <a:rect l="l" t="t" r="r" b="b"/>
            <a:pathLst>
              <a:path w="1377176" h="1506187">
                <a:moveTo>
                  <a:pt x="0" y="0"/>
                </a:moveTo>
                <a:lnTo>
                  <a:pt x="1377176" y="0"/>
                </a:lnTo>
                <a:lnTo>
                  <a:pt x="1377176" y="1506187"/>
                </a:lnTo>
                <a:lnTo>
                  <a:pt x="0" y="1506187"/>
                </a:lnTo>
                <a:lnTo>
                  <a:pt x="0" y="0"/>
                </a:lnTo>
                <a:close/>
              </a:path>
            </a:pathLst>
          </a:custGeom>
          <a:blipFill>
            <a:blip r:embed="rId4"/>
            <a:stretch>
              <a:fillRect l="-290023" t="-27361" b="-256613"/>
            </a:stretch>
          </a:blipFill>
        </p:spPr>
      </p:sp>
      <p:grpSp>
        <p:nvGrpSpPr>
          <p:cNvPr id="20" name="Group 20"/>
          <p:cNvGrpSpPr/>
          <p:nvPr/>
        </p:nvGrpSpPr>
        <p:grpSpPr>
          <a:xfrm>
            <a:off x="-1967275" y="5860034"/>
            <a:ext cx="3398266" cy="339826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22" name="TextBox 22"/>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430991" y="8906629"/>
            <a:ext cx="616666" cy="61666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5" name="TextBox 25"/>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6" name="Freeform 26"/>
          <p:cNvSpPr/>
          <p:nvPr/>
        </p:nvSpPr>
        <p:spPr>
          <a:xfrm rot="2950505">
            <a:off x="977383" y="4371719"/>
            <a:ext cx="1479811" cy="1122806"/>
          </a:xfrm>
          <a:custGeom>
            <a:avLst/>
            <a:gdLst/>
            <a:ahLst/>
            <a:cxnLst/>
            <a:rect l="l" t="t" r="r" b="b"/>
            <a:pathLst>
              <a:path w="1479811" h="1122806">
                <a:moveTo>
                  <a:pt x="0" y="0"/>
                </a:moveTo>
                <a:lnTo>
                  <a:pt x="1479811" y="0"/>
                </a:lnTo>
                <a:lnTo>
                  <a:pt x="1479811" y="1122806"/>
                </a:lnTo>
                <a:lnTo>
                  <a:pt x="0" y="112280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 name="Freeform 27"/>
          <p:cNvSpPr/>
          <p:nvPr/>
        </p:nvSpPr>
        <p:spPr>
          <a:xfrm rot="9806105">
            <a:off x="15650141" y="1973484"/>
            <a:ext cx="1479811" cy="1122806"/>
          </a:xfrm>
          <a:custGeom>
            <a:avLst/>
            <a:gdLst/>
            <a:ahLst/>
            <a:cxnLst/>
            <a:rect l="l" t="t" r="r" b="b"/>
            <a:pathLst>
              <a:path w="1479811" h="1122806">
                <a:moveTo>
                  <a:pt x="0" y="0"/>
                </a:moveTo>
                <a:lnTo>
                  <a:pt x="1479810" y="0"/>
                </a:lnTo>
                <a:lnTo>
                  <a:pt x="1479810" y="1122806"/>
                </a:lnTo>
                <a:lnTo>
                  <a:pt x="0" y="11228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28" name="Group 28"/>
          <p:cNvGrpSpPr/>
          <p:nvPr/>
        </p:nvGrpSpPr>
        <p:grpSpPr>
          <a:xfrm>
            <a:off x="15059034" y="8135412"/>
            <a:ext cx="1542433" cy="1542433"/>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2405876" y="3884643"/>
            <a:ext cx="1542433" cy="1542433"/>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33" name="TextBox 33"/>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4365059" y="3096705"/>
            <a:ext cx="10066105" cy="6581140"/>
          </a:xfrm>
          <a:prstGeom prst="rect">
            <a:avLst/>
          </a:prstGeom>
        </p:spPr>
        <p:txBody>
          <a:bodyPr lIns="0" tIns="0" rIns="0" bIns="0" rtlCol="0" anchor="t">
            <a:spAutoFit/>
          </a:bodyPr>
          <a:lstStyle/>
          <a:p>
            <a:pPr algn="just">
              <a:lnSpc>
                <a:spcPts val="4759"/>
              </a:lnSpc>
            </a:pPr>
            <a:r>
              <a:rPr lang="en-US" sz="3399">
                <a:solidFill>
                  <a:srgbClr val="000000"/>
                </a:solidFill>
                <a:latin typeface="Canva Sans Bold"/>
              </a:rPr>
              <a:t>Create a simple banking system program in C. Users may create an account with personal information and do numerous activities such as deposits, withdrawals, and balance checks. They should be able to move cash across accounts as well as change personal information like their address and phone number. The software should have clear instructions and handle faulty inputs appropriately. Concentrate on utility rather than security measures.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8142378" y="9214962"/>
            <a:ext cx="3865987" cy="386598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334786" y="2145729"/>
            <a:ext cx="7663815" cy="8229600"/>
          </a:xfrm>
          <a:custGeom>
            <a:avLst/>
            <a:gdLst/>
            <a:ahLst/>
            <a:cxnLst/>
            <a:rect l="l" t="t" r="r" b="b"/>
            <a:pathLst>
              <a:path w="7663815" h="8229600">
                <a:moveTo>
                  <a:pt x="0" y="0"/>
                </a:moveTo>
                <a:lnTo>
                  <a:pt x="7663815" y="0"/>
                </a:lnTo>
                <a:lnTo>
                  <a:pt x="7663815" y="8229600"/>
                </a:lnTo>
                <a:lnTo>
                  <a:pt x="0" y="8229600"/>
                </a:lnTo>
                <a:lnTo>
                  <a:pt x="0" y="0"/>
                </a:lnTo>
                <a:close/>
              </a:path>
            </a:pathLst>
          </a:custGeom>
          <a:blipFill>
            <a:blip r:embed="rId4"/>
            <a:stretch>
              <a:fillRect/>
            </a:stretch>
          </a:blipFill>
        </p:spPr>
      </p:sp>
      <p:sp>
        <p:nvSpPr>
          <p:cNvPr id="9" name="Freeform 9"/>
          <p:cNvSpPr/>
          <p:nvPr/>
        </p:nvSpPr>
        <p:spPr>
          <a:xfrm>
            <a:off x="-873438" y="3801131"/>
            <a:ext cx="1746877" cy="1910519"/>
          </a:xfrm>
          <a:custGeom>
            <a:avLst/>
            <a:gdLst/>
            <a:ahLst/>
            <a:cxnLst/>
            <a:rect l="l" t="t" r="r" b="b"/>
            <a:pathLst>
              <a:path w="1746877" h="1910519">
                <a:moveTo>
                  <a:pt x="0" y="0"/>
                </a:moveTo>
                <a:lnTo>
                  <a:pt x="1746876" y="0"/>
                </a:lnTo>
                <a:lnTo>
                  <a:pt x="1746876" y="1910520"/>
                </a:lnTo>
                <a:lnTo>
                  <a:pt x="0" y="1910520"/>
                </a:lnTo>
                <a:lnTo>
                  <a:pt x="0" y="0"/>
                </a:lnTo>
                <a:close/>
              </a:path>
            </a:pathLst>
          </a:custGeom>
          <a:blipFill>
            <a:blip r:embed="rId5"/>
            <a:stretch>
              <a:fillRect l="-290023" t="-27361" b="-256613"/>
            </a:stretch>
          </a:blipFill>
        </p:spPr>
      </p:sp>
      <p:grpSp>
        <p:nvGrpSpPr>
          <p:cNvPr id="10" name="Group 10"/>
          <p:cNvGrpSpPr/>
          <p:nvPr/>
        </p:nvGrpSpPr>
        <p:grpSpPr>
          <a:xfrm>
            <a:off x="10482211" y="-2330575"/>
            <a:ext cx="4476304" cy="447630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2" name="TextBox 12"/>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04330" y="6119108"/>
            <a:ext cx="693611" cy="69361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15" name="TextBox 15"/>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rot="-2243255">
            <a:off x="9392121" y="2749904"/>
            <a:ext cx="1366502" cy="1036833"/>
          </a:xfrm>
          <a:custGeom>
            <a:avLst/>
            <a:gdLst/>
            <a:ahLst/>
            <a:cxnLst/>
            <a:rect l="l" t="t" r="r" b="b"/>
            <a:pathLst>
              <a:path w="1366502" h="1036833">
                <a:moveTo>
                  <a:pt x="0" y="0"/>
                </a:moveTo>
                <a:lnTo>
                  <a:pt x="1366502" y="0"/>
                </a:lnTo>
                <a:lnTo>
                  <a:pt x="1366502" y="1036833"/>
                </a:lnTo>
                <a:lnTo>
                  <a:pt x="0" y="10368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283810" flipV="1">
            <a:off x="7509163" y="9054524"/>
            <a:ext cx="2151575" cy="1145714"/>
          </a:xfrm>
          <a:custGeom>
            <a:avLst/>
            <a:gdLst/>
            <a:ahLst/>
            <a:cxnLst/>
            <a:rect l="l" t="t" r="r" b="b"/>
            <a:pathLst>
              <a:path w="2151575" h="1145714">
                <a:moveTo>
                  <a:pt x="0" y="1145714"/>
                </a:moveTo>
                <a:lnTo>
                  <a:pt x="2151575" y="1145714"/>
                </a:lnTo>
                <a:lnTo>
                  <a:pt x="2151575" y="0"/>
                </a:lnTo>
                <a:lnTo>
                  <a:pt x="0" y="0"/>
                </a:lnTo>
                <a:lnTo>
                  <a:pt x="0" y="1145714"/>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8" name="Group 18"/>
          <p:cNvGrpSpPr/>
          <p:nvPr/>
        </p:nvGrpSpPr>
        <p:grpSpPr>
          <a:xfrm>
            <a:off x="16950967" y="2531458"/>
            <a:ext cx="616666" cy="61666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2226516" y="2721991"/>
            <a:ext cx="6467322" cy="1259204"/>
          </a:xfrm>
          <a:prstGeom prst="rect">
            <a:avLst/>
          </a:prstGeom>
        </p:spPr>
        <p:txBody>
          <a:bodyPr lIns="0" tIns="0" rIns="0" bIns="0" rtlCol="0" anchor="t">
            <a:spAutoFit/>
          </a:bodyPr>
          <a:lstStyle/>
          <a:p>
            <a:pPr>
              <a:lnSpc>
                <a:spcPts val="7919"/>
              </a:lnSpc>
            </a:pPr>
            <a:r>
              <a:rPr lang="en-US" sz="8799">
                <a:solidFill>
                  <a:srgbClr val="1B1B1B"/>
                </a:solidFill>
                <a:latin typeface="Funtastic"/>
              </a:rPr>
              <a:t>Description</a:t>
            </a:r>
          </a:p>
        </p:txBody>
      </p:sp>
      <p:sp>
        <p:nvSpPr>
          <p:cNvPr id="22" name="TextBox 22"/>
          <p:cNvSpPr txBox="1"/>
          <p:nvPr/>
        </p:nvSpPr>
        <p:spPr>
          <a:xfrm>
            <a:off x="2226516" y="4473431"/>
            <a:ext cx="7449223" cy="4257675"/>
          </a:xfrm>
          <a:prstGeom prst="rect">
            <a:avLst/>
          </a:prstGeom>
        </p:spPr>
        <p:txBody>
          <a:bodyPr lIns="0" tIns="0" rIns="0" bIns="0" rtlCol="0" anchor="t">
            <a:spAutoFit/>
          </a:bodyPr>
          <a:lstStyle/>
          <a:p>
            <a:pPr algn="just">
              <a:lnSpc>
                <a:spcPts val="4200"/>
              </a:lnSpc>
              <a:spcBef>
                <a:spcPct val="0"/>
              </a:spcBef>
            </a:pPr>
            <a:r>
              <a:rPr lang="en-US" sz="3000">
                <a:solidFill>
                  <a:srgbClr val="1B1B1B"/>
                </a:solidFill>
                <a:latin typeface="Quicksand Bold"/>
              </a:rPr>
              <a:t>The "Basic Banking System" project is a simple implementation of a banking system in C programming language. It allows users to create a new account with basic personal information, deposit and withdraw funds, check account balance, update personal information and exit the system.</a:t>
            </a:r>
          </a:p>
        </p:txBody>
      </p:sp>
      <p:sp>
        <p:nvSpPr>
          <p:cNvPr id="23" name="Freeform 23"/>
          <p:cNvSpPr/>
          <p:nvPr/>
        </p:nvSpPr>
        <p:spPr>
          <a:xfrm>
            <a:off x="15484004" y="854304"/>
            <a:ext cx="890857" cy="974310"/>
          </a:xfrm>
          <a:custGeom>
            <a:avLst/>
            <a:gdLst/>
            <a:ahLst/>
            <a:cxnLst/>
            <a:rect l="l" t="t" r="r" b="b"/>
            <a:pathLst>
              <a:path w="890857" h="974310">
                <a:moveTo>
                  <a:pt x="0" y="0"/>
                </a:moveTo>
                <a:lnTo>
                  <a:pt x="890856" y="0"/>
                </a:lnTo>
                <a:lnTo>
                  <a:pt x="890856" y="974310"/>
                </a:lnTo>
                <a:lnTo>
                  <a:pt x="0" y="974310"/>
                </a:lnTo>
                <a:lnTo>
                  <a:pt x="0" y="0"/>
                </a:lnTo>
                <a:close/>
              </a:path>
            </a:pathLst>
          </a:custGeom>
          <a:blipFill>
            <a:blip r:embed="rId5"/>
            <a:stretch>
              <a:fillRect l="-290023" t="-27361" b="-256613"/>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a:off x="1028700" y="1028600"/>
            <a:ext cx="9146773" cy="8186362"/>
          </a:xfrm>
          <a:custGeom>
            <a:avLst/>
            <a:gdLst/>
            <a:ahLst/>
            <a:cxnLst/>
            <a:rect l="l" t="t" r="r" b="b"/>
            <a:pathLst>
              <a:path w="9146773" h="8186362">
                <a:moveTo>
                  <a:pt x="0" y="0"/>
                </a:moveTo>
                <a:lnTo>
                  <a:pt x="9146773" y="0"/>
                </a:lnTo>
                <a:lnTo>
                  <a:pt x="9146773" y="8186362"/>
                </a:lnTo>
                <a:lnTo>
                  <a:pt x="0" y="8186362"/>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21298" y="7223370"/>
            <a:ext cx="3984928" cy="398492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5" name="TextBox 5"/>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28700" y="1282925"/>
            <a:ext cx="12596248" cy="8319915"/>
            <a:chOff x="0" y="0"/>
            <a:chExt cx="3317530" cy="2191253"/>
          </a:xfrm>
        </p:grpSpPr>
        <p:sp>
          <p:nvSpPr>
            <p:cNvPr id="7" name="Freeform 7"/>
            <p:cNvSpPr/>
            <p:nvPr/>
          </p:nvSpPr>
          <p:spPr>
            <a:xfrm>
              <a:off x="0" y="0"/>
              <a:ext cx="3317530" cy="2191253"/>
            </a:xfrm>
            <a:custGeom>
              <a:avLst/>
              <a:gdLst/>
              <a:ahLst/>
              <a:cxnLst/>
              <a:rect l="l" t="t" r="r" b="b"/>
              <a:pathLst>
                <a:path w="3317530" h="2191253">
                  <a:moveTo>
                    <a:pt x="36877" y="0"/>
                  </a:moveTo>
                  <a:lnTo>
                    <a:pt x="3280653" y="0"/>
                  </a:lnTo>
                  <a:cubicBezTo>
                    <a:pt x="3290434" y="0"/>
                    <a:pt x="3299814" y="3885"/>
                    <a:pt x="3306729" y="10801"/>
                  </a:cubicBezTo>
                  <a:cubicBezTo>
                    <a:pt x="3313645" y="17717"/>
                    <a:pt x="3317530" y="27097"/>
                    <a:pt x="3317530" y="36877"/>
                  </a:cubicBezTo>
                  <a:lnTo>
                    <a:pt x="3317530" y="2154376"/>
                  </a:lnTo>
                  <a:cubicBezTo>
                    <a:pt x="3317530" y="2164156"/>
                    <a:pt x="3313645" y="2173536"/>
                    <a:pt x="3306729" y="2180452"/>
                  </a:cubicBezTo>
                  <a:cubicBezTo>
                    <a:pt x="3299814" y="2187368"/>
                    <a:pt x="3290434" y="2191253"/>
                    <a:pt x="3280653" y="2191253"/>
                  </a:cubicBezTo>
                  <a:lnTo>
                    <a:pt x="36877" y="2191253"/>
                  </a:lnTo>
                  <a:cubicBezTo>
                    <a:pt x="27097" y="2191253"/>
                    <a:pt x="17717" y="2187368"/>
                    <a:pt x="10801" y="2180452"/>
                  </a:cubicBezTo>
                  <a:cubicBezTo>
                    <a:pt x="3885" y="2173536"/>
                    <a:pt x="0" y="2164156"/>
                    <a:pt x="0" y="2154376"/>
                  </a:cubicBezTo>
                  <a:lnTo>
                    <a:pt x="0" y="36877"/>
                  </a:lnTo>
                  <a:cubicBezTo>
                    <a:pt x="0" y="27097"/>
                    <a:pt x="3885" y="17717"/>
                    <a:pt x="10801" y="10801"/>
                  </a:cubicBezTo>
                  <a:cubicBezTo>
                    <a:pt x="17717" y="3885"/>
                    <a:pt x="27097" y="0"/>
                    <a:pt x="36877" y="0"/>
                  </a:cubicBezTo>
                  <a:close/>
                </a:path>
              </a:pathLst>
            </a:custGeom>
            <a:solidFill>
              <a:srgbClr val="259476"/>
            </a:solidFill>
          </p:spPr>
        </p:sp>
        <p:sp>
          <p:nvSpPr>
            <p:cNvPr id="8" name="TextBox 8"/>
            <p:cNvSpPr txBox="1"/>
            <p:nvPr/>
          </p:nvSpPr>
          <p:spPr>
            <a:xfrm>
              <a:off x="0" y="-76200"/>
              <a:ext cx="3317530" cy="226745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624948" y="-1728539"/>
            <a:ext cx="2757239" cy="275723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1" name="TextBox 1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4186923" y="1009650"/>
            <a:ext cx="4982164" cy="9795513"/>
          </a:xfrm>
          <a:custGeom>
            <a:avLst/>
            <a:gdLst/>
            <a:ahLst/>
            <a:cxnLst/>
            <a:rect l="l" t="t" r="r" b="b"/>
            <a:pathLst>
              <a:path w="4982164" h="9795513">
                <a:moveTo>
                  <a:pt x="0" y="0"/>
                </a:moveTo>
                <a:lnTo>
                  <a:pt x="4982164" y="0"/>
                </a:lnTo>
                <a:lnTo>
                  <a:pt x="4982164" y="9795513"/>
                </a:lnTo>
                <a:lnTo>
                  <a:pt x="0" y="9795513"/>
                </a:lnTo>
                <a:lnTo>
                  <a:pt x="0" y="0"/>
                </a:lnTo>
                <a:close/>
              </a:path>
            </a:pathLst>
          </a:custGeom>
          <a:blipFill>
            <a:blip r:embed="rId4"/>
            <a:stretch>
              <a:fillRect r="-143963" b="-2369"/>
            </a:stretch>
          </a:blipFill>
        </p:spPr>
      </p:sp>
      <p:sp>
        <p:nvSpPr>
          <p:cNvPr id="13" name="Freeform 13"/>
          <p:cNvSpPr/>
          <p:nvPr/>
        </p:nvSpPr>
        <p:spPr>
          <a:xfrm>
            <a:off x="371545" y="1873561"/>
            <a:ext cx="1314310" cy="1437431"/>
          </a:xfrm>
          <a:custGeom>
            <a:avLst/>
            <a:gdLst/>
            <a:ahLst/>
            <a:cxnLst/>
            <a:rect l="l" t="t" r="r" b="b"/>
            <a:pathLst>
              <a:path w="1314310" h="1437431">
                <a:moveTo>
                  <a:pt x="0" y="0"/>
                </a:moveTo>
                <a:lnTo>
                  <a:pt x="1314310" y="0"/>
                </a:lnTo>
                <a:lnTo>
                  <a:pt x="1314310" y="1437431"/>
                </a:lnTo>
                <a:lnTo>
                  <a:pt x="0" y="1437431"/>
                </a:lnTo>
                <a:lnTo>
                  <a:pt x="0" y="0"/>
                </a:lnTo>
                <a:close/>
              </a:path>
            </a:pathLst>
          </a:custGeom>
          <a:blipFill>
            <a:blip r:embed="rId5"/>
            <a:stretch>
              <a:fillRect l="-290023" t="-27361" b="-256613"/>
            </a:stretch>
          </a:blipFill>
        </p:spPr>
      </p:sp>
      <p:sp>
        <p:nvSpPr>
          <p:cNvPr id="14" name="Freeform 14"/>
          <p:cNvSpPr/>
          <p:nvPr/>
        </p:nvSpPr>
        <p:spPr>
          <a:xfrm>
            <a:off x="15401974" y="8377469"/>
            <a:ext cx="980214" cy="1072038"/>
          </a:xfrm>
          <a:custGeom>
            <a:avLst/>
            <a:gdLst/>
            <a:ahLst/>
            <a:cxnLst/>
            <a:rect l="l" t="t" r="r" b="b"/>
            <a:pathLst>
              <a:path w="980214" h="1072038">
                <a:moveTo>
                  <a:pt x="0" y="0"/>
                </a:moveTo>
                <a:lnTo>
                  <a:pt x="980214" y="0"/>
                </a:lnTo>
                <a:lnTo>
                  <a:pt x="980214" y="1072038"/>
                </a:lnTo>
                <a:lnTo>
                  <a:pt x="0" y="1072038"/>
                </a:lnTo>
                <a:lnTo>
                  <a:pt x="0" y="0"/>
                </a:lnTo>
                <a:close/>
              </a:path>
            </a:pathLst>
          </a:custGeom>
          <a:blipFill>
            <a:blip r:embed="rId5"/>
            <a:stretch>
              <a:fillRect l="-290023" t="-27361" b="-256613"/>
            </a:stretch>
          </a:blipFill>
        </p:spPr>
      </p:sp>
      <p:grpSp>
        <p:nvGrpSpPr>
          <p:cNvPr id="15" name="Group 15"/>
          <p:cNvGrpSpPr/>
          <p:nvPr/>
        </p:nvGrpSpPr>
        <p:grpSpPr>
          <a:xfrm>
            <a:off x="1566908" y="3759229"/>
            <a:ext cx="5727808" cy="1469996"/>
            <a:chOff x="0" y="0"/>
            <a:chExt cx="1508558" cy="387160"/>
          </a:xfrm>
        </p:grpSpPr>
        <p:sp>
          <p:nvSpPr>
            <p:cNvPr id="16" name="Freeform 16"/>
            <p:cNvSpPr/>
            <p:nvPr/>
          </p:nvSpPr>
          <p:spPr>
            <a:xfrm>
              <a:off x="0" y="0"/>
              <a:ext cx="1508559" cy="387160"/>
            </a:xfrm>
            <a:custGeom>
              <a:avLst/>
              <a:gdLst/>
              <a:ahLst/>
              <a:cxnLst/>
              <a:rect l="l" t="t" r="r" b="b"/>
              <a:pathLst>
                <a:path w="1508559" h="387160">
                  <a:moveTo>
                    <a:pt x="135164" y="0"/>
                  </a:moveTo>
                  <a:lnTo>
                    <a:pt x="1373395" y="0"/>
                  </a:lnTo>
                  <a:cubicBezTo>
                    <a:pt x="1409242" y="0"/>
                    <a:pt x="1443622" y="14240"/>
                    <a:pt x="1468970" y="39589"/>
                  </a:cubicBezTo>
                  <a:cubicBezTo>
                    <a:pt x="1494318" y="64937"/>
                    <a:pt x="1508559" y="99316"/>
                    <a:pt x="1508559" y="135164"/>
                  </a:cubicBezTo>
                  <a:lnTo>
                    <a:pt x="1508559" y="251996"/>
                  </a:lnTo>
                  <a:cubicBezTo>
                    <a:pt x="1508559" y="287843"/>
                    <a:pt x="1494318" y="322223"/>
                    <a:pt x="1468970" y="347571"/>
                  </a:cubicBezTo>
                  <a:cubicBezTo>
                    <a:pt x="1443622" y="372919"/>
                    <a:pt x="1409242" y="387160"/>
                    <a:pt x="1373395" y="387160"/>
                  </a:cubicBezTo>
                  <a:lnTo>
                    <a:pt x="135164" y="387160"/>
                  </a:lnTo>
                  <a:cubicBezTo>
                    <a:pt x="99316" y="387160"/>
                    <a:pt x="64937" y="372919"/>
                    <a:pt x="39589" y="347571"/>
                  </a:cubicBezTo>
                  <a:cubicBezTo>
                    <a:pt x="14240" y="322223"/>
                    <a:pt x="0" y="287843"/>
                    <a:pt x="0" y="251996"/>
                  </a:cubicBezTo>
                  <a:lnTo>
                    <a:pt x="0" y="135164"/>
                  </a:lnTo>
                  <a:cubicBezTo>
                    <a:pt x="0" y="99316"/>
                    <a:pt x="14240" y="64937"/>
                    <a:pt x="39589" y="39589"/>
                  </a:cubicBezTo>
                  <a:cubicBezTo>
                    <a:pt x="64937" y="14240"/>
                    <a:pt x="99316" y="0"/>
                    <a:pt x="135164" y="0"/>
                  </a:cubicBezTo>
                  <a:close/>
                </a:path>
              </a:pathLst>
            </a:custGeom>
            <a:solidFill>
              <a:srgbClr val="FFC61A"/>
            </a:solidFill>
          </p:spPr>
        </p:sp>
        <p:sp>
          <p:nvSpPr>
            <p:cNvPr id="17" name="TextBox 17"/>
            <p:cNvSpPr txBox="1"/>
            <p:nvPr/>
          </p:nvSpPr>
          <p:spPr>
            <a:xfrm>
              <a:off x="0" y="-76200"/>
              <a:ext cx="1508558" cy="46336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3637336" y="1930711"/>
            <a:ext cx="7314760" cy="1162051"/>
          </a:xfrm>
          <a:prstGeom prst="rect">
            <a:avLst/>
          </a:prstGeom>
        </p:spPr>
        <p:txBody>
          <a:bodyPr lIns="0" tIns="0" rIns="0" bIns="0" rtlCol="0" anchor="t">
            <a:spAutoFit/>
          </a:bodyPr>
          <a:lstStyle/>
          <a:p>
            <a:pPr algn="ctr">
              <a:lnSpc>
                <a:spcPts val="7200"/>
              </a:lnSpc>
            </a:pPr>
            <a:r>
              <a:rPr lang="en-US" sz="8000">
                <a:solidFill>
                  <a:srgbClr val="FFFFFF"/>
                </a:solidFill>
                <a:latin typeface="Funtastic"/>
              </a:rPr>
              <a:t>Features</a:t>
            </a:r>
          </a:p>
        </p:txBody>
      </p:sp>
      <p:sp>
        <p:nvSpPr>
          <p:cNvPr id="19" name="TextBox 19"/>
          <p:cNvSpPr txBox="1"/>
          <p:nvPr/>
        </p:nvSpPr>
        <p:spPr>
          <a:xfrm>
            <a:off x="2250038" y="4275152"/>
            <a:ext cx="4361547" cy="428625"/>
          </a:xfrm>
          <a:prstGeom prst="rect">
            <a:avLst/>
          </a:prstGeom>
        </p:spPr>
        <p:txBody>
          <a:bodyPr lIns="0" tIns="0" rIns="0" bIns="0" rtlCol="0" anchor="t">
            <a:spAutoFit/>
          </a:bodyPr>
          <a:lstStyle/>
          <a:p>
            <a:pPr algn="ctr">
              <a:lnSpc>
                <a:spcPts val="3359"/>
              </a:lnSpc>
            </a:pPr>
            <a:r>
              <a:rPr lang="en-US" sz="2799">
                <a:solidFill>
                  <a:srgbClr val="1B1B1B"/>
                </a:solidFill>
                <a:latin typeface="Quicksand Bold"/>
              </a:rPr>
              <a:t>Account Creation</a:t>
            </a:r>
          </a:p>
        </p:txBody>
      </p:sp>
      <p:grpSp>
        <p:nvGrpSpPr>
          <p:cNvPr id="20" name="Group 20"/>
          <p:cNvGrpSpPr/>
          <p:nvPr/>
        </p:nvGrpSpPr>
        <p:grpSpPr>
          <a:xfrm>
            <a:off x="1566908" y="5791474"/>
            <a:ext cx="5727808" cy="1469996"/>
            <a:chOff x="0" y="0"/>
            <a:chExt cx="1508558" cy="387160"/>
          </a:xfrm>
        </p:grpSpPr>
        <p:sp>
          <p:nvSpPr>
            <p:cNvPr id="21" name="Freeform 21"/>
            <p:cNvSpPr/>
            <p:nvPr/>
          </p:nvSpPr>
          <p:spPr>
            <a:xfrm>
              <a:off x="0" y="0"/>
              <a:ext cx="1508559" cy="387160"/>
            </a:xfrm>
            <a:custGeom>
              <a:avLst/>
              <a:gdLst/>
              <a:ahLst/>
              <a:cxnLst/>
              <a:rect l="l" t="t" r="r" b="b"/>
              <a:pathLst>
                <a:path w="1508559" h="387160">
                  <a:moveTo>
                    <a:pt x="135164" y="0"/>
                  </a:moveTo>
                  <a:lnTo>
                    <a:pt x="1373395" y="0"/>
                  </a:lnTo>
                  <a:cubicBezTo>
                    <a:pt x="1409242" y="0"/>
                    <a:pt x="1443622" y="14240"/>
                    <a:pt x="1468970" y="39589"/>
                  </a:cubicBezTo>
                  <a:cubicBezTo>
                    <a:pt x="1494318" y="64937"/>
                    <a:pt x="1508559" y="99316"/>
                    <a:pt x="1508559" y="135164"/>
                  </a:cubicBezTo>
                  <a:lnTo>
                    <a:pt x="1508559" y="251996"/>
                  </a:lnTo>
                  <a:cubicBezTo>
                    <a:pt x="1508559" y="287843"/>
                    <a:pt x="1494318" y="322223"/>
                    <a:pt x="1468970" y="347571"/>
                  </a:cubicBezTo>
                  <a:cubicBezTo>
                    <a:pt x="1443622" y="372919"/>
                    <a:pt x="1409242" y="387160"/>
                    <a:pt x="1373395" y="387160"/>
                  </a:cubicBezTo>
                  <a:lnTo>
                    <a:pt x="135164" y="387160"/>
                  </a:lnTo>
                  <a:cubicBezTo>
                    <a:pt x="99316" y="387160"/>
                    <a:pt x="64937" y="372919"/>
                    <a:pt x="39589" y="347571"/>
                  </a:cubicBezTo>
                  <a:cubicBezTo>
                    <a:pt x="14240" y="322223"/>
                    <a:pt x="0" y="287843"/>
                    <a:pt x="0" y="251996"/>
                  </a:cubicBezTo>
                  <a:lnTo>
                    <a:pt x="0" y="135164"/>
                  </a:lnTo>
                  <a:cubicBezTo>
                    <a:pt x="0" y="99316"/>
                    <a:pt x="14240" y="64937"/>
                    <a:pt x="39589" y="39589"/>
                  </a:cubicBezTo>
                  <a:cubicBezTo>
                    <a:pt x="64937" y="14240"/>
                    <a:pt x="99316" y="0"/>
                    <a:pt x="135164" y="0"/>
                  </a:cubicBezTo>
                  <a:close/>
                </a:path>
              </a:pathLst>
            </a:custGeom>
            <a:solidFill>
              <a:srgbClr val="FFC61A"/>
            </a:solidFill>
          </p:spPr>
        </p:sp>
        <p:sp>
          <p:nvSpPr>
            <p:cNvPr id="22" name="TextBox 22"/>
            <p:cNvSpPr txBox="1"/>
            <p:nvPr/>
          </p:nvSpPr>
          <p:spPr>
            <a:xfrm>
              <a:off x="0" y="-76200"/>
              <a:ext cx="1508558" cy="46336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3052663" y="6307397"/>
            <a:ext cx="2756297" cy="428625"/>
          </a:xfrm>
          <a:prstGeom prst="rect">
            <a:avLst/>
          </a:prstGeom>
        </p:spPr>
        <p:txBody>
          <a:bodyPr lIns="0" tIns="0" rIns="0" bIns="0" rtlCol="0" anchor="t">
            <a:spAutoFit/>
          </a:bodyPr>
          <a:lstStyle/>
          <a:p>
            <a:pPr algn="ctr">
              <a:lnSpc>
                <a:spcPts val="3359"/>
              </a:lnSpc>
            </a:pPr>
            <a:r>
              <a:rPr lang="en-US" sz="2799">
                <a:solidFill>
                  <a:srgbClr val="1B1B1B"/>
                </a:solidFill>
                <a:latin typeface="Quicksand Bold"/>
              </a:rPr>
              <a:t>Withdraw Funds</a:t>
            </a:r>
          </a:p>
        </p:txBody>
      </p:sp>
      <p:sp>
        <p:nvSpPr>
          <p:cNvPr id="24" name="Freeform 24"/>
          <p:cNvSpPr/>
          <p:nvPr/>
        </p:nvSpPr>
        <p:spPr>
          <a:xfrm rot="8595976">
            <a:off x="14182471" y="7317615"/>
            <a:ext cx="1366502" cy="1036833"/>
          </a:xfrm>
          <a:custGeom>
            <a:avLst/>
            <a:gdLst/>
            <a:ahLst/>
            <a:cxnLst/>
            <a:rect l="l" t="t" r="r" b="b"/>
            <a:pathLst>
              <a:path w="1366502" h="1036833">
                <a:moveTo>
                  <a:pt x="0" y="0"/>
                </a:moveTo>
                <a:lnTo>
                  <a:pt x="1366502" y="0"/>
                </a:lnTo>
                <a:lnTo>
                  <a:pt x="1366502" y="1036834"/>
                </a:lnTo>
                <a:lnTo>
                  <a:pt x="0" y="10368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5" name="Group 25"/>
          <p:cNvGrpSpPr/>
          <p:nvPr/>
        </p:nvGrpSpPr>
        <p:grpSpPr>
          <a:xfrm>
            <a:off x="7358933" y="3759229"/>
            <a:ext cx="5727808" cy="1469996"/>
            <a:chOff x="0" y="0"/>
            <a:chExt cx="1508558" cy="387160"/>
          </a:xfrm>
        </p:grpSpPr>
        <p:sp>
          <p:nvSpPr>
            <p:cNvPr id="26" name="Freeform 26"/>
            <p:cNvSpPr/>
            <p:nvPr/>
          </p:nvSpPr>
          <p:spPr>
            <a:xfrm>
              <a:off x="0" y="0"/>
              <a:ext cx="1508559" cy="387160"/>
            </a:xfrm>
            <a:custGeom>
              <a:avLst/>
              <a:gdLst/>
              <a:ahLst/>
              <a:cxnLst/>
              <a:rect l="l" t="t" r="r" b="b"/>
              <a:pathLst>
                <a:path w="1508559" h="387160">
                  <a:moveTo>
                    <a:pt x="135164" y="0"/>
                  </a:moveTo>
                  <a:lnTo>
                    <a:pt x="1373395" y="0"/>
                  </a:lnTo>
                  <a:cubicBezTo>
                    <a:pt x="1409242" y="0"/>
                    <a:pt x="1443622" y="14240"/>
                    <a:pt x="1468970" y="39589"/>
                  </a:cubicBezTo>
                  <a:cubicBezTo>
                    <a:pt x="1494318" y="64937"/>
                    <a:pt x="1508559" y="99316"/>
                    <a:pt x="1508559" y="135164"/>
                  </a:cubicBezTo>
                  <a:lnTo>
                    <a:pt x="1508559" y="251996"/>
                  </a:lnTo>
                  <a:cubicBezTo>
                    <a:pt x="1508559" y="287843"/>
                    <a:pt x="1494318" y="322223"/>
                    <a:pt x="1468970" y="347571"/>
                  </a:cubicBezTo>
                  <a:cubicBezTo>
                    <a:pt x="1443622" y="372919"/>
                    <a:pt x="1409242" y="387160"/>
                    <a:pt x="1373395" y="387160"/>
                  </a:cubicBezTo>
                  <a:lnTo>
                    <a:pt x="135164" y="387160"/>
                  </a:lnTo>
                  <a:cubicBezTo>
                    <a:pt x="99316" y="387160"/>
                    <a:pt x="64937" y="372919"/>
                    <a:pt x="39589" y="347571"/>
                  </a:cubicBezTo>
                  <a:cubicBezTo>
                    <a:pt x="14240" y="322223"/>
                    <a:pt x="0" y="287843"/>
                    <a:pt x="0" y="251996"/>
                  </a:cubicBezTo>
                  <a:lnTo>
                    <a:pt x="0" y="135164"/>
                  </a:lnTo>
                  <a:cubicBezTo>
                    <a:pt x="0" y="99316"/>
                    <a:pt x="14240" y="64937"/>
                    <a:pt x="39589" y="39589"/>
                  </a:cubicBezTo>
                  <a:cubicBezTo>
                    <a:pt x="64937" y="14240"/>
                    <a:pt x="99316" y="0"/>
                    <a:pt x="135164" y="0"/>
                  </a:cubicBezTo>
                  <a:close/>
                </a:path>
              </a:pathLst>
            </a:custGeom>
            <a:solidFill>
              <a:srgbClr val="FFC61A"/>
            </a:solidFill>
          </p:spPr>
        </p:sp>
        <p:sp>
          <p:nvSpPr>
            <p:cNvPr id="27" name="TextBox 27"/>
            <p:cNvSpPr txBox="1"/>
            <p:nvPr/>
          </p:nvSpPr>
          <p:spPr>
            <a:xfrm>
              <a:off x="0" y="-76200"/>
              <a:ext cx="1508558" cy="463360"/>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8042063" y="4275152"/>
            <a:ext cx="4361547" cy="428625"/>
          </a:xfrm>
          <a:prstGeom prst="rect">
            <a:avLst/>
          </a:prstGeom>
        </p:spPr>
        <p:txBody>
          <a:bodyPr lIns="0" tIns="0" rIns="0" bIns="0" rtlCol="0" anchor="t">
            <a:spAutoFit/>
          </a:bodyPr>
          <a:lstStyle/>
          <a:p>
            <a:pPr algn="ctr">
              <a:lnSpc>
                <a:spcPts val="3359"/>
              </a:lnSpc>
            </a:pPr>
            <a:r>
              <a:rPr lang="en-US" sz="2799">
                <a:solidFill>
                  <a:srgbClr val="1B1B1B"/>
                </a:solidFill>
                <a:latin typeface="Quicksand Bold"/>
              </a:rPr>
              <a:t>Deposit Funds</a:t>
            </a:r>
          </a:p>
        </p:txBody>
      </p:sp>
      <p:grpSp>
        <p:nvGrpSpPr>
          <p:cNvPr id="29" name="Group 29"/>
          <p:cNvGrpSpPr/>
          <p:nvPr/>
        </p:nvGrpSpPr>
        <p:grpSpPr>
          <a:xfrm>
            <a:off x="7358933" y="5791474"/>
            <a:ext cx="5727808" cy="1469996"/>
            <a:chOff x="0" y="0"/>
            <a:chExt cx="1508558" cy="387160"/>
          </a:xfrm>
        </p:grpSpPr>
        <p:sp>
          <p:nvSpPr>
            <p:cNvPr id="30" name="Freeform 30"/>
            <p:cNvSpPr/>
            <p:nvPr/>
          </p:nvSpPr>
          <p:spPr>
            <a:xfrm>
              <a:off x="0" y="0"/>
              <a:ext cx="1508559" cy="387160"/>
            </a:xfrm>
            <a:custGeom>
              <a:avLst/>
              <a:gdLst/>
              <a:ahLst/>
              <a:cxnLst/>
              <a:rect l="l" t="t" r="r" b="b"/>
              <a:pathLst>
                <a:path w="1508559" h="387160">
                  <a:moveTo>
                    <a:pt x="135164" y="0"/>
                  </a:moveTo>
                  <a:lnTo>
                    <a:pt x="1373395" y="0"/>
                  </a:lnTo>
                  <a:cubicBezTo>
                    <a:pt x="1409242" y="0"/>
                    <a:pt x="1443622" y="14240"/>
                    <a:pt x="1468970" y="39589"/>
                  </a:cubicBezTo>
                  <a:cubicBezTo>
                    <a:pt x="1494318" y="64937"/>
                    <a:pt x="1508559" y="99316"/>
                    <a:pt x="1508559" y="135164"/>
                  </a:cubicBezTo>
                  <a:lnTo>
                    <a:pt x="1508559" y="251996"/>
                  </a:lnTo>
                  <a:cubicBezTo>
                    <a:pt x="1508559" y="287843"/>
                    <a:pt x="1494318" y="322223"/>
                    <a:pt x="1468970" y="347571"/>
                  </a:cubicBezTo>
                  <a:cubicBezTo>
                    <a:pt x="1443622" y="372919"/>
                    <a:pt x="1409242" y="387160"/>
                    <a:pt x="1373395" y="387160"/>
                  </a:cubicBezTo>
                  <a:lnTo>
                    <a:pt x="135164" y="387160"/>
                  </a:lnTo>
                  <a:cubicBezTo>
                    <a:pt x="99316" y="387160"/>
                    <a:pt x="64937" y="372919"/>
                    <a:pt x="39589" y="347571"/>
                  </a:cubicBezTo>
                  <a:cubicBezTo>
                    <a:pt x="14240" y="322223"/>
                    <a:pt x="0" y="287843"/>
                    <a:pt x="0" y="251996"/>
                  </a:cubicBezTo>
                  <a:lnTo>
                    <a:pt x="0" y="135164"/>
                  </a:lnTo>
                  <a:cubicBezTo>
                    <a:pt x="0" y="99316"/>
                    <a:pt x="14240" y="64937"/>
                    <a:pt x="39589" y="39589"/>
                  </a:cubicBezTo>
                  <a:cubicBezTo>
                    <a:pt x="64937" y="14240"/>
                    <a:pt x="99316" y="0"/>
                    <a:pt x="135164" y="0"/>
                  </a:cubicBezTo>
                  <a:close/>
                </a:path>
              </a:pathLst>
            </a:custGeom>
            <a:solidFill>
              <a:srgbClr val="FFC61A"/>
            </a:solidFill>
          </p:spPr>
        </p:sp>
        <p:sp>
          <p:nvSpPr>
            <p:cNvPr id="31" name="TextBox 31"/>
            <p:cNvSpPr txBox="1"/>
            <p:nvPr/>
          </p:nvSpPr>
          <p:spPr>
            <a:xfrm>
              <a:off x="0" y="-76200"/>
              <a:ext cx="1508558" cy="463360"/>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8042063" y="6307397"/>
            <a:ext cx="4361547" cy="428625"/>
          </a:xfrm>
          <a:prstGeom prst="rect">
            <a:avLst/>
          </a:prstGeom>
        </p:spPr>
        <p:txBody>
          <a:bodyPr lIns="0" tIns="0" rIns="0" bIns="0" rtlCol="0" anchor="t">
            <a:spAutoFit/>
          </a:bodyPr>
          <a:lstStyle/>
          <a:p>
            <a:pPr algn="ctr">
              <a:lnSpc>
                <a:spcPts val="3359"/>
              </a:lnSpc>
            </a:pPr>
            <a:r>
              <a:rPr lang="en-US" sz="2799">
                <a:solidFill>
                  <a:srgbClr val="1B1B1B"/>
                </a:solidFill>
                <a:latin typeface="Quicksand Bold"/>
              </a:rPr>
              <a:t>Check Account Balance</a:t>
            </a:r>
          </a:p>
        </p:txBody>
      </p:sp>
      <p:grpSp>
        <p:nvGrpSpPr>
          <p:cNvPr id="33" name="Group 33"/>
          <p:cNvGrpSpPr/>
          <p:nvPr/>
        </p:nvGrpSpPr>
        <p:grpSpPr>
          <a:xfrm>
            <a:off x="16986025" y="736375"/>
            <a:ext cx="546550" cy="546550"/>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35" name="TextBox 35"/>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36" name="Group 36"/>
          <p:cNvGrpSpPr/>
          <p:nvPr/>
        </p:nvGrpSpPr>
        <p:grpSpPr>
          <a:xfrm>
            <a:off x="14033653" y="9602840"/>
            <a:ext cx="1368320" cy="1368320"/>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38" name="TextBox 38"/>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39" name="Group 39"/>
          <p:cNvGrpSpPr/>
          <p:nvPr/>
        </p:nvGrpSpPr>
        <p:grpSpPr>
          <a:xfrm>
            <a:off x="14292138" y="6188974"/>
            <a:ext cx="425675" cy="425675"/>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41" name="TextBox 41"/>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42" name="Group 42"/>
          <p:cNvGrpSpPr/>
          <p:nvPr/>
        </p:nvGrpSpPr>
        <p:grpSpPr>
          <a:xfrm>
            <a:off x="1566908" y="7709145"/>
            <a:ext cx="5727808" cy="1469996"/>
            <a:chOff x="0" y="0"/>
            <a:chExt cx="1508558" cy="387160"/>
          </a:xfrm>
        </p:grpSpPr>
        <p:sp>
          <p:nvSpPr>
            <p:cNvPr id="43" name="Freeform 43"/>
            <p:cNvSpPr/>
            <p:nvPr/>
          </p:nvSpPr>
          <p:spPr>
            <a:xfrm>
              <a:off x="0" y="0"/>
              <a:ext cx="1508559" cy="387160"/>
            </a:xfrm>
            <a:custGeom>
              <a:avLst/>
              <a:gdLst/>
              <a:ahLst/>
              <a:cxnLst/>
              <a:rect l="l" t="t" r="r" b="b"/>
              <a:pathLst>
                <a:path w="1508559" h="387160">
                  <a:moveTo>
                    <a:pt x="135164" y="0"/>
                  </a:moveTo>
                  <a:lnTo>
                    <a:pt x="1373395" y="0"/>
                  </a:lnTo>
                  <a:cubicBezTo>
                    <a:pt x="1409242" y="0"/>
                    <a:pt x="1443622" y="14240"/>
                    <a:pt x="1468970" y="39589"/>
                  </a:cubicBezTo>
                  <a:cubicBezTo>
                    <a:pt x="1494318" y="64937"/>
                    <a:pt x="1508559" y="99316"/>
                    <a:pt x="1508559" y="135164"/>
                  </a:cubicBezTo>
                  <a:lnTo>
                    <a:pt x="1508559" y="251996"/>
                  </a:lnTo>
                  <a:cubicBezTo>
                    <a:pt x="1508559" y="287843"/>
                    <a:pt x="1494318" y="322223"/>
                    <a:pt x="1468970" y="347571"/>
                  </a:cubicBezTo>
                  <a:cubicBezTo>
                    <a:pt x="1443622" y="372919"/>
                    <a:pt x="1409242" y="387160"/>
                    <a:pt x="1373395" y="387160"/>
                  </a:cubicBezTo>
                  <a:lnTo>
                    <a:pt x="135164" y="387160"/>
                  </a:lnTo>
                  <a:cubicBezTo>
                    <a:pt x="99316" y="387160"/>
                    <a:pt x="64937" y="372919"/>
                    <a:pt x="39589" y="347571"/>
                  </a:cubicBezTo>
                  <a:cubicBezTo>
                    <a:pt x="14240" y="322223"/>
                    <a:pt x="0" y="287843"/>
                    <a:pt x="0" y="251996"/>
                  </a:cubicBezTo>
                  <a:lnTo>
                    <a:pt x="0" y="135164"/>
                  </a:lnTo>
                  <a:cubicBezTo>
                    <a:pt x="0" y="99316"/>
                    <a:pt x="14240" y="64937"/>
                    <a:pt x="39589" y="39589"/>
                  </a:cubicBezTo>
                  <a:cubicBezTo>
                    <a:pt x="64937" y="14240"/>
                    <a:pt x="99316" y="0"/>
                    <a:pt x="135164" y="0"/>
                  </a:cubicBezTo>
                  <a:close/>
                </a:path>
              </a:pathLst>
            </a:custGeom>
            <a:solidFill>
              <a:srgbClr val="FFC61A"/>
            </a:solidFill>
          </p:spPr>
        </p:sp>
        <p:sp>
          <p:nvSpPr>
            <p:cNvPr id="44" name="TextBox 44"/>
            <p:cNvSpPr txBox="1"/>
            <p:nvPr/>
          </p:nvSpPr>
          <p:spPr>
            <a:xfrm>
              <a:off x="0" y="-76200"/>
              <a:ext cx="1508558" cy="463360"/>
            </a:xfrm>
            <a:prstGeom prst="rect">
              <a:avLst/>
            </a:prstGeom>
          </p:spPr>
          <p:txBody>
            <a:bodyPr lIns="50800" tIns="50800" rIns="50800" bIns="50800" rtlCol="0" anchor="ctr"/>
            <a:lstStyle/>
            <a:p>
              <a:pPr algn="ctr">
                <a:lnSpc>
                  <a:spcPts val="2659"/>
                </a:lnSpc>
              </a:pPr>
              <a:endParaRPr/>
            </a:p>
          </p:txBody>
        </p:sp>
      </p:grpSp>
      <p:grpSp>
        <p:nvGrpSpPr>
          <p:cNvPr id="45" name="Group 45"/>
          <p:cNvGrpSpPr/>
          <p:nvPr/>
        </p:nvGrpSpPr>
        <p:grpSpPr>
          <a:xfrm>
            <a:off x="7358933" y="7709145"/>
            <a:ext cx="5727808" cy="1469996"/>
            <a:chOff x="0" y="0"/>
            <a:chExt cx="1508558" cy="387160"/>
          </a:xfrm>
        </p:grpSpPr>
        <p:sp>
          <p:nvSpPr>
            <p:cNvPr id="46" name="Freeform 46"/>
            <p:cNvSpPr/>
            <p:nvPr/>
          </p:nvSpPr>
          <p:spPr>
            <a:xfrm>
              <a:off x="0" y="0"/>
              <a:ext cx="1508559" cy="387160"/>
            </a:xfrm>
            <a:custGeom>
              <a:avLst/>
              <a:gdLst/>
              <a:ahLst/>
              <a:cxnLst/>
              <a:rect l="l" t="t" r="r" b="b"/>
              <a:pathLst>
                <a:path w="1508559" h="387160">
                  <a:moveTo>
                    <a:pt x="135164" y="0"/>
                  </a:moveTo>
                  <a:lnTo>
                    <a:pt x="1373395" y="0"/>
                  </a:lnTo>
                  <a:cubicBezTo>
                    <a:pt x="1409242" y="0"/>
                    <a:pt x="1443622" y="14240"/>
                    <a:pt x="1468970" y="39589"/>
                  </a:cubicBezTo>
                  <a:cubicBezTo>
                    <a:pt x="1494318" y="64937"/>
                    <a:pt x="1508559" y="99316"/>
                    <a:pt x="1508559" y="135164"/>
                  </a:cubicBezTo>
                  <a:lnTo>
                    <a:pt x="1508559" y="251996"/>
                  </a:lnTo>
                  <a:cubicBezTo>
                    <a:pt x="1508559" y="287843"/>
                    <a:pt x="1494318" y="322223"/>
                    <a:pt x="1468970" y="347571"/>
                  </a:cubicBezTo>
                  <a:cubicBezTo>
                    <a:pt x="1443622" y="372919"/>
                    <a:pt x="1409242" y="387160"/>
                    <a:pt x="1373395" y="387160"/>
                  </a:cubicBezTo>
                  <a:lnTo>
                    <a:pt x="135164" y="387160"/>
                  </a:lnTo>
                  <a:cubicBezTo>
                    <a:pt x="99316" y="387160"/>
                    <a:pt x="64937" y="372919"/>
                    <a:pt x="39589" y="347571"/>
                  </a:cubicBezTo>
                  <a:cubicBezTo>
                    <a:pt x="14240" y="322223"/>
                    <a:pt x="0" y="287843"/>
                    <a:pt x="0" y="251996"/>
                  </a:cubicBezTo>
                  <a:lnTo>
                    <a:pt x="0" y="135164"/>
                  </a:lnTo>
                  <a:cubicBezTo>
                    <a:pt x="0" y="99316"/>
                    <a:pt x="14240" y="64937"/>
                    <a:pt x="39589" y="39589"/>
                  </a:cubicBezTo>
                  <a:cubicBezTo>
                    <a:pt x="64937" y="14240"/>
                    <a:pt x="99316" y="0"/>
                    <a:pt x="135164" y="0"/>
                  </a:cubicBezTo>
                  <a:close/>
                </a:path>
              </a:pathLst>
            </a:custGeom>
            <a:solidFill>
              <a:srgbClr val="FFC61A"/>
            </a:solidFill>
          </p:spPr>
        </p:sp>
        <p:sp>
          <p:nvSpPr>
            <p:cNvPr id="47" name="TextBox 47"/>
            <p:cNvSpPr txBox="1"/>
            <p:nvPr/>
          </p:nvSpPr>
          <p:spPr>
            <a:xfrm>
              <a:off x="0" y="-76200"/>
              <a:ext cx="1508558" cy="463360"/>
            </a:xfrm>
            <a:prstGeom prst="rect">
              <a:avLst/>
            </a:prstGeom>
          </p:spPr>
          <p:txBody>
            <a:bodyPr lIns="50800" tIns="50800" rIns="50800" bIns="50800" rtlCol="0" anchor="ctr"/>
            <a:lstStyle/>
            <a:p>
              <a:pPr algn="ctr">
                <a:lnSpc>
                  <a:spcPts val="2659"/>
                </a:lnSpc>
              </a:pPr>
              <a:endParaRPr/>
            </a:p>
          </p:txBody>
        </p:sp>
      </p:grpSp>
      <p:sp>
        <p:nvSpPr>
          <p:cNvPr id="48" name="TextBox 48"/>
          <p:cNvSpPr txBox="1"/>
          <p:nvPr/>
        </p:nvSpPr>
        <p:spPr>
          <a:xfrm>
            <a:off x="1931094" y="8225069"/>
            <a:ext cx="4999434" cy="428625"/>
          </a:xfrm>
          <a:prstGeom prst="rect">
            <a:avLst/>
          </a:prstGeom>
        </p:spPr>
        <p:txBody>
          <a:bodyPr lIns="0" tIns="0" rIns="0" bIns="0" rtlCol="0" anchor="t">
            <a:spAutoFit/>
          </a:bodyPr>
          <a:lstStyle/>
          <a:p>
            <a:pPr algn="ctr">
              <a:lnSpc>
                <a:spcPts val="3359"/>
              </a:lnSpc>
            </a:pPr>
            <a:r>
              <a:rPr lang="en-US" sz="2799">
                <a:solidFill>
                  <a:srgbClr val="1B1B1B"/>
                </a:solidFill>
                <a:latin typeface="Quicksand Bold"/>
              </a:rPr>
              <a:t>Update Personal Information</a:t>
            </a:r>
          </a:p>
        </p:txBody>
      </p:sp>
      <p:sp>
        <p:nvSpPr>
          <p:cNvPr id="49" name="TextBox 49"/>
          <p:cNvSpPr txBox="1"/>
          <p:nvPr/>
        </p:nvSpPr>
        <p:spPr>
          <a:xfrm>
            <a:off x="8042063" y="8225069"/>
            <a:ext cx="4361547" cy="428625"/>
          </a:xfrm>
          <a:prstGeom prst="rect">
            <a:avLst/>
          </a:prstGeom>
        </p:spPr>
        <p:txBody>
          <a:bodyPr lIns="0" tIns="0" rIns="0" bIns="0" rtlCol="0" anchor="t">
            <a:spAutoFit/>
          </a:bodyPr>
          <a:lstStyle/>
          <a:p>
            <a:pPr algn="ctr">
              <a:lnSpc>
                <a:spcPts val="3359"/>
              </a:lnSpc>
            </a:pPr>
            <a:r>
              <a:rPr lang="en-US" sz="2799">
                <a:solidFill>
                  <a:srgbClr val="1B1B1B"/>
                </a:solidFill>
                <a:latin typeface="Quicksand Bold"/>
              </a:rPr>
              <a:t>Exit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2782996" y="-2487771"/>
            <a:ext cx="4476304" cy="447630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6950967" y="1371866"/>
            <a:ext cx="616666" cy="61666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0" name="TextBox 1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341161" y="513358"/>
            <a:ext cx="1333535" cy="1458458"/>
          </a:xfrm>
          <a:custGeom>
            <a:avLst/>
            <a:gdLst/>
            <a:ahLst/>
            <a:cxnLst/>
            <a:rect l="l" t="t" r="r" b="b"/>
            <a:pathLst>
              <a:path w="1333535" h="1458458">
                <a:moveTo>
                  <a:pt x="0" y="0"/>
                </a:moveTo>
                <a:lnTo>
                  <a:pt x="1333535" y="0"/>
                </a:lnTo>
                <a:lnTo>
                  <a:pt x="1333535" y="1458458"/>
                </a:lnTo>
                <a:lnTo>
                  <a:pt x="0" y="1458458"/>
                </a:lnTo>
                <a:lnTo>
                  <a:pt x="0" y="0"/>
                </a:lnTo>
                <a:close/>
              </a:path>
            </a:pathLst>
          </a:custGeom>
          <a:blipFill>
            <a:blip r:embed="rId4"/>
            <a:stretch>
              <a:fillRect l="-290023" t="-27361" b="-256613"/>
            </a:stretch>
          </a:blipFill>
        </p:spPr>
      </p:sp>
      <p:grpSp>
        <p:nvGrpSpPr>
          <p:cNvPr id="12" name="Group 12"/>
          <p:cNvGrpSpPr/>
          <p:nvPr/>
        </p:nvGrpSpPr>
        <p:grpSpPr>
          <a:xfrm>
            <a:off x="1028700" y="6119108"/>
            <a:ext cx="16230600" cy="3543218"/>
            <a:chOff x="0" y="0"/>
            <a:chExt cx="4274726" cy="933193"/>
          </a:xfrm>
        </p:grpSpPr>
        <p:sp>
          <p:nvSpPr>
            <p:cNvPr id="13" name="Freeform 13"/>
            <p:cNvSpPr/>
            <p:nvPr/>
          </p:nvSpPr>
          <p:spPr>
            <a:xfrm>
              <a:off x="0" y="0"/>
              <a:ext cx="4274726" cy="933193"/>
            </a:xfrm>
            <a:custGeom>
              <a:avLst/>
              <a:gdLst/>
              <a:ahLst/>
              <a:cxnLst/>
              <a:rect l="l" t="t" r="r" b="b"/>
              <a:pathLst>
                <a:path w="4274726" h="933193">
                  <a:moveTo>
                    <a:pt x="28620" y="0"/>
                  </a:moveTo>
                  <a:lnTo>
                    <a:pt x="4246106" y="0"/>
                  </a:lnTo>
                  <a:cubicBezTo>
                    <a:pt x="4261912" y="0"/>
                    <a:pt x="4274726" y="12813"/>
                    <a:pt x="4274726" y="28620"/>
                  </a:cubicBezTo>
                  <a:lnTo>
                    <a:pt x="4274726" y="904574"/>
                  </a:lnTo>
                  <a:cubicBezTo>
                    <a:pt x="4274726" y="920380"/>
                    <a:pt x="4261912" y="933193"/>
                    <a:pt x="4246106" y="933193"/>
                  </a:cubicBezTo>
                  <a:lnTo>
                    <a:pt x="28620" y="933193"/>
                  </a:lnTo>
                  <a:cubicBezTo>
                    <a:pt x="12813" y="933193"/>
                    <a:pt x="0" y="920380"/>
                    <a:pt x="0" y="904574"/>
                  </a:cubicBezTo>
                  <a:lnTo>
                    <a:pt x="0" y="28620"/>
                  </a:lnTo>
                  <a:cubicBezTo>
                    <a:pt x="0" y="12813"/>
                    <a:pt x="12813" y="0"/>
                    <a:pt x="28620" y="0"/>
                  </a:cubicBezTo>
                  <a:close/>
                </a:path>
              </a:pathLst>
            </a:custGeom>
            <a:solidFill>
              <a:srgbClr val="F16741"/>
            </a:solidFill>
          </p:spPr>
        </p:sp>
        <p:sp>
          <p:nvSpPr>
            <p:cNvPr id="14" name="TextBox 14"/>
            <p:cNvSpPr txBox="1"/>
            <p:nvPr/>
          </p:nvSpPr>
          <p:spPr>
            <a:xfrm>
              <a:off x="0" y="-76200"/>
              <a:ext cx="4274726" cy="100939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951136" y="997506"/>
            <a:ext cx="6395193" cy="5723698"/>
          </a:xfrm>
          <a:custGeom>
            <a:avLst/>
            <a:gdLst/>
            <a:ahLst/>
            <a:cxnLst/>
            <a:rect l="l" t="t" r="r" b="b"/>
            <a:pathLst>
              <a:path w="6395193" h="5723698">
                <a:moveTo>
                  <a:pt x="0" y="0"/>
                </a:moveTo>
                <a:lnTo>
                  <a:pt x="6395192" y="0"/>
                </a:lnTo>
                <a:lnTo>
                  <a:pt x="6395192" y="5723698"/>
                </a:lnTo>
                <a:lnTo>
                  <a:pt x="0" y="5723698"/>
                </a:lnTo>
                <a:lnTo>
                  <a:pt x="0" y="0"/>
                </a:lnTo>
                <a:close/>
              </a:path>
            </a:pathLst>
          </a:custGeom>
          <a:blipFill>
            <a:blip r:embed="rId5"/>
            <a:stretch>
              <a:fillRect/>
            </a:stretch>
          </a:blipFill>
        </p:spPr>
      </p:sp>
      <p:sp>
        <p:nvSpPr>
          <p:cNvPr id="16" name="TextBox 16"/>
          <p:cNvSpPr txBox="1"/>
          <p:nvPr/>
        </p:nvSpPr>
        <p:spPr>
          <a:xfrm>
            <a:off x="7917828" y="3503008"/>
            <a:ext cx="9033138" cy="1162051"/>
          </a:xfrm>
          <a:prstGeom prst="rect">
            <a:avLst/>
          </a:prstGeom>
        </p:spPr>
        <p:txBody>
          <a:bodyPr lIns="0" tIns="0" rIns="0" bIns="0" rtlCol="0" anchor="t">
            <a:spAutoFit/>
          </a:bodyPr>
          <a:lstStyle/>
          <a:p>
            <a:pPr>
              <a:lnSpc>
                <a:spcPts val="7200"/>
              </a:lnSpc>
            </a:pPr>
            <a:r>
              <a:rPr lang="en-US" sz="8000">
                <a:solidFill>
                  <a:srgbClr val="1B1B1B"/>
                </a:solidFill>
                <a:latin typeface="Funtastic"/>
              </a:rPr>
              <a:t>Account Creation</a:t>
            </a:r>
          </a:p>
        </p:txBody>
      </p:sp>
      <p:sp>
        <p:nvSpPr>
          <p:cNvPr id="17" name="TextBox 17"/>
          <p:cNvSpPr txBox="1"/>
          <p:nvPr/>
        </p:nvSpPr>
        <p:spPr>
          <a:xfrm>
            <a:off x="6400430" y="6373702"/>
            <a:ext cx="10550537" cy="2967355"/>
          </a:xfrm>
          <a:prstGeom prst="rect">
            <a:avLst/>
          </a:prstGeom>
        </p:spPr>
        <p:txBody>
          <a:bodyPr lIns="0" tIns="0" rIns="0" bIns="0" rtlCol="0" anchor="t">
            <a:spAutoFit/>
          </a:bodyPr>
          <a:lstStyle/>
          <a:p>
            <a:pPr algn="just">
              <a:lnSpc>
                <a:spcPts val="3919"/>
              </a:lnSpc>
              <a:spcBef>
                <a:spcPct val="0"/>
              </a:spcBef>
            </a:pPr>
            <a:r>
              <a:rPr lang="en-US" sz="2799">
                <a:solidFill>
                  <a:srgbClr val="FFFFFF"/>
                </a:solidFill>
                <a:latin typeface="Quicksand Bold"/>
              </a:rPr>
              <a:t>Users are prompted to create an account by entering '1' when prompted. Upon choosing this option, users are asked to input their personal details including first name, last name, father's name, mother's name, address, date of birth, Aadhar number, phone number, username, and password. These details are stored in variables for each field.</a:t>
            </a:r>
          </a:p>
        </p:txBody>
      </p:sp>
      <p:grpSp>
        <p:nvGrpSpPr>
          <p:cNvPr id="18" name="Group 18"/>
          <p:cNvGrpSpPr/>
          <p:nvPr/>
        </p:nvGrpSpPr>
        <p:grpSpPr>
          <a:xfrm>
            <a:off x="1906242" y="7244711"/>
            <a:ext cx="1292012" cy="129201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688588" y="4390407"/>
            <a:ext cx="1377176" cy="1506187"/>
          </a:xfrm>
          <a:custGeom>
            <a:avLst/>
            <a:gdLst/>
            <a:ahLst/>
            <a:cxnLst/>
            <a:rect l="l" t="t" r="r" b="b"/>
            <a:pathLst>
              <a:path w="1377176" h="1506187">
                <a:moveTo>
                  <a:pt x="0" y="0"/>
                </a:moveTo>
                <a:lnTo>
                  <a:pt x="1377176" y="0"/>
                </a:lnTo>
                <a:lnTo>
                  <a:pt x="1377176" y="1506186"/>
                </a:lnTo>
                <a:lnTo>
                  <a:pt x="0" y="1506186"/>
                </a:lnTo>
                <a:lnTo>
                  <a:pt x="0" y="0"/>
                </a:lnTo>
                <a:close/>
              </a:path>
            </a:pathLst>
          </a:custGeom>
          <a:blipFill>
            <a:blip r:embed="rId4"/>
            <a:stretch>
              <a:fillRect l="-290023" t="-27361" b="-256613"/>
            </a:stretch>
          </a:blipFill>
        </p:spPr>
      </p:sp>
      <p:grpSp>
        <p:nvGrpSpPr>
          <p:cNvPr id="22" name="Group 22"/>
          <p:cNvGrpSpPr/>
          <p:nvPr/>
        </p:nvGrpSpPr>
        <p:grpSpPr>
          <a:xfrm>
            <a:off x="3424547" y="7244711"/>
            <a:ext cx="1292012" cy="129201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4" name="TextBox 2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4945158" y="7244711"/>
            <a:ext cx="1292012" cy="129201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7" name="TextBox 2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93592" y="3395999"/>
            <a:ext cx="1988815" cy="1988815"/>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2950505">
            <a:off x="7115646" y="902489"/>
            <a:ext cx="896470" cy="680196"/>
          </a:xfrm>
          <a:custGeom>
            <a:avLst/>
            <a:gdLst/>
            <a:ahLst/>
            <a:cxnLst/>
            <a:rect l="l" t="t" r="r" b="b"/>
            <a:pathLst>
              <a:path w="896470" h="680196">
                <a:moveTo>
                  <a:pt x="0" y="0"/>
                </a:moveTo>
                <a:lnTo>
                  <a:pt x="896470" y="0"/>
                </a:lnTo>
                <a:lnTo>
                  <a:pt x="896470" y="680196"/>
                </a:lnTo>
                <a:lnTo>
                  <a:pt x="0" y="6801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8754445">
            <a:off x="15677637" y="8648620"/>
            <a:ext cx="3231910" cy="1720992"/>
          </a:xfrm>
          <a:custGeom>
            <a:avLst/>
            <a:gdLst/>
            <a:ahLst/>
            <a:cxnLst/>
            <a:rect l="l" t="t" r="r" b="b"/>
            <a:pathLst>
              <a:path w="3231910" h="1720992">
                <a:moveTo>
                  <a:pt x="0" y="0"/>
                </a:moveTo>
                <a:lnTo>
                  <a:pt x="3231910" y="0"/>
                </a:lnTo>
                <a:lnTo>
                  <a:pt x="3231910" y="1720992"/>
                </a:lnTo>
                <a:lnTo>
                  <a:pt x="0" y="17209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2782996" y="-2487771"/>
            <a:ext cx="4476304" cy="447630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6950967" y="1371866"/>
            <a:ext cx="616666" cy="61666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0" name="TextBox 1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341161" y="513358"/>
            <a:ext cx="1333535" cy="1458458"/>
          </a:xfrm>
          <a:custGeom>
            <a:avLst/>
            <a:gdLst/>
            <a:ahLst/>
            <a:cxnLst/>
            <a:rect l="l" t="t" r="r" b="b"/>
            <a:pathLst>
              <a:path w="1333535" h="1458458">
                <a:moveTo>
                  <a:pt x="0" y="0"/>
                </a:moveTo>
                <a:lnTo>
                  <a:pt x="1333535" y="0"/>
                </a:lnTo>
                <a:lnTo>
                  <a:pt x="1333535" y="1458458"/>
                </a:lnTo>
                <a:lnTo>
                  <a:pt x="0" y="1458458"/>
                </a:lnTo>
                <a:lnTo>
                  <a:pt x="0" y="0"/>
                </a:lnTo>
                <a:close/>
              </a:path>
            </a:pathLst>
          </a:custGeom>
          <a:blipFill>
            <a:blip r:embed="rId4"/>
            <a:stretch>
              <a:fillRect l="-290023" t="-27361" b="-256613"/>
            </a:stretch>
          </a:blipFill>
        </p:spPr>
      </p:sp>
      <p:grpSp>
        <p:nvGrpSpPr>
          <p:cNvPr id="12" name="Group 12"/>
          <p:cNvGrpSpPr/>
          <p:nvPr/>
        </p:nvGrpSpPr>
        <p:grpSpPr>
          <a:xfrm>
            <a:off x="1028700" y="6119108"/>
            <a:ext cx="16230600" cy="3543218"/>
            <a:chOff x="0" y="0"/>
            <a:chExt cx="4274726" cy="933193"/>
          </a:xfrm>
        </p:grpSpPr>
        <p:sp>
          <p:nvSpPr>
            <p:cNvPr id="13" name="Freeform 13"/>
            <p:cNvSpPr/>
            <p:nvPr/>
          </p:nvSpPr>
          <p:spPr>
            <a:xfrm>
              <a:off x="0" y="0"/>
              <a:ext cx="4274726" cy="933193"/>
            </a:xfrm>
            <a:custGeom>
              <a:avLst/>
              <a:gdLst/>
              <a:ahLst/>
              <a:cxnLst/>
              <a:rect l="l" t="t" r="r" b="b"/>
              <a:pathLst>
                <a:path w="4274726" h="933193">
                  <a:moveTo>
                    <a:pt x="28620" y="0"/>
                  </a:moveTo>
                  <a:lnTo>
                    <a:pt x="4246106" y="0"/>
                  </a:lnTo>
                  <a:cubicBezTo>
                    <a:pt x="4261912" y="0"/>
                    <a:pt x="4274726" y="12813"/>
                    <a:pt x="4274726" y="28620"/>
                  </a:cubicBezTo>
                  <a:lnTo>
                    <a:pt x="4274726" y="904574"/>
                  </a:lnTo>
                  <a:cubicBezTo>
                    <a:pt x="4274726" y="920380"/>
                    <a:pt x="4261912" y="933193"/>
                    <a:pt x="4246106" y="933193"/>
                  </a:cubicBezTo>
                  <a:lnTo>
                    <a:pt x="28620" y="933193"/>
                  </a:lnTo>
                  <a:cubicBezTo>
                    <a:pt x="12813" y="933193"/>
                    <a:pt x="0" y="920380"/>
                    <a:pt x="0" y="904574"/>
                  </a:cubicBezTo>
                  <a:lnTo>
                    <a:pt x="0" y="28620"/>
                  </a:lnTo>
                  <a:cubicBezTo>
                    <a:pt x="0" y="12813"/>
                    <a:pt x="12813" y="0"/>
                    <a:pt x="28620" y="0"/>
                  </a:cubicBezTo>
                  <a:close/>
                </a:path>
              </a:pathLst>
            </a:custGeom>
            <a:solidFill>
              <a:srgbClr val="F16741"/>
            </a:solidFill>
          </p:spPr>
        </p:sp>
        <p:sp>
          <p:nvSpPr>
            <p:cNvPr id="14" name="TextBox 14"/>
            <p:cNvSpPr txBox="1"/>
            <p:nvPr/>
          </p:nvSpPr>
          <p:spPr>
            <a:xfrm>
              <a:off x="0" y="-76200"/>
              <a:ext cx="4274726" cy="100939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951136" y="997506"/>
            <a:ext cx="6395193" cy="5723698"/>
          </a:xfrm>
          <a:custGeom>
            <a:avLst/>
            <a:gdLst/>
            <a:ahLst/>
            <a:cxnLst/>
            <a:rect l="l" t="t" r="r" b="b"/>
            <a:pathLst>
              <a:path w="6395193" h="5723698">
                <a:moveTo>
                  <a:pt x="0" y="0"/>
                </a:moveTo>
                <a:lnTo>
                  <a:pt x="6395192" y="0"/>
                </a:lnTo>
                <a:lnTo>
                  <a:pt x="6395192" y="5723698"/>
                </a:lnTo>
                <a:lnTo>
                  <a:pt x="0" y="5723698"/>
                </a:lnTo>
                <a:lnTo>
                  <a:pt x="0" y="0"/>
                </a:lnTo>
                <a:close/>
              </a:path>
            </a:pathLst>
          </a:custGeom>
          <a:blipFill>
            <a:blip r:embed="rId5"/>
            <a:stretch>
              <a:fillRect/>
            </a:stretch>
          </a:blipFill>
        </p:spPr>
      </p:sp>
      <p:sp>
        <p:nvSpPr>
          <p:cNvPr id="16" name="TextBox 16"/>
          <p:cNvSpPr txBox="1"/>
          <p:nvPr/>
        </p:nvSpPr>
        <p:spPr>
          <a:xfrm>
            <a:off x="7917828" y="3503008"/>
            <a:ext cx="9033138" cy="1162051"/>
          </a:xfrm>
          <a:prstGeom prst="rect">
            <a:avLst/>
          </a:prstGeom>
        </p:spPr>
        <p:txBody>
          <a:bodyPr lIns="0" tIns="0" rIns="0" bIns="0" rtlCol="0" anchor="t">
            <a:spAutoFit/>
          </a:bodyPr>
          <a:lstStyle/>
          <a:p>
            <a:pPr>
              <a:lnSpc>
                <a:spcPts val="7200"/>
              </a:lnSpc>
            </a:pPr>
            <a:r>
              <a:rPr lang="en-US" sz="8000">
                <a:solidFill>
                  <a:srgbClr val="1B1B1B"/>
                </a:solidFill>
                <a:latin typeface="Funtastic"/>
              </a:rPr>
              <a:t>Deposit Funds</a:t>
            </a:r>
          </a:p>
        </p:txBody>
      </p:sp>
      <p:sp>
        <p:nvSpPr>
          <p:cNvPr id="17" name="TextBox 17"/>
          <p:cNvSpPr txBox="1"/>
          <p:nvPr/>
        </p:nvSpPr>
        <p:spPr>
          <a:xfrm>
            <a:off x="6465770" y="6559967"/>
            <a:ext cx="10550537" cy="1976755"/>
          </a:xfrm>
          <a:prstGeom prst="rect">
            <a:avLst/>
          </a:prstGeom>
        </p:spPr>
        <p:txBody>
          <a:bodyPr lIns="0" tIns="0" rIns="0" bIns="0" rtlCol="0" anchor="t">
            <a:spAutoFit/>
          </a:bodyPr>
          <a:lstStyle/>
          <a:p>
            <a:pPr algn="just">
              <a:lnSpc>
                <a:spcPts val="3919"/>
              </a:lnSpc>
              <a:spcBef>
                <a:spcPct val="0"/>
              </a:spcBef>
            </a:pPr>
            <a:r>
              <a:rPr lang="en-US" sz="2799">
                <a:solidFill>
                  <a:srgbClr val="FFFFFF"/>
                </a:solidFill>
                <a:latin typeface="Quicksand Bold"/>
              </a:rPr>
              <a:t>After successfully creating an account, users have the option to deposit funds into their account by selecting '1' from the menu. They are prompted to enter the amount they wish to deposit, which is then added to their account balance.</a:t>
            </a:r>
          </a:p>
        </p:txBody>
      </p:sp>
      <p:grpSp>
        <p:nvGrpSpPr>
          <p:cNvPr id="18" name="Group 18"/>
          <p:cNvGrpSpPr/>
          <p:nvPr/>
        </p:nvGrpSpPr>
        <p:grpSpPr>
          <a:xfrm>
            <a:off x="1906242" y="7244711"/>
            <a:ext cx="1292012" cy="129201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688588" y="4390407"/>
            <a:ext cx="1377176" cy="1506187"/>
          </a:xfrm>
          <a:custGeom>
            <a:avLst/>
            <a:gdLst/>
            <a:ahLst/>
            <a:cxnLst/>
            <a:rect l="l" t="t" r="r" b="b"/>
            <a:pathLst>
              <a:path w="1377176" h="1506187">
                <a:moveTo>
                  <a:pt x="0" y="0"/>
                </a:moveTo>
                <a:lnTo>
                  <a:pt x="1377176" y="0"/>
                </a:lnTo>
                <a:lnTo>
                  <a:pt x="1377176" y="1506186"/>
                </a:lnTo>
                <a:lnTo>
                  <a:pt x="0" y="1506186"/>
                </a:lnTo>
                <a:lnTo>
                  <a:pt x="0" y="0"/>
                </a:lnTo>
                <a:close/>
              </a:path>
            </a:pathLst>
          </a:custGeom>
          <a:blipFill>
            <a:blip r:embed="rId4"/>
            <a:stretch>
              <a:fillRect l="-290023" t="-27361" b="-256613"/>
            </a:stretch>
          </a:blipFill>
        </p:spPr>
      </p:sp>
      <p:grpSp>
        <p:nvGrpSpPr>
          <p:cNvPr id="22" name="Group 22"/>
          <p:cNvGrpSpPr/>
          <p:nvPr/>
        </p:nvGrpSpPr>
        <p:grpSpPr>
          <a:xfrm>
            <a:off x="3424547" y="7244711"/>
            <a:ext cx="1292012" cy="129201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4" name="TextBox 2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4945158" y="7244711"/>
            <a:ext cx="1292012" cy="129201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7" name="TextBox 2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93592" y="3395999"/>
            <a:ext cx="1988815" cy="1988815"/>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2950505">
            <a:off x="7115646" y="902489"/>
            <a:ext cx="896470" cy="680196"/>
          </a:xfrm>
          <a:custGeom>
            <a:avLst/>
            <a:gdLst/>
            <a:ahLst/>
            <a:cxnLst/>
            <a:rect l="l" t="t" r="r" b="b"/>
            <a:pathLst>
              <a:path w="896470" h="680196">
                <a:moveTo>
                  <a:pt x="0" y="0"/>
                </a:moveTo>
                <a:lnTo>
                  <a:pt x="896470" y="0"/>
                </a:lnTo>
                <a:lnTo>
                  <a:pt x="896470" y="680196"/>
                </a:lnTo>
                <a:lnTo>
                  <a:pt x="0" y="6801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8754445">
            <a:off x="15677637" y="8648620"/>
            <a:ext cx="3231910" cy="1720992"/>
          </a:xfrm>
          <a:custGeom>
            <a:avLst/>
            <a:gdLst/>
            <a:ahLst/>
            <a:cxnLst/>
            <a:rect l="l" t="t" r="r" b="b"/>
            <a:pathLst>
              <a:path w="3231910" h="1720992">
                <a:moveTo>
                  <a:pt x="0" y="0"/>
                </a:moveTo>
                <a:lnTo>
                  <a:pt x="3231910" y="0"/>
                </a:lnTo>
                <a:lnTo>
                  <a:pt x="3231910" y="1720992"/>
                </a:lnTo>
                <a:lnTo>
                  <a:pt x="0" y="17209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2782996" y="-2487771"/>
            <a:ext cx="4476304" cy="447630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6950967" y="1371866"/>
            <a:ext cx="616666" cy="61666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0" name="TextBox 1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341161" y="513358"/>
            <a:ext cx="1333535" cy="1458458"/>
          </a:xfrm>
          <a:custGeom>
            <a:avLst/>
            <a:gdLst/>
            <a:ahLst/>
            <a:cxnLst/>
            <a:rect l="l" t="t" r="r" b="b"/>
            <a:pathLst>
              <a:path w="1333535" h="1458458">
                <a:moveTo>
                  <a:pt x="0" y="0"/>
                </a:moveTo>
                <a:lnTo>
                  <a:pt x="1333535" y="0"/>
                </a:lnTo>
                <a:lnTo>
                  <a:pt x="1333535" y="1458458"/>
                </a:lnTo>
                <a:lnTo>
                  <a:pt x="0" y="1458458"/>
                </a:lnTo>
                <a:lnTo>
                  <a:pt x="0" y="0"/>
                </a:lnTo>
                <a:close/>
              </a:path>
            </a:pathLst>
          </a:custGeom>
          <a:blipFill>
            <a:blip r:embed="rId4"/>
            <a:stretch>
              <a:fillRect l="-290023" t="-27361" b="-256613"/>
            </a:stretch>
          </a:blipFill>
        </p:spPr>
      </p:sp>
      <p:grpSp>
        <p:nvGrpSpPr>
          <p:cNvPr id="12" name="Group 12"/>
          <p:cNvGrpSpPr/>
          <p:nvPr/>
        </p:nvGrpSpPr>
        <p:grpSpPr>
          <a:xfrm>
            <a:off x="1028700" y="6119108"/>
            <a:ext cx="16230600" cy="3543218"/>
            <a:chOff x="0" y="0"/>
            <a:chExt cx="4274726" cy="933193"/>
          </a:xfrm>
        </p:grpSpPr>
        <p:sp>
          <p:nvSpPr>
            <p:cNvPr id="13" name="Freeform 13"/>
            <p:cNvSpPr/>
            <p:nvPr/>
          </p:nvSpPr>
          <p:spPr>
            <a:xfrm>
              <a:off x="0" y="0"/>
              <a:ext cx="4274726" cy="933193"/>
            </a:xfrm>
            <a:custGeom>
              <a:avLst/>
              <a:gdLst/>
              <a:ahLst/>
              <a:cxnLst/>
              <a:rect l="l" t="t" r="r" b="b"/>
              <a:pathLst>
                <a:path w="4274726" h="933193">
                  <a:moveTo>
                    <a:pt x="28620" y="0"/>
                  </a:moveTo>
                  <a:lnTo>
                    <a:pt x="4246106" y="0"/>
                  </a:lnTo>
                  <a:cubicBezTo>
                    <a:pt x="4261912" y="0"/>
                    <a:pt x="4274726" y="12813"/>
                    <a:pt x="4274726" y="28620"/>
                  </a:cubicBezTo>
                  <a:lnTo>
                    <a:pt x="4274726" y="904574"/>
                  </a:lnTo>
                  <a:cubicBezTo>
                    <a:pt x="4274726" y="920380"/>
                    <a:pt x="4261912" y="933193"/>
                    <a:pt x="4246106" y="933193"/>
                  </a:cubicBezTo>
                  <a:lnTo>
                    <a:pt x="28620" y="933193"/>
                  </a:lnTo>
                  <a:cubicBezTo>
                    <a:pt x="12813" y="933193"/>
                    <a:pt x="0" y="920380"/>
                    <a:pt x="0" y="904574"/>
                  </a:cubicBezTo>
                  <a:lnTo>
                    <a:pt x="0" y="28620"/>
                  </a:lnTo>
                  <a:cubicBezTo>
                    <a:pt x="0" y="12813"/>
                    <a:pt x="12813" y="0"/>
                    <a:pt x="28620" y="0"/>
                  </a:cubicBezTo>
                  <a:close/>
                </a:path>
              </a:pathLst>
            </a:custGeom>
            <a:solidFill>
              <a:srgbClr val="F16741"/>
            </a:solidFill>
          </p:spPr>
        </p:sp>
        <p:sp>
          <p:nvSpPr>
            <p:cNvPr id="14" name="TextBox 14"/>
            <p:cNvSpPr txBox="1"/>
            <p:nvPr/>
          </p:nvSpPr>
          <p:spPr>
            <a:xfrm>
              <a:off x="0" y="-76200"/>
              <a:ext cx="4274726" cy="100939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951136" y="997506"/>
            <a:ext cx="6395193" cy="5723698"/>
          </a:xfrm>
          <a:custGeom>
            <a:avLst/>
            <a:gdLst/>
            <a:ahLst/>
            <a:cxnLst/>
            <a:rect l="l" t="t" r="r" b="b"/>
            <a:pathLst>
              <a:path w="6395193" h="5723698">
                <a:moveTo>
                  <a:pt x="0" y="0"/>
                </a:moveTo>
                <a:lnTo>
                  <a:pt x="6395192" y="0"/>
                </a:lnTo>
                <a:lnTo>
                  <a:pt x="6395192" y="5723698"/>
                </a:lnTo>
                <a:lnTo>
                  <a:pt x="0" y="5723698"/>
                </a:lnTo>
                <a:lnTo>
                  <a:pt x="0" y="0"/>
                </a:lnTo>
                <a:close/>
              </a:path>
            </a:pathLst>
          </a:custGeom>
          <a:blipFill>
            <a:blip r:embed="rId5"/>
            <a:stretch>
              <a:fillRect/>
            </a:stretch>
          </a:blipFill>
        </p:spPr>
      </p:sp>
      <p:sp>
        <p:nvSpPr>
          <p:cNvPr id="16" name="TextBox 16"/>
          <p:cNvSpPr txBox="1"/>
          <p:nvPr/>
        </p:nvSpPr>
        <p:spPr>
          <a:xfrm>
            <a:off x="7917828" y="3503008"/>
            <a:ext cx="9033138" cy="1162051"/>
          </a:xfrm>
          <a:prstGeom prst="rect">
            <a:avLst/>
          </a:prstGeom>
        </p:spPr>
        <p:txBody>
          <a:bodyPr lIns="0" tIns="0" rIns="0" bIns="0" rtlCol="0" anchor="t">
            <a:spAutoFit/>
          </a:bodyPr>
          <a:lstStyle/>
          <a:p>
            <a:pPr>
              <a:lnSpc>
                <a:spcPts val="7200"/>
              </a:lnSpc>
            </a:pPr>
            <a:r>
              <a:rPr lang="en-US" sz="8000">
                <a:solidFill>
                  <a:srgbClr val="1B1B1B"/>
                </a:solidFill>
                <a:latin typeface="Funtastic"/>
              </a:rPr>
              <a:t>Withdraw Funds</a:t>
            </a:r>
          </a:p>
        </p:txBody>
      </p:sp>
      <p:sp>
        <p:nvSpPr>
          <p:cNvPr id="17" name="TextBox 17"/>
          <p:cNvSpPr txBox="1"/>
          <p:nvPr/>
        </p:nvSpPr>
        <p:spPr>
          <a:xfrm>
            <a:off x="6389570" y="6373702"/>
            <a:ext cx="10713797" cy="2967355"/>
          </a:xfrm>
          <a:prstGeom prst="rect">
            <a:avLst/>
          </a:prstGeom>
        </p:spPr>
        <p:txBody>
          <a:bodyPr lIns="0" tIns="0" rIns="0" bIns="0" rtlCol="0" anchor="t">
            <a:spAutoFit/>
          </a:bodyPr>
          <a:lstStyle/>
          <a:p>
            <a:pPr algn="just">
              <a:lnSpc>
                <a:spcPts val="3919"/>
              </a:lnSpc>
              <a:spcBef>
                <a:spcPct val="0"/>
              </a:spcBef>
            </a:pPr>
            <a:r>
              <a:rPr lang="en-US" sz="2799">
                <a:solidFill>
                  <a:srgbClr val="FFFFFF"/>
                </a:solidFill>
                <a:latin typeface="Quicksand Bold"/>
              </a:rPr>
              <a:t>Users can withdraw funds from their account by choosing option '2' from the menu. They are asked to enter the amount they want to withdraw. The program checks if the withdrawal amount is less than or equal to the available balance. If it is, the specified amount is deducted from the account balance otherwise, an "Insufficient Balance" message is displayed.</a:t>
            </a:r>
          </a:p>
        </p:txBody>
      </p:sp>
      <p:grpSp>
        <p:nvGrpSpPr>
          <p:cNvPr id="18" name="Group 18"/>
          <p:cNvGrpSpPr/>
          <p:nvPr/>
        </p:nvGrpSpPr>
        <p:grpSpPr>
          <a:xfrm>
            <a:off x="1906242" y="7244711"/>
            <a:ext cx="1292012" cy="129201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688588" y="4390407"/>
            <a:ext cx="1377176" cy="1506187"/>
          </a:xfrm>
          <a:custGeom>
            <a:avLst/>
            <a:gdLst/>
            <a:ahLst/>
            <a:cxnLst/>
            <a:rect l="l" t="t" r="r" b="b"/>
            <a:pathLst>
              <a:path w="1377176" h="1506187">
                <a:moveTo>
                  <a:pt x="0" y="0"/>
                </a:moveTo>
                <a:lnTo>
                  <a:pt x="1377176" y="0"/>
                </a:lnTo>
                <a:lnTo>
                  <a:pt x="1377176" y="1506186"/>
                </a:lnTo>
                <a:lnTo>
                  <a:pt x="0" y="1506186"/>
                </a:lnTo>
                <a:lnTo>
                  <a:pt x="0" y="0"/>
                </a:lnTo>
                <a:close/>
              </a:path>
            </a:pathLst>
          </a:custGeom>
          <a:blipFill>
            <a:blip r:embed="rId4"/>
            <a:stretch>
              <a:fillRect l="-290023" t="-27361" b="-256613"/>
            </a:stretch>
          </a:blipFill>
        </p:spPr>
      </p:sp>
      <p:grpSp>
        <p:nvGrpSpPr>
          <p:cNvPr id="22" name="Group 22"/>
          <p:cNvGrpSpPr/>
          <p:nvPr/>
        </p:nvGrpSpPr>
        <p:grpSpPr>
          <a:xfrm>
            <a:off x="3424547" y="7244711"/>
            <a:ext cx="1292012" cy="129201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4" name="TextBox 2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4945158" y="7244711"/>
            <a:ext cx="1292012" cy="129201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7" name="TextBox 2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93592" y="3395999"/>
            <a:ext cx="1988815" cy="1988815"/>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2950505">
            <a:off x="7115646" y="902489"/>
            <a:ext cx="896470" cy="680196"/>
          </a:xfrm>
          <a:custGeom>
            <a:avLst/>
            <a:gdLst/>
            <a:ahLst/>
            <a:cxnLst/>
            <a:rect l="l" t="t" r="r" b="b"/>
            <a:pathLst>
              <a:path w="896470" h="680196">
                <a:moveTo>
                  <a:pt x="0" y="0"/>
                </a:moveTo>
                <a:lnTo>
                  <a:pt x="896470" y="0"/>
                </a:lnTo>
                <a:lnTo>
                  <a:pt x="896470" y="680196"/>
                </a:lnTo>
                <a:lnTo>
                  <a:pt x="0" y="6801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8754445">
            <a:off x="15677637" y="8648620"/>
            <a:ext cx="3231910" cy="1720992"/>
          </a:xfrm>
          <a:custGeom>
            <a:avLst/>
            <a:gdLst/>
            <a:ahLst/>
            <a:cxnLst/>
            <a:rect l="l" t="t" r="r" b="b"/>
            <a:pathLst>
              <a:path w="3231910" h="1720992">
                <a:moveTo>
                  <a:pt x="0" y="0"/>
                </a:moveTo>
                <a:lnTo>
                  <a:pt x="3231910" y="0"/>
                </a:lnTo>
                <a:lnTo>
                  <a:pt x="3231910" y="1720992"/>
                </a:lnTo>
                <a:lnTo>
                  <a:pt x="0" y="17209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2782996" y="-2487771"/>
            <a:ext cx="4476304" cy="447630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6950967" y="1371866"/>
            <a:ext cx="616666" cy="61666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0" name="TextBox 1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341161" y="513358"/>
            <a:ext cx="1333535" cy="1458458"/>
          </a:xfrm>
          <a:custGeom>
            <a:avLst/>
            <a:gdLst/>
            <a:ahLst/>
            <a:cxnLst/>
            <a:rect l="l" t="t" r="r" b="b"/>
            <a:pathLst>
              <a:path w="1333535" h="1458458">
                <a:moveTo>
                  <a:pt x="0" y="0"/>
                </a:moveTo>
                <a:lnTo>
                  <a:pt x="1333535" y="0"/>
                </a:lnTo>
                <a:lnTo>
                  <a:pt x="1333535" y="1458458"/>
                </a:lnTo>
                <a:lnTo>
                  <a:pt x="0" y="1458458"/>
                </a:lnTo>
                <a:lnTo>
                  <a:pt x="0" y="0"/>
                </a:lnTo>
                <a:close/>
              </a:path>
            </a:pathLst>
          </a:custGeom>
          <a:blipFill>
            <a:blip r:embed="rId4"/>
            <a:stretch>
              <a:fillRect l="-290023" t="-27361" b="-256613"/>
            </a:stretch>
          </a:blipFill>
        </p:spPr>
      </p:sp>
      <p:grpSp>
        <p:nvGrpSpPr>
          <p:cNvPr id="12" name="Group 12"/>
          <p:cNvGrpSpPr/>
          <p:nvPr/>
        </p:nvGrpSpPr>
        <p:grpSpPr>
          <a:xfrm>
            <a:off x="1028700" y="6119108"/>
            <a:ext cx="16230600" cy="3543218"/>
            <a:chOff x="0" y="0"/>
            <a:chExt cx="4274726" cy="933193"/>
          </a:xfrm>
        </p:grpSpPr>
        <p:sp>
          <p:nvSpPr>
            <p:cNvPr id="13" name="Freeform 13"/>
            <p:cNvSpPr/>
            <p:nvPr/>
          </p:nvSpPr>
          <p:spPr>
            <a:xfrm>
              <a:off x="0" y="0"/>
              <a:ext cx="4274726" cy="933193"/>
            </a:xfrm>
            <a:custGeom>
              <a:avLst/>
              <a:gdLst/>
              <a:ahLst/>
              <a:cxnLst/>
              <a:rect l="l" t="t" r="r" b="b"/>
              <a:pathLst>
                <a:path w="4274726" h="933193">
                  <a:moveTo>
                    <a:pt x="28620" y="0"/>
                  </a:moveTo>
                  <a:lnTo>
                    <a:pt x="4246106" y="0"/>
                  </a:lnTo>
                  <a:cubicBezTo>
                    <a:pt x="4261912" y="0"/>
                    <a:pt x="4274726" y="12813"/>
                    <a:pt x="4274726" y="28620"/>
                  </a:cubicBezTo>
                  <a:lnTo>
                    <a:pt x="4274726" y="904574"/>
                  </a:lnTo>
                  <a:cubicBezTo>
                    <a:pt x="4274726" y="920380"/>
                    <a:pt x="4261912" y="933193"/>
                    <a:pt x="4246106" y="933193"/>
                  </a:cubicBezTo>
                  <a:lnTo>
                    <a:pt x="28620" y="933193"/>
                  </a:lnTo>
                  <a:cubicBezTo>
                    <a:pt x="12813" y="933193"/>
                    <a:pt x="0" y="920380"/>
                    <a:pt x="0" y="904574"/>
                  </a:cubicBezTo>
                  <a:lnTo>
                    <a:pt x="0" y="28620"/>
                  </a:lnTo>
                  <a:cubicBezTo>
                    <a:pt x="0" y="12813"/>
                    <a:pt x="12813" y="0"/>
                    <a:pt x="28620" y="0"/>
                  </a:cubicBezTo>
                  <a:close/>
                </a:path>
              </a:pathLst>
            </a:custGeom>
            <a:solidFill>
              <a:srgbClr val="F16741"/>
            </a:solidFill>
          </p:spPr>
        </p:sp>
        <p:sp>
          <p:nvSpPr>
            <p:cNvPr id="14" name="TextBox 14"/>
            <p:cNvSpPr txBox="1"/>
            <p:nvPr/>
          </p:nvSpPr>
          <p:spPr>
            <a:xfrm>
              <a:off x="0" y="-76200"/>
              <a:ext cx="4274726" cy="100939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951136" y="997506"/>
            <a:ext cx="6395193" cy="5723698"/>
          </a:xfrm>
          <a:custGeom>
            <a:avLst/>
            <a:gdLst/>
            <a:ahLst/>
            <a:cxnLst/>
            <a:rect l="l" t="t" r="r" b="b"/>
            <a:pathLst>
              <a:path w="6395193" h="5723698">
                <a:moveTo>
                  <a:pt x="0" y="0"/>
                </a:moveTo>
                <a:lnTo>
                  <a:pt x="6395192" y="0"/>
                </a:lnTo>
                <a:lnTo>
                  <a:pt x="6395192" y="5723698"/>
                </a:lnTo>
                <a:lnTo>
                  <a:pt x="0" y="5723698"/>
                </a:lnTo>
                <a:lnTo>
                  <a:pt x="0" y="0"/>
                </a:lnTo>
                <a:close/>
              </a:path>
            </a:pathLst>
          </a:custGeom>
          <a:blipFill>
            <a:blip r:embed="rId5"/>
            <a:stretch>
              <a:fillRect/>
            </a:stretch>
          </a:blipFill>
        </p:spPr>
      </p:sp>
      <p:sp>
        <p:nvSpPr>
          <p:cNvPr id="16" name="TextBox 16"/>
          <p:cNvSpPr txBox="1"/>
          <p:nvPr/>
        </p:nvSpPr>
        <p:spPr>
          <a:xfrm>
            <a:off x="7917828" y="3045808"/>
            <a:ext cx="9033138" cy="2076451"/>
          </a:xfrm>
          <a:prstGeom prst="rect">
            <a:avLst/>
          </a:prstGeom>
        </p:spPr>
        <p:txBody>
          <a:bodyPr lIns="0" tIns="0" rIns="0" bIns="0" rtlCol="0" anchor="t">
            <a:spAutoFit/>
          </a:bodyPr>
          <a:lstStyle/>
          <a:p>
            <a:pPr>
              <a:lnSpc>
                <a:spcPts val="7200"/>
              </a:lnSpc>
            </a:pPr>
            <a:r>
              <a:rPr lang="en-US" sz="8000">
                <a:solidFill>
                  <a:srgbClr val="1B1B1B"/>
                </a:solidFill>
                <a:latin typeface="Funtastic"/>
              </a:rPr>
              <a:t>Check Account Balance</a:t>
            </a:r>
          </a:p>
        </p:txBody>
      </p:sp>
      <p:sp>
        <p:nvSpPr>
          <p:cNvPr id="17" name="TextBox 17"/>
          <p:cNvSpPr txBox="1"/>
          <p:nvPr/>
        </p:nvSpPr>
        <p:spPr>
          <a:xfrm>
            <a:off x="6400430" y="7116652"/>
            <a:ext cx="10550537" cy="1481455"/>
          </a:xfrm>
          <a:prstGeom prst="rect">
            <a:avLst/>
          </a:prstGeom>
        </p:spPr>
        <p:txBody>
          <a:bodyPr lIns="0" tIns="0" rIns="0" bIns="0" rtlCol="0" anchor="t">
            <a:spAutoFit/>
          </a:bodyPr>
          <a:lstStyle/>
          <a:p>
            <a:pPr algn="just">
              <a:lnSpc>
                <a:spcPts val="3919"/>
              </a:lnSpc>
              <a:spcBef>
                <a:spcPct val="0"/>
              </a:spcBef>
            </a:pPr>
            <a:r>
              <a:rPr lang="en-US" sz="2799">
                <a:solidFill>
                  <a:srgbClr val="FFFFFF"/>
                </a:solidFill>
                <a:latin typeface="Quicksand Bold"/>
              </a:rPr>
              <a:t>Users can view their current account balance by selecting option '3' from the menu. The program displays the total amount available in their account.</a:t>
            </a:r>
          </a:p>
        </p:txBody>
      </p:sp>
      <p:grpSp>
        <p:nvGrpSpPr>
          <p:cNvPr id="18" name="Group 18"/>
          <p:cNvGrpSpPr/>
          <p:nvPr/>
        </p:nvGrpSpPr>
        <p:grpSpPr>
          <a:xfrm>
            <a:off x="1906242" y="7244711"/>
            <a:ext cx="1292012" cy="129201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688588" y="4390407"/>
            <a:ext cx="1377176" cy="1506187"/>
          </a:xfrm>
          <a:custGeom>
            <a:avLst/>
            <a:gdLst/>
            <a:ahLst/>
            <a:cxnLst/>
            <a:rect l="l" t="t" r="r" b="b"/>
            <a:pathLst>
              <a:path w="1377176" h="1506187">
                <a:moveTo>
                  <a:pt x="0" y="0"/>
                </a:moveTo>
                <a:lnTo>
                  <a:pt x="1377176" y="0"/>
                </a:lnTo>
                <a:lnTo>
                  <a:pt x="1377176" y="1506186"/>
                </a:lnTo>
                <a:lnTo>
                  <a:pt x="0" y="1506186"/>
                </a:lnTo>
                <a:lnTo>
                  <a:pt x="0" y="0"/>
                </a:lnTo>
                <a:close/>
              </a:path>
            </a:pathLst>
          </a:custGeom>
          <a:blipFill>
            <a:blip r:embed="rId4"/>
            <a:stretch>
              <a:fillRect l="-290023" t="-27361" b="-256613"/>
            </a:stretch>
          </a:blipFill>
        </p:spPr>
      </p:sp>
      <p:grpSp>
        <p:nvGrpSpPr>
          <p:cNvPr id="22" name="Group 22"/>
          <p:cNvGrpSpPr/>
          <p:nvPr/>
        </p:nvGrpSpPr>
        <p:grpSpPr>
          <a:xfrm>
            <a:off x="3424547" y="7244711"/>
            <a:ext cx="1292012" cy="129201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4" name="TextBox 2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4945158" y="7244711"/>
            <a:ext cx="1292012" cy="129201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7" name="TextBox 2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93592" y="3395999"/>
            <a:ext cx="1988815" cy="1988815"/>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2950505">
            <a:off x="7115646" y="902489"/>
            <a:ext cx="896470" cy="680196"/>
          </a:xfrm>
          <a:custGeom>
            <a:avLst/>
            <a:gdLst/>
            <a:ahLst/>
            <a:cxnLst/>
            <a:rect l="l" t="t" r="r" b="b"/>
            <a:pathLst>
              <a:path w="896470" h="680196">
                <a:moveTo>
                  <a:pt x="0" y="0"/>
                </a:moveTo>
                <a:lnTo>
                  <a:pt x="896470" y="0"/>
                </a:lnTo>
                <a:lnTo>
                  <a:pt x="896470" y="680196"/>
                </a:lnTo>
                <a:lnTo>
                  <a:pt x="0" y="6801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8754445">
            <a:off x="15677637" y="8648620"/>
            <a:ext cx="3231910" cy="1720992"/>
          </a:xfrm>
          <a:custGeom>
            <a:avLst/>
            <a:gdLst/>
            <a:ahLst/>
            <a:cxnLst/>
            <a:rect l="l" t="t" r="r" b="b"/>
            <a:pathLst>
              <a:path w="3231910" h="1720992">
                <a:moveTo>
                  <a:pt x="0" y="0"/>
                </a:moveTo>
                <a:lnTo>
                  <a:pt x="3231910" y="0"/>
                </a:lnTo>
                <a:lnTo>
                  <a:pt x="3231910" y="1720992"/>
                </a:lnTo>
                <a:lnTo>
                  <a:pt x="0" y="17209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9650"/>
            <a:ext cx="16230600" cy="8205312"/>
            <a:chOff x="0" y="0"/>
            <a:chExt cx="21640800" cy="10940416"/>
          </a:xfrm>
        </p:grpSpPr>
        <p:sp>
          <p:nvSpPr>
            <p:cNvPr id="3" name="Freeform 3"/>
            <p:cNvSpPr/>
            <p:nvPr/>
          </p:nvSpPr>
          <p:spPr>
            <a:xfrm>
              <a:off x="0" y="25267"/>
              <a:ext cx="12195698" cy="10915150"/>
            </a:xfrm>
            <a:custGeom>
              <a:avLst/>
              <a:gdLst/>
              <a:ahLst/>
              <a:cxnLst/>
              <a:rect l="l" t="t" r="r" b="b"/>
              <a:pathLst>
                <a:path w="12195698" h="10915150">
                  <a:moveTo>
                    <a:pt x="0" y="0"/>
                  </a:moveTo>
                  <a:lnTo>
                    <a:pt x="12195698" y="0"/>
                  </a:lnTo>
                  <a:lnTo>
                    <a:pt x="12195698" y="10915149"/>
                  </a:lnTo>
                  <a:lnTo>
                    <a:pt x="0" y="10915149"/>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sp>
          <p:nvSpPr>
            <p:cNvPr id="4" name="Freeform 4"/>
            <p:cNvSpPr/>
            <p:nvPr/>
          </p:nvSpPr>
          <p:spPr>
            <a:xfrm>
              <a:off x="9445102" y="0"/>
              <a:ext cx="12195698" cy="10915150"/>
            </a:xfrm>
            <a:custGeom>
              <a:avLst/>
              <a:gdLst/>
              <a:ahLst/>
              <a:cxnLst/>
              <a:rect l="l" t="t" r="r" b="b"/>
              <a:pathLst>
                <a:path w="12195698" h="10915150">
                  <a:moveTo>
                    <a:pt x="0" y="0"/>
                  </a:moveTo>
                  <a:lnTo>
                    <a:pt x="12195698" y="0"/>
                  </a:lnTo>
                  <a:lnTo>
                    <a:pt x="12195698" y="10915150"/>
                  </a:lnTo>
                  <a:lnTo>
                    <a:pt x="0" y="10915150"/>
                  </a:lnTo>
                  <a:lnTo>
                    <a:pt x="0"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2782996" y="-2487771"/>
            <a:ext cx="4476304" cy="447630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59476"/>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6950967" y="1371866"/>
            <a:ext cx="616666" cy="61666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6741"/>
            </a:solidFill>
          </p:spPr>
        </p:sp>
        <p:sp>
          <p:nvSpPr>
            <p:cNvPr id="10" name="TextBox 1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341161" y="513358"/>
            <a:ext cx="1333535" cy="1458458"/>
          </a:xfrm>
          <a:custGeom>
            <a:avLst/>
            <a:gdLst/>
            <a:ahLst/>
            <a:cxnLst/>
            <a:rect l="l" t="t" r="r" b="b"/>
            <a:pathLst>
              <a:path w="1333535" h="1458458">
                <a:moveTo>
                  <a:pt x="0" y="0"/>
                </a:moveTo>
                <a:lnTo>
                  <a:pt x="1333535" y="0"/>
                </a:lnTo>
                <a:lnTo>
                  <a:pt x="1333535" y="1458458"/>
                </a:lnTo>
                <a:lnTo>
                  <a:pt x="0" y="1458458"/>
                </a:lnTo>
                <a:lnTo>
                  <a:pt x="0" y="0"/>
                </a:lnTo>
                <a:close/>
              </a:path>
            </a:pathLst>
          </a:custGeom>
          <a:blipFill>
            <a:blip r:embed="rId4"/>
            <a:stretch>
              <a:fillRect l="-290023" t="-27361" b="-256613"/>
            </a:stretch>
          </a:blipFill>
        </p:spPr>
      </p:sp>
      <p:grpSp>
        <p:nvGrpSpPr>
          <p:cNvPr id="12" name="Group 12"/>
          <p:cNvGrpSpPr/>
          <p:nvPr/>
        </p:nvGrpSpPr>
        <p:grpSpPr>
          <a:xfrm>
            <a:off x="1028700" y="6119108"/>
            <a:ext cx="16230600" cy="3543218"/>
            <a:chOff x="0" y="0"/>
            <a:chExt cx="4274726" cy="933193"/>
          </a:xfrm>
        </p:grpSpPr>
        <p:sp>
          <p:nvSpPr>
            <p:cNvPr id="13" name="Freeform 13"/>
            <p:cNvSpPr/>
            <p:nvPr/>
          </p:nvSpPr>
          <p:spPr>
            <a:xfrm>
              <a:off x="0" y="0"/>
              <a:ext cx="4274726" cy="933193"/>
            </a:xfrm>
            <a:custGeom>
              <a:avLst/>
              <a:gdLst/>
              <a:ahLst/>
              <a:cxnLst/>
              <a:rect l="l" t="t" r="r" b="b"/>
              <a:pathLst>
                <a:path w="4274726" h="933193">
                  <a:moveTo>
                    <a:pt x="28620" y="0"/>
                  </a:moveTo>
                  <a:lnTo>
                    <a:pt x="4246106" y="0"/>
                  </a:lnTo>
                  <a:cubicBezTo>
                    <a:pt x="4261912" y="0"/>
                    <a:pt x="4274726" y="12813"/>
                    <a:pt x="4274726" y="28620"/>
                  </a:cubicBezTo>
                  <a:lnTo>
                    <a:pt x="4274726" y="904574"/>
                  </a:lnTo>
                  <a:cubicBezTo>
                    <a:pt x="4274726" y="920380"/>
                    <a:pt x="4261912" y="933193"/>
                    <a:pt x="4246106" y="933193"/>
                  </a:cubicBezTo>
                  <a:lnTo>
                    <a:pt x="28620" y="933193"/>
                  </a:lnTo>
                  <a:cubicBezTo>
                    <a:pt x="12813" y="933193"/>
                    <a:pt x="0" y="920380"/>
                    <a:pt x="0" y="904574"/>
                  </a:cubicBezTo>
                  <a:lnTo>
                    <a:pt x="0" y="28620"/>
                  </a:lnTo>
                  <a:cubicBezTo>
                    <a:pt x="0" y="12813"/>
                    <a:pt x="12813" y="0"/>
                    <a:pt x="28620" y="0"/>
                  </a:cubicBezTo>
                  <a:close/>
                </a:path>
              </a:pathLst>
            </a:custGeom>
            <a:solidFill>
              <a:srgbClr val="F16741"/>
            </a:solidFill>
          </p:spPr>
        </p:sp>
        <p:sp>
          <p:nvSpPr>
            <p:cNvPr id="14" name="TextBox 14"/>
            <p:cNvSpPr txBox="1"/>
            <p:nvPr/>
          </p:nvSpPr>
          <p:spPr>
            <a:xfrm>
              <a:off x="0" y="-76200"/>
              <a:ext cx="4274726" cy="100939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951136" y="997506"/>
            <a:ext cx="6395193" cy="5723698"/>
          </a:xfrm>
          <a:custGeom>
            <a:avLst/>
            <a:gdLst/>
            <a:ahLst/>
            <a:cxnLst/>
            <a:rect l="l" t="t" r="r" b="b"/>
            <a:pathLst>
              <a:path w="6395193" h="5723698">
                <a:moveTo>
                  <a:pt x="0" y="0"/>
                </a:moveTo>
                <a:lnTo>
                  <a:pt x="6395192" y="0"/>
                </a:lnTo>
                <a:lnTo>
                  <a:pt x="6395192" y="5723698"/>
                </a:lnTo>
                <a:lnTo>
                  <a:pt x="0" y="5723698"/>
                </a:lnTo>
                <a:lnTo>
                  <a:pt x="0" y="0"/>
                </a:lnTo>
                <a:close/>
              </a:path>
            </a:pathLst>
          </a:custGeom>
          <a:blipFill>
            <a:blip r:embed="rId5"/>
            <a:stretch>
              <a:fillRect/>
            </a:stretch>
          </a:blipFill>
        </p:spPr>
      </p:sp>
      <p:sp>
        <p:nvSpPr>
          <p:cNvPr id="16" name="TextBox 16"/>
          <p:cNvSpPr txBox="1"/>
          <p:nvPr/>
        </p:nvSpPr>
        <p:spPr>
          <a:xfrm>
            <a:off x="7917828" y="3045808"/>
            <a:ext cx="9033138" cy="2076451"/>
          </a:xfrm>
          <a:prstGeom prst="rect">
            <a:avLst/>
          </a:prstGeom>
        </p:spPr>
        <p:txBody>
          <a:bodyPr lIns="0" tIns="0" rIns="0" bIns="0" rtlCol="0" anchor="t">
            <a:spAutoFit/>
          </a:bodyPr>
          <a:lstStyle/>
          <a:p>
            <a:pPr>
              <a:lnSpc>
                <a:spcPts val="7200"/>
              </a:lnSpc>
            </a:pPr>
            <a:r>
              <a:rPr lang="en-US" sz="8000">
                <a:solidFill>
                  <a:srgbClr val="1B1B1B"/>
                </a:solidFill>
                <a:latin typeface="Funtastic"/>
              </a:rPr>
              <a:t>Update Personal Information</a:t>
            </a:r>
          </a:p>
        </p:txBody>
      </p:sp>
      <p:sp>
        <p:nvSpPr>
          <p:cNvPr id="17" name="TextBox 17"/>
          <p:cNvSpPr txBox="1"/>
          <p:nvPr/>
        </p:nvSpPr>
        <p:spPr>
          <a:xfrm>
            <a:off x="6400430" y="6373702"/>
            <a:ext cx="10550537" cy="2967355"/>
          </a:xfrm>
          <a:prstGeom prst="rect">
            <a:avLst/>
          </a:prstGeom>
        </p:spPr>
        <p:txBody>
          <a:bodyPr lIns="0" tIns="0" rIns="0" bIns="0" rtlCol="0" anchor="t">
            <a:spAutoFit/>
          </a:bodyPr>
          <a:lstStyle/>
          <a:p>
            <a:pPr algn="just">
              <a:lnSpc>
                <a:spcPts val="3919"/>
              </a:lnSpc>
              <a:spcBef>
                <a:spcPct val="0"/>
              </a:spcBef>
            </a:pPr>
            <a:r>
              <a:rPr lang="en-US" sz="2799">
                <a:solidFill>
                  <a:srgbClr val="FFFFFF"/>
                </a:solidFill>
                <a:latin typeface="Quicksand Bold"/>
              </a:rPr>
              <a:t>The update personal information feature allows users to modify their address, date of birth, Aadhar number, and phone number. Users select this option from the menu, input new details, which the program validates and updates in the account records. A confirmation message signals successful updates, with error handling for invalid inputs.</a:t>
            </a:r>
          </a:p>
        </p:txBody>
      </p:sp>
      <p:grpSp>
        <p:nvGrpSpPr>
          <p:cNvPr id="18" name="Group 18"/>
          <p:cNvGrpSpPr/>
          <p:nvPr/>
        </p:nvGrpSpPr>
        <p:grpSpPr>
          <a:xfrm>
            <a:off x="1906242" y="7244711"/>
            <a:ext cx="1292012" cy="129201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688588" y="4390407"/>
            <a:ext cx="1377176" cy="1506187"/>
          </a:xfrm>
          <a:custGeom>
            <a:avLst/>
            <a:gdLst/>
            <a:ahLst/>
            <a:cxnLst/>
            <a:rect l="l" t="t" r="r" b="b"/>
            <a:pathLst>
              <a:path w="1377176" h="1506187">
                <a:moveTo>
                  <a:pt x="0" y="0"/>
                </a:moveTo>
                <a:lnTo>
                  <a:pt x="1377176" y="0"/>
                </a:lnTo>
                <a:lnTo>
                  <a:pt x="1377176" y="1506186"/>
                </a:lnTo>
                <a:lnTo>
                  <a:pt x="0" y="1506186"/>
                </a:lnTo>
                <a:lnTo>
                  <a:pt x="0" y="0"/>
                </a:lnTo>
                <a:close/>
              </a:path>
            </a:pathLst>
          </a:custGeom>
          <a:blipFill>
            <a:blip r:embed="rId4"/>
            <a:stretch>
              <a:fillRect l="-290023" t="-27361" b="-256613"/>
            </a:stretch>
          </a:blipFill>
        </p:spPr>
      </p:sp>
      <p:grpSp>
        <p:nvGrpSpPr>
          <p:cNvPr id="22" name="Group 22"/>
          <p:cNvGrpSpPr/>
          <p:nvPr/>
        </p:nvGrpSpPr>
        <p:grpSpPr>
          <a:xfrm>
            <a:off x="3424547" y="7244711"/>
            <a:ext cx="1292012" cy="129201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4" name="TextBox 2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4945158" y="7244711"/>
            <a:ext cx="1292012" cy="129201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27" name="TextBox 2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93592" y="3395999"/>
            <a:ext cx="1988815" cy="1988815"/>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A"/>
            </a:solidFill>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2950505">
            <a:off x="7115646" y="902489"/>
            <a:ext cx="896470" cy="680196"/>
          </a:xfrm>
          <a:custGeom>
            <a:avLst/>
            <a:gdLst/>
            <a:ahLst/>
            <a:cxnLst/>
            <a:rect l="l" t="t" r="r" b="b"/>
            <a:pathLst>
              <a:path w="896470" h="680196">
                <a:moveTo>
                  <a:pt x="0" y="0"/>
                </a:moveTo>
                <a:lnTo>
                  <a:pt x="896470" y="0"/>
                </a:lnTo>
                <a:lnTo>
                  <a:pt x="896470" y="680196"/>
                </a:lnTo>
                <a:lnTo>
                  <a:pt x="0" y="6801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8754445">
            <a:off x="15677637" y="8648620"/>
            <a:ext cx="3231910" cy="1720992"/>
          </a:xfrm>
          <a:custGeom>
            <a:avLst/>
            <a:gdLst/>
            <a:ahLst/>
            <a:cxnLst/>
            <a:rect l="l" t="t" r="r" b="b"/>
            <a:pathLst>
              <a:path w="3231910" h="1720992">
                <a:moveTo>
                  <a:pt x="0" y="0"/>
                </a:moveTo>
                <a:lnTo>
                  <a:pt x="3231910" y="0"/>
                </a:lnTo>
                <a:lnTo>
                  <a:pt x="3231910" y="1720992"/>
                </a:lnTo>
                <a:lnTo>
                  <a:pt x="0" y="17209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913</Words>
  <Application>Microsoft Office PowerPoint</Application>
  <PresentationFormat>Custom</PresentationFormat>
  <Paragraphs>52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Canva Sans Bold</vt:lpstr>
      <vt:lpstr>Quicksand Bold</vt:lpstr>
      <vt:lpstr>Arial</vt:lpstr>
      <vt:lpstr>Funtastic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cp:lastModifiedBy>Devapriya R Nair</cp:lastModifiedBy>
  <cp:revision>2</cp:revision>
  <dcterms:created xsi:type="dcterms:W3CDTF">2006-08-16T00:00:00Z</dcterms:created>
  <dcterms:modified xsi:type="dcterms:W3CDTF">2024-03-15T14:13:04Z</dcterms:modified>
  <dc:identifier>DAF_AyHLaI4</dc:identifier>
</cp:coreProperties>
</file>