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0"/>
  </p:notesMasterIdLst>
  <p:sldIdLst>
    <p:sldId id="256" r:id="rId2"/>
    <p:sldId id="257" r:id="rId3"/>
    <p:sldId id="267" r:id="rId4"/>
    <p:sldId id="259" r:id="rId5"/>
    <p:sldId id="279" r:id="rId6"/>
    <p:sldId id="262" r:id="rId7"/>
    <p:sldId id="266" r:id="rId8"/>
    <p:sldId id="269" r:id="rId9"/>
    <p:sldId id="260" r:id="rId10"/>
    <p:sldId id="261" r:id="rId11"/>
    <p:sldId id="273" r:id="rId12"/>
    <p:sldId id="275" r:id="rId13"/>
    <p:sldId id="263" r:id="rId14"/>
    <p:sldId id="276" r:id="rId15"/>
    <p:sldId id="280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5B2B3-0FEB-4AA7-BBDC-F6407D555FE8}" v="15" dt="2024-04-26T06:25:26.719"/>
    <p1510:client id="{632C1F3F-000C-4FA6-9B0A-6C6603B407EE}" v="1" dt="2024-04-26T10:46:0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5AF2-7D79-4C7E-BC0F-0B5A2C466378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A324-B4C1-4F0D-9930-E3C2E81DE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A324-B4C1-4F0D-9930-E3C2E81DE5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1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July 31,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41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02186-9624-11F9-B5E1-F9542097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Simulating nuclear fusion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C3D6-07B8-25F5-0153-345658547A4F}"/>
              </a:ext>
            </a:extLst>
          </p:cNvPr>
          <p:cNvSpPr txBox="1"/>
          <p:nvPr/>
        </p:nvSpPr>
        <p:spPr>
          <a:xfrm>
            <a:off x="1371600" y="4651581"/>
            <a:ext cx="4724399" cy="1577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400" b="1" cap="all" spc="600" dirty="0">
                <a:solidFill>
                  <a:schemeClr val="bg1"/>
                </a:solidFill>
              </a:rPr>
              <a:t>Lars Henden</a:t>
            </a:r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EAA8321D-31A8-2A4C-81A5-035B5C76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69" y="487183"/>
            <a:ext cx="5638801" cy="60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B3B-9C86-1823-72F8-D7486AFF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 dirty="0">
                <a:solidFill>
                  <a:schemeClr val="bg1"/>
                </a:solidFill>
              </a:rPr>
              <a:t>Barrier distribution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17617C8D-003D-6815-0B93-78A34E337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35" y="846270"/>
            <a:ext cx="7948167" cy="51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C2CAED-E25E-2998-AF60-E9FDC0CA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49787"/>
            <a:ext cx="4841076" cy="369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Advantages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CDF2-0393-0DBB-3347-1222A6E92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78091"/>
            <a:ext cx="4841076" cy="4145237"/>
          </a:xfrm>
        </p:spPr>
        <p:txBody>
          <a:bodyPr/>
          <a:lstStyle/>
          <a:p>
            <a:r>
              <a:rPr lang="en-US" dirty="0"/>
              <a:t>Existing wave equation solution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Abides by Heisenberg Uncertainty principle</a:t>
            </a:r>
          </a:p>
          <a:p>
            <a:r>
              <a:rPr lang="en-US" dirty="0"/>
              <a:t>Ground state solution</a:t>
            </a:r>
          </a:p>
          <a:p>
            <a:r>
              <a:rPr lang="en-US" dirty="0" err="1"/>
              <a:t>Localised</a:t>
            </a:r>
            <a:r>
              <a:rPr lang="en-US" dirty="0"/>
              <a:t> and de-</a:t>
            </a:r>
            <a:r>
              <a:rPr lang="en-US" dirty="0" err="1"/>
              <a:t>localised</a:t>
            </a:r>
            <a:r>
              <a:rPr lang="en-US" dirty="0"/>
              <a:t> features</a:t>
            </a:r>
          </a:p>
          <a:p>
            <a:r>
              <a:rPr lang="en-US" dirty="0"/>
              <a:t>Simple + adjustable parameters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EBF3-4F14-1531-16E4-D58164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1449787"/>
            <a:ext cx="4846320" cy="369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DA300-2DC2-34F4-A562-69087564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1978091"/>
            <a:ext cx="4841076" cy="4145238"/>
          </a:xfrm>
        </p:spPr>
        <p:txBody>
          <a:bodyPr/>
          <a:lstStyle/>
          <a:p>
            <a:r>
              <a:rPr lang="en-US" dirty="0"/>
              <a:t>Boundary effects</a:t>
            </a:r>
          </a:p>
          <a:p>
            <a:r>
              <a:rPr lang="en-GB" dirty="0"/>
              <a:t>Potential dependence</a:t>
            </a:r>
          </a:p>
          <a:p>
            <a:r>
              <a:rPr lang="en-GB" dirty="0"/>
              <a:t>Dispersion</a:t>
            </a:r>
          </a:p>
          <a:p>
            <a:r>
              <a:rPr lang="en-GB" dirty="0"/>
              <a:t>Distribution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3F08B2-916E-9FD1-1773-C26FD928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13394"/>
          </a:xfrm>
        </p:spPr>
        <p:txBody>
          <a:bodyPr/>
          <a:lstStyle/>
          <a:p>
            <a:r>
              <a:rPr lang="en-US" dirty="0"/>
              <a:t>Gaussian Wave-packets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29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C2CAED-E25E-2998-AF60-E9FDC0CA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49787"/>
            <a:ext cx="4841076" cy="369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Advantages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CDF2-0393-0DBB-3347-1222A6E92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78091"/>
            <a:ext cx="4841076" cy="4145237"/>
          </a:xfrm>
        </p:spPr>
        <p:txBody>
          <a:bodyPr/>
          <a:lstStyle/>
          <a:p>
            <a:r>
              <a:rPr lang="en-US" dirty="0"/>
              <a:t>Derived from first principles</a:t>
            </a:r>
          </a:p>
          <a:p>
            <a:r>
              <a:rPr lang="en-US" dirty="0"/>
              <a:t>Simple implementation</a:t>
            </a:r>
          </a:p>
          <a:p>
            <a:r>
              <a:rPr lang="en-US" dirty="0"/>
              <a:t>If dt/(dx^2) small enough, numerical stability should hold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EBF3-4F14-1531-16E4-D58164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1449787"/>
            <a:ext cx="4846320" cy="369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DA300-2DC2-34F4-A562-69087564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1978091"/>
            <a:ext cx="4841076" cy="4145238"/>
          </a:xfrm>
        </p:spPr>
        <p:txBody>
          <a:bodyPr/>
          <a:lstStyle/>
          <a:p>
            <a:r>
              <a:rPr lang="en-US" dirty="0"/>
              <a:t>Has been proven as numerically unstable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Crank-Nicholson implicit method alternative</a:t>
            </a:r>
          </a:p>
          <a:p>
            <a:r>
              <a:rPr lang="en-US" dirty="0"/>
              <a:t>Poor stability over long time many steps</a:t>
            </a:r>
          </a:p>
          <a:p>
            <a:r>
              <a:rPr lang="en-US" dirty="0"/>
              <a:t>Long simulation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Instead transform into </a:t>
            </a:r>
            <a:r>
              <a:rPr lang="en-US" dirty="0" err="1"/>
              <a:t>Pade</a:t>
            </a:r>
            <a:r>
              <a:rPr lang="en-US" dirty="0"/>
              <a:t> </a:t>
            </a:r>
            <a:r>
              <a:rPr lang="en-US" dirty="0" err="1"/>
              <a:t>Matricies</a:t>
            </a:r>
            <a:r>
              <a:rPr lang="en-US" dirty="0"/>
              <a:t> and use matrix multiplication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Takes up a lot of storage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3F08B2-916E-9FD1-1773-C26FD928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13394"/>
          </a:xfrm>
        </p:spPr>
        <p:txBody>
          <a:bodyPr/>
          <a:lstStyle/>
          <a:p>
            <a:r>
              <a:rPr lang="en-US" dirty="0"/>
              <a:t>Finite Difference Method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24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BFE2-8105-BEFB-778F-201156A7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85597"/>
          </a:xfrm>
        </p:spPr>
        <p:txBody>
          <a:bodyPr/>
          <a:lstStyle/>
          <a:p>
            <a:r>
              <a:rPr lang="en-US" dirty="0"/>
              <a:t>Window Operator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3052-90BE-CC32-F0B8-037BE867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514475"/>
            <a:ext cx="10879455" cy="3724275"/>
          </a:xfrm>
        </p:spPr>
        <p:txBody>
          <a:bodyPr/>
          <a:lstStyle/>
          <a:p>
            <a:r>
              <a:rPr lang="en-US" dirty="0"/>
              <a:t>Wave-packets have a distribution of energies</a:t>
            </a:r>
          </a:p>
          <a:p>
            <a:pPr lvl="1"/>
            <a:r>
              <a:rPr lang="en-US" dirty="0"/>
              <a:t>Distribution inversely proportional to spatial width, </a:t>
            </a:r>
            <a:r>
              <a:rPr lang="en-US" sz="20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i="1" kern="100" baseline="-25000" dirty="0"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endParaRPr lang="en-GB" dirty="0"/>
          </a:p>
          <a:p>
            <a:r>
              <a:rPr lang="en-GB" dirty="0"/>
              <a:t>Experimental fusion reactions have sharp energy distributions</a:t>
            </a:r>
          </a:p>
          <a:p>
            <a:endParaRPr lang="en-GB" dirty="0"/>
          </a:p>
          <a:p>
            <a:r>
              <a:rPr lang="en-GB" dirty="0"/>
              <a:t>A window operator can be used to analytically resolved the energy distribution of the wave-packet</a:t>
            </a:r>
          </a:p>
          <a:p>
            <a:pPr lvl="1"/>
            <a:r>
              <a:rPr lang="en-GB" dirty="0"/>
              <a:t>Allows for an improved transmission probability calculation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C768-0F33-D2E9-65E9-58719396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" y="5405391"/>
            <a:ext cx="2548150" cy="59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16E3F-021E-CFBF-4051-411F6C6D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66" y="5225606"/>
            <a:ext cx="3997610" cy="945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BE816-339D-58B5-B2AD-7D273DAB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67" y="5151811"/>
            <a:ext cx="4344006" cy="10193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E4345F-8DE3-995C-A0A3-DFB711A7B370}"/>
              </a:ext>
            </a:extLst>
          </p:cNvPr>
          <p:cNvSpPr/>
          <p:nvPr/>
        </p:nvSpPr>
        <p:spPr>
          <a:xfrm>
            <a:off x="2753133" y="5016545"/>
            <a:ext cx="180975" cy="1289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1DE73-D0EC-6C2C-17A3-35BED41026A8}"/>
              </a:ext>
            </a:extLst>
          </p:cNvPr>
          <p:cNvSpPr/>
          <p:nvPr/>
        </p:nvSpPr>
        <p:spPr>
          <a:xfrm>
            <a:off x="7087899" y="5016545"/>
            <a:ext cx="180975" cy="1289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B79D-BB8B-E52B-7D93-FFE2CF2D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76072"/>
          </a:xfrm>
        </p:spPr>
        <p:txBody>
          <a:bodyPr/>
          <a:lstStyle/>
          <a:p>
            <a:r>
              <a:rPr lang="en-US" dirty="0"/>
              <a:t>Model &amp; sim 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B9C3-DB3D-584E-9B8C-E4D39B26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6"/>
            <a:ext cx="11269980" cy="5200650"/>
          </a:xfrm>
        </p:spPr>
        <p:txBody>
          <a:bodyPr>
            <a:normAutofit/>
          </a:bodyPr>
          <a:lstStyle/>
          <a:p>
            <a:r>
              <a:rPr lang="en-US" dirty="0"/>
              <a:t>Single Barrier Model is not a satisfactory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Sub-barrier intermediate mass fusion cross section experiments disagreed with model predictions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Inversion of experimental data allows for the extraction of a single barrier again disagreeing with model predictions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Barrier distribution does not agree, second peak in experimental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Coupled channel model is the current formalism for fusion reactions</a:t>
            </a:r>
          </a:p>
          <a:p>
            <a:r>
              <a:rPr lang="en-US" dirty="0"/>
              <a:t>Gaussian wave-packet is a very ideal trial wavefunction but not perfect</a:t>
            </a:r>
          </a:p>
          <a:p>
            <a:r>
              <a:rPr lang="en-US" dirty="0"/>
              <a:t>Finite difference disadvantages</a:t>
            </a:r>
          </a:p>
          <a:p>
            <a:r>
              <a:rPr lang="en-US" dirty="0"/>
              <a:t>1hr simulation run time on home PC (1hr x 80sims)</a:t>
            </a:r>
          </a:p>
          <a:p>
            <a:r>
              <a:rPr lang="en-US" dirty="0"/>
              <a:t>Is not a self-contained simulation, requires parameter fitting e.g.,  Woods-Saxon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6AC4-5E14-487D-5B7D-335FF32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07" y="346955"/>
            <a:ext cx="10241280" cy="601951"/>
          </a:xfrm>
        </p:spPr>
        <p:txBody>
          <a:bodyPr/>
          <a:lstStyle/>
          <a:p>
            <a:r>
              <a:rPr lang="en-GB" dirty="0"/>
              <a:t>Coupled Channel Formalism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5FE5-249D-95EE-24E6-13A62F83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5" y="1120225"/>
            <a:ext cx="11404121" cy="517705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Coupling between other reaction channels occurs which enhances the fusion cross section at varying energies yielding a distribution of barriers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Channels: elastic, inelastic, transfer, break-up and fusion reactions</a:t>
            </a:r>
          </a:p>
          <a:p>
            <a:pPr>
              <a:lnSpc>
                <a:spcPct val="107000"/>
              </a:lnSpc>
            </a:pPr>
            <a:endParaRPr lang="en-GB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Coupling between the translational motion of the reactants and non-collective excitations in the compound nucleus, plus:</a:t>
            </a:r>
            <a:endParaRPr lang="en-GB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Static deformations</a:t>
            </a:r>
            <a:endParaRPr lang="en-GB" sz="2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Vibrational modes</a:t>
            </a:r>
            <a:endParaRPr lang="en-GB" sz="2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Transfer processes</a:t>
            </a:r>
            <a:endParaRPr lang="en-GB" sz="2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Neck formations</a:t>
            </a:r>
            <a:endParaRPr lang="en-GB" sz="2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08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A96985-DEAC-46A0-B70E-39A7B867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7371"/>
            <a:ext cx="12192001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6575" y="5257371"/>
            <a:ext cx="10440504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5257371"/>
            <a:ext cx="7187949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95425" y="2267026"/>
            <a:ext cx="1589874" cy="7570564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228" y="5257371"/>
            <a:ext cx="8129852" cy="1594273"/>
          </a:xfrm>
          <a:prstGeom prst="rect">
            <a:avLst/>
          </a:prstGeom>
          <a:gradFill>
            <a:gsLst>
              <a:gs pos="22000">
                <a:schemeClr val="accent2">
                  <a:alpha val="6000"/>
                </a:schemeClr>
              </a:gs>
              <a:gs pos="99000">
                <a:schemeClr val="accent2">
                  <a:alpha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69294-29D6-9822-AB53-240D012A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1" y="5608320"/>
            <a:ext cx="10066709" cy="7984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Coulomb equation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85DD8-BAB0-5FCC-A497-49FBD779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7" b="9305"/>
          <a:stretch/>
        </p:blipFill>
        <p:spPr>
          <a:xfrm>
            <a:off x="3837312" y="1082351"/>
            <a:ext cx="4517376" cy="16608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DB6B-1557-D277-B619-9D39FCE8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1266"/>
            <a:ext cx="9448800" cy="1345374"/>
          </a:xfrm>
        </p:spPr>
        <p:txBody>
          <a:bodyPr>
            <a:normAutofit/>
          </a:bodyPr>
          <a:lstStyle/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25866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A96985-DEAC-46A0-B70E-39A7B867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7371"/>
            <a:ext cx="12192001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6575" y="5257371"/>
            <a:ext cx="10440504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5257371"/>
            <a:ext cx="7187949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95425" y="2267026"/>
            <a:ext cx="1589874" cy="7570564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228" y="5257371"/>
            <a:ext cx="8129852" cy="1594273"/>
          </a:xfrm>
          <a:prstGeom prst="rect">
            <a:avLst/>
          </a:prstGeom>
          <a:gradFill>
            <a:gsLst>
              <a:gs pos="22000">
                <a:schemeClr val="accent2">
                  <a:alpha val="6000"/>
                </a:schemeClr>
              </a:gs>
              <a:gs pos="99000">
                <a:schemeClr val="accent2">
                  <a:alpha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D1327-87FC-ED99-D815-FEC85508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1" y="5608320"/>
            <a:ext cx="10066709" cy="7984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Woods-Saxon Equation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4DC2-C0A5-5415-62BF-28BE1C33A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84" r="-1" b="4031"/>
          <a:stretch/>
        </p:blipFill>
        <p:spPr>
          <a:xfrm>
            <a:off x="2985796" y="945179"/>
            <a:ext cx="5579706" cy="18744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20FD-00C7-03BD-7C75-E796DA13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1266"/>
            <a:ext cx="9448800" cy="1345374"/>
          </a:xfrm>
        </p:spPr>
        <p:txBody>
          <a:bodyPr>
            <a:normAutofit/>
          </a:bodyPr>
          <a:lstStyle/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11419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A96985-DEAC-46A0-B70E-39A7B867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7371"/>
            <a:ext cx="12192001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6575" y="5257371"/>
            <a:ext cx="10440504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5257371"/>
            <a:ext cx="7187949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95425" y="2267026"/>
            <a:ext cx="1589874" cy="7570564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228" y="5257371"/>
            <a:ext cx="8129852" cy="1594273"/>
          </a:xfrm>
          <a:prstGeom prst="rect">
            <a:avLst/>
          </a:prstGeom>
          <a:gradFill>
            <a:gsLst>
              <a:gs pos="22000">
                <a:schemeClr val="accent2">
                  <a:alpha val="6000"/>
                </a:schemeClr>
              </a:gs>
              <a:gs pos="99000">
                <a:schemeClr val="accent2">
                  <a:alpha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79326-F86A-D9EB-65C9-D228E9E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1" y="5608320"/>
            <a:ext cx="10066709" cy="7984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Imaginary potential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82795-A2A6-1487-897C-6DC54007C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5"/>
          <a:stretch/>
        </p:blipFill>
        <p:spPr>
          <a:xfrm>
            <a:off x="3187692" y="932922"/>
            <a:ext cx="5816613" cy="19540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B131-1C80-78E2-5968-31867A6A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1266"/>
            <a:ext cx="9448800" cy="1345374"/>
          </a:xfrm>
        </p:spPr>
        <p:txBody>
          <a:bodyPr>
            <a:normAutofit/>
          </a:bodyPr>
          <a:lstStyle/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9301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6900-FE70-4870-8511-EAF81469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200"/>
            <a:ext cx="7976307" cy="660752"/>
          </a:xfrm>
        </p:spPr>
        <p:txBody>
          <a:bodyPr anchor="b">
            <a:normAutofit/>
          </a:bodyPr>
          <a:lstStyle/>
          <a:p>
            <a:r>
              <a:rPr lang="en-US" dirty="0"/>
              <a:t>Single Barrier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65EB-21A3-002F-91D5-DB1EFA00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11" y="1225296"/>
            <a:ext cx="5476045" cy="5175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body + Centre of Mass frame</a:t>
            </a:r>
          </a:p>
          <a:p>
            <a:pPr lvl="1"/>
            <a:r>
              <a:rPr lang="en-US" baseline="30000" dirty="0"/>
              <a:t>16</a:t>
            </a:r>
            <a:r>
              <a:rPr lang="en-US" dirty="0"/>
              <a:t>O + </a:t>
            </a:r>
            <a:r>
              <a:rPr lang="en-US" baseline="30000" dirty="0"/>
              <a:t>144</a:t>
            </a:r>
            <a:r>
              <a:rPr lang="en-US" dirty="0"/>
              <a:t>Sm</a:t>
            </a:r>
            <a:endParaRPr lang="en-US" baseline="30000" dirty="0"/>
          </a:p>
          <a:p>
            <a:endParaRPr lang="en-US" dirty="0"/>
          </a:p>
          <a:p>
            <a:r>
              <a:rPr lang="en-US" b="1" dirty="0"/>
              <a:t>Total system potential: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Real Coulomb term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Real Woods-Saxon term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Imaginary Absorption term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Simple fusion criteria</a:t>
            </a:r>
          </a:p>
          <a:p>
            <a:endParaRPr lang="en-US" dirty="0"/>
          </a:p>
          <a:p>
            <a:r>
              <a:rPr lang="en-US" dirty="0"/>
              <a:t>Quantum tunneling through barrier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D296EBC3-6EEB-9CEB-AD26-E28BBC80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38244"/>
            <a:ext cx="6977780" cy="4657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D6A0F-11DA-DE73-5D31-7B2ACFFDA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3" b="32503"/>
          <a:stretch/>
        </p:blipFill>
        <p:spPr>
          <a:xfrm>
            <a:off x="822109" y="2922991"/>
            <a:ext cx="3864135" cy="441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36"/>
    </mc:Choice>
    <mc:Fallback xmlns="">
      <p:transition spd="slow" advTm="686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5325CD0-D5AF-A255-4512-370E87A0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t="2898" r="4875" b="56137"/>
          <a:stretch/>
        </p:blipFill>
        <p:spPr>
          <a:xfrm>
            <a:off x="9345168" y="-120261"/>
            <a:ext cx="2846832" cy="1740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FE157-507D-C560-0E96-56ADD363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420624"/>
            <a:ext cx="10241280" cy="5394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F6BD-84B9-C773-61BD-C942436B8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315" y="1188720"/>
            <a:ext cx="5400000" cy="497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Time Dependent Schrödinger equation: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Finite Difference Method TDSE: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en-GB" dirty="0"/>
              <a:t>Discretised spatial + temporal grids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D2946-B888-6FCB-C33A-95108FF4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34" y="1188719"/>
            <a:ext cx="5400000" cy="554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Initial Wavefunction: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Wave-Packet (GWP)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Initial boost of </a:t>
            </a:r>
            <a:r>
              <a:rPr lang="en-US" i="1" dirty="0"/>
              <a:t>k</a:t>
            </a:r>
            <a:r>
              <a:rPr lang="en-US" i="1" baseline="-25000" dirty="0"/>
              <a:t>0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Must be normalized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Zero at boundaries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Probability of 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Loss of Normalization 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EDCA8-5CD2-712E-5541-DC27F37A0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18" b="8922"/>
          <a:stretch/>
        </p:blipFill>
        <p:spPr>
          <a:xfrm>
            <a:off x="639315" y="1648639"/>
            <a:ext cx="4797566" cy="722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1F6D7-DDB3-A43C-BDF3-EDA4EED47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15" y="3012327"/>
            <a:ext cx="5292031" cy="99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7963E8-C750-06F2-5D11-FFE5D5819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672" y="1620742"/>
            <a:ext cx="4557349" cy="778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48D79-8973-C921-569E-9FB0DB976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15" y="4340799"/>
            <a:ext cx="5245095" cy="56101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DDFC931-959E-9311-018C-9BCABCF723EF}"/>
              </a:ext>
            </a:extLst>
          </p:cNvPr>
          <p:cNvSpPr/>
          <p:nvPr/>
        </p:nvSpPr>
        <p:spPr>
          <a:xfrm>
            <a:off x="3163441" y="3853669"/>
            <a:ext cx="362478" cy="512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66311-BE8B-CA09-55E2-57DA5EF390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275" b="16864"/>
          <a:stretch/>
        </p:blipFill>
        <p:spPr>
          <a:xfrm>
            <a:off x="12656653" y="3257302"/>
            <a:ext cx="2934071" cy="509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7374A8-A1C5-2970-AA85-1620B1531C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0" y="4262979"/>
            <a:ext cx="3679223" cy="5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7"/>
    </mc:Choice>
    <mc:Fallback xmlns="">
      <p:transition spd="slow" advTm="95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93CA4E2-C89B-5D16-A7BF-B0FA155AE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19" y="746231"/>
            <a:ext cx="8101842" cy="53655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66F74-666D-E0A7-DEE2-4A150DF9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25" y="252674"/>
            <a:ext cx="10241280" cy="566928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F7FF-64D3-5775-47B5-66A0CDE83818}"/>
              </a:ext>
            </a:extLst>
          </p:cNvPr>
          <p:cNvSpPr txBox="1"/>
          <p:nvPr/>
        </p:nvSpPr>
        <p:spPr>
          <a:xfrm>
            <a:off x="111039" y="1051560"/>
            <a:ext cx="4088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Simulation Study: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Gaussian Spatial Width:</a:t>
            </a:r>
            <a:endParaRPr lang="en-US" i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i="1" kern="100" baseline="-25000" dirty="0">
                <a:ea typeface="Aptos" panose="020B0004020202020204" pitchFamily="34" charset="0"/>
                <a:cs typeface="Times New Roman" panose="02020603050405020304" pitchFamily="18" charset="0"/>
              </a:rPr>
              <a:t>0  </a:t>
            </a:r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= 1, 2.5 , 5, 10, 15 </a:t>
            </a:r>
            <a:r>
              <a:rPr lang="en-US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fm</a:t>
            </a:r>
            <a:endParaRPr lang="en-US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Simulated fusion </a:t>
            </a:r>
            <a:r>
              <a:rPr lang="en-GB" kern="100" dirty="0">
                <a:ea typeface="Aptos" panose="020B0004020202020204" pitchFamily="34" charset="0"/>
                <a:cs typeface="Times New Roman" panose="02020603050405020304" pitchFamily="18" charset="0"/>
              </a:rPr>
              <a:t>over range of initial wave-packet energies: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55 ≤ E</a:t>
            </a:r>
            <a:r>
              <a:rPr lang="en-GB" i="1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</a:t>
            </a:r>
            <a:r>
              <a:rPr lang="en-GB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≤ 70 </a:t>
            </a:r>
            <a:r>
              <a:rPr lang="en-GB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MeV</a:t>
            </a:r>
            <a:r>
              <a:rPr lang="en-GB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3D1C1-F855-A4B3-E37E-E83EA7E486B5}"/>
              </a:ext>
            </a:extLst>
          </p:cNvPr>
          <p:cNvSpPr txBox="1"/>
          <p:nvPr/>
        </p:nvSpPr>
        <p:spPr>
          <a:xfrm>
            <a:off x="111039" y="3343420"/>
            <a:ext cx="4175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Result:</a:t>
            </a:r>
          </a:p>
          <a:p>
            <a:r>
              <a:rPr lang="en-GB" dirty="0"/>
              <a:t>As </a:t>
            </a:r>
            <a:r>
              <a:rPr lang="en-US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i="1" kern="100" baseline="-25000" dirty="0">
                <a:ea typeface="Aptos" panose="020B0004020202020204" pitchFamily="34" charset="0"/>
                <a:cs typeface="Times New Roman" panose="02020603050405020304" pitchFamily="18" charset="0"/>
              </a:rPr>
              <a:t>0 </a:t>
            </a:r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increases, TDSE solution tends to Analytical, and Numerical TISE solutions</a:t>
            </a:r>
          </a:p>
          <a:p>
            <a:endParaRPr lang="en-US" kern="100" dirty="0">
              <a:cs typeface="Times New Roman" panose="02020603050405020304" pitchFamily="18" charset="0"/>
            </a:endParaRPr>
          </a:p>
          <a:p>
            <a:r>
              <a:rPr lang="en-US" b="1" u="sng" kern="100" dirty="0">
                <a:cs typeface="Times New Roman" panose="02020603050405020304" pitchFamily="18" charset="0"/>
              </a:rPr>
              <a:t>Discussion</a:t>
            </a:r>
            <a:r>
              <a:rPr lang="en-GB" b="1" u="sng" kern="100" dirty="0"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kern="100" dirty="0">
                <a:cs typeface="Times New Roman" panose="02020603050405020304" pitchFamily="18" charset="0"/>
              </a:rPr>
              <a:t>GWP energy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kern="100" dirty="0">
                <a:cs typeface="Times New Roman" panose="02020603050405020304" pitchFamily="18" charset="0"/>
              </a:rPr>
              <a:t>GWP dispersion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kern="100" dirty="0">
                <a:cs typeface="Times New Roman" panose="02020603050405020304" pitchFamily="18" charset="0"/>
              </a:rPr>
              <a:t>Viability of numerical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kern="100" dirty="0">
                <a:cs typeface="Times New Roman" panose="02020603050405020304" pitchFamily="18" charset="0"/>
              </a:rPr>
              <a:t>Parameter fitting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kern="1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kern="100" dirty="0"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7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398-777F-098A-FD11-90D08F88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60" y="94488"/>
            <a:ext cx="10241280" cy="652272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6E80-DB91-64FC-8A0A-6D178981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746760"/>
            <a:ext cx="11353800" cy="5577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dirty="0"/>
              <a:t>[1] R. D. E. Atkinson and F. G. </a:t>
            </a:r>
            <a:r>
              <a:rPr lang="en-GB" sz="1050" dirty="0" err="1"/>
              <a:t>Houtermans</a:t>
            </a:r>
            <a:r>
              <a:rPr lang="en-GB" sz="1050" dirty="0"/>
              <a:t>. “Zur Frage der </a:t>
            </a:r>
            <a:r>
              <a:rPr lang="en-GB" sz="1050" dirty="0" err="1"/>
              <a:t>Aufbaumöglichkeit</a:t>
            </a:r>
            <a:r>
              <a:rPr lang="en-GB" sz="1050" dirty="0"/>
              <a:t> der </a:t>
            </a:r>
            <a:r>
              <a:rPr lang="en-GB" sz="1050" dirty="0" err="1"/>
              <a:t>Elemente</a:t>
            </a:r>
            <a:r>
              <a:rPr lang="en-GB" sz="1050" dirty="0"/>
              <a:t> in </a:t>
            </a:r>
            <a:r>
              <a:rPr lang="en-GB" sz="1050" dirty="0" err="1"/>
              <a:t>Sternen</a:t>
            </a:r>
            <a:r>
              <a:rPr lang="en-GB" sz="1050" dirty="0"/>
              <a:t>”. In: </a:t>
            </a:r>
            <a:r>
              <a:rPr lang="en-GB" sz="1050" dirty="0" err="1"/>
              <a:t>Zeitschrift</a:t>
            </a:r>
            <a:r>
              <a:rPr lang="en-GB" sz="1050" dirty="0"/>
              <a:t> fur </a:t>
            </a:r>
            <a:r>
              <a:rPr lang="en-GB" sz="1050" dirty="0" err="1"/>
              <a:t>Physik</a:t>
            </a:r>
            <a:r>
              <a:rPr lang="en-GB" sz="1050" dirty="0"/>
              <a:t> 54.9-10 (Sept. 1929), pp. 656–665. DOI: 10.1007/BF01341595.</a:t>
            </a:r>
          </a:p>
          <a:p>
            <a:pPr marL="0" indent="0">
              <a:buNone/>
            </a:pPr>
            <a:r>
              <a:rPr lang="en-GB" sz="1050" dirty="0"/>
              <a:t>[2] The Atomic Archive. "Mike" Device is Tested. Online. Date Accessed: 7 April 2024. URL: https ://www.atomicarchive.com/history/hydrogen-bomb/page-13.html.9</a:t>
            </a:r>
          </a:p>
          <a:p>
            <a:pPr marL="0" indent="0">
              <a:buNone/>
            </a:pPr>
            <a:r>
              <a:rPr lang="en-GB" sz="1050" dirty="0"/>
              <a:t>[3] ITER. WHAT IS ITER? Online. Date Accessed: 7 April 2024. URL: https://www.iter.org/proj/inafewlines.</a:t>
            </a:r>
          </a:p>
          <a:p>
            <a:pPr marL="0" indent="0">
              <a:buNone/>
            </a:pPr>
            <a:r>
              <a:rPr lang="en-GB" sz="1050" dirty="0"/>
              <a:t>[4] A. B. </a:t>
            </a:r>
            <a:r>
              <a:rPr lang="en-GB" sz="1050" dirty="0" err="1"/>
              <a:t>Balantekin</a:t>
            </a:r>
            <a:r>
              <a:rPr lang="en-GB" sz="1050" dirty="0"/>
              <a:t> and N. </a:t>
            </a:r>
            <a:r>
              <a:rPr lang="en-GB" sz="1050" dirty="0" err="1"/>
              <a:t>Takigawa</a:t>
            </a:r>
            <a:r>
              <a:rPr lang="en-GB" sz="1050" dirty="0"/>
              <a:t>. “Quantum </a:t>
            </a:r>
            <a:r>
              <a:rPr lang="en-GB" sz="1050" dirty="0" err="1"/>
              <a:t>tunneling</a:t>
            </a:r>
            <a:r>
              <a:rPr lang="en-GB" sz="1050" dirty="0"/>
              <a:t> in nuclear fusion”. In: Rev. Mod. Phys. 70 (1 1998), pp. 77–100. DOI: 10.1103/RevModPhys.70.77. URL: https://link.aps.org/doi/10.1103/RevModPhys.70.77.</a:t>
            </a:r>
          </a:p>
          <a:p>
            <a:pPr marL="0" indent="0">
              <a:buNone/>
            </a:pPr>
            <a:r>
              <a:rPr lang="en-GB" sz="1050" dirty="0"/>
              <a:t>[5] M. Dasgupta et al. “MEASURING BARRIERS TO FUSION”. In: Annual Review of Nuclear and </a:t>
            </a:r>
            <a:r>
              <a:rPr lang="en-GB" sz="1050" dirty="0" err="1"/>
              <a:t>ParticleScience</a:t>
            </a:r>
            <a:r>
              <a:rPr lang="en-GB" sz="1050" dirty="0"/>
              <a:t> 48.Volume 48, 1998 (1998), pp. 401–461. ISSN: 1545-4134. DOI: https://doi.org/10.1146/annurev.nucl.48.1.401. URL: https://www.annualreviews.org/content/journals/10.1146/annurev.nucl.48.1.401.</a:t>
            </a:r>
          </a:p>
          <a:p>
            <a:pPr marL="0" indent="0">
              <a:buNone/>
            </a:pPr>
            <a:r>
              <a:rPr lang="en-GB" sz="1050" dirty="0"/>
              <a:t>[6] Terence </a:t>
            </a:r>
            <a:r>
              <a:rPr lang="en-GB" sz="1050" dirty="0" err="1"/>
              <a:t>Vockerodt</a:t>
            </a:r>
            <a:r>
              <a:rPr lang="en-GB" sz="1050" dirty="0"/>
              <a:t> and Alexis Diaz-Torres. “Describing heavy-ion fusion with quantum coupled-</a:t>
            </a:r>
            <a:r>
              <a:rPr lang="en-GB" sz="1050" dirty="0" err="1"/>
              <a:t>channelswave</a:t>
            </a:r>
            <a:r>
              <a:rPr lang="en-GB" sz="1050" dirty="0"/>
              <a:t>-packet dynamics”. In: Phys. Rev. C 100 (3 2019), p. 034606. DOI: 10.1103/PhysRevC.100.034606. URL: https://link.aps.org/doi/10.1103/PhysRevC.100.034606.</a:t>
            </a:r>
          </a:p>
          <a:p>
            <a:pPr marL="0" indent="0">
              <a:buNone/>
            </a:pPr>
            <a:r>
              <a:rPr lang="en-GB" sz="1050" dirty="0"/>
              <a:t>[7] David Lawrence Hill and John Archibald Wheeler. “Nuclear Constitution and the Interpretation of </a:t>
            </a:r>
            <a:r>
              <a:rPr lang="en-GB" sz="1050" dirty="0" err="1"/>
              <a:t>FissionPhenomena</a:t>
            </a:r>
            <a:r>
              <a:rPr lang="en-GB" sz="1050" dirty="0"/>
              <a:t>”. In: Phys. Rev. 89 (5 1953), pp. 1102–1145. DOI: 10.1103/PhysRev.89.1102. URL:https://link.aps.org/doi/10.1103/PhysRev.89.1102.</a:t>
            </a:r>
          </a:p>
          <a:p>
            <a:pPr marL="0" indent="0">
              <a:buNone/>
            </a:pPr>
            <a:r>
              <a:rPr lang="en-GB" sz="1050" dirty="0"/>
              <a:t>[8] C. Y. Wong. “Interaction Barrier in Charged-Particle Nuclear Reactions”. In: Phys. Rev. Lett. 31 (12 1973),pp. 766–769. DOI: 10.1103/PhysRevLett.31.766. URL: https://link.aps.org/doi/10.1103/PhysRevLett.31.766.</a:t>
            </a:r>
          </a:p>
          <a:p>
            <a:pPr marL="0" indent="0">
              <a:buNone/>
            </a:pPr>
            <a:r>
              <a:rPr lang="en-GB" sz="1050" dirty="0"/>
              <a:t>[9] J. R. Leigh et al. “Barrier distributions from the fusion of oxygen ions with 144,148,154Sm and 186W”.In: Phys. Rev. C 52 (6 1995), pp. 3151–3166. DOI: 10 . 1103 / </a:t>
            </a:r>
            <a:r>
              <a:rPr lang="en-GB" sz="1050" dirty="0" err="1"/>
              <a:t>PhysRevC</a:t>
            </a:r>
            <a:r>
              <a:rPr lang="en-GB" sz="1050" dirty="0"/>
              <a:t> . 52 . 3151. URL: https ://link.aps.org/</a:t>
            </a:r>
            <a:r>
              <a:rPr lang="en-GB" sz="1050" dirty="0" err="1"/>
              <a:t>doi</a:t>
            </a:r>
            <a:r>
              <a:rPr lang="en-GB" sz="1050" dirty="0"/>
              <a:t>/10.1103/PhysRevC.52.3151.</a:t>
            </a:r>
          </a:p>
          <a:p>
            <a:pPr marL="0" indent="0">
              <a:buNone/>
            </a:pPr>
            <a:r>
              <a:rPr lang="en-GB" sz="1050" dirty="0"/>
              <a:t>[10] A.C Berriman et al. Barriers to Fusion. Online. Date Accessed: 8/4/2024. URL: https://inis.iaea.org/collection/NCLCollectionStore/_Public/31/033/31033889.pdf.</a:t>
            </a:r>
          </a:p>
          <a:p>
            <a:pPr marL="0" indent="0">
              <a:buNone/>
            </a:pPr>
            <a:r>
              <a:rPr lang="en-GB" sz="1050" dirty="0"/>
              <a:t>[11] E </a:t>
            </a:r>
            <a:r>
              <a:rPr lang="en-GB" sz="1050" dirty="0" err="1"/>
              <a:t>Piasecki</a:t>
            </a:r>
            <a:r>
              <a:rPr lang="en-GB" sz="1050" dirty="0"/>
              <a:t>, L. </a:t>
            </a:r>
            <a:r>
              <a:rPr lang="en-GB" sz="1050" dirty="0" err="1"/>
              <a:t>Swiderski</a:t>
            </a:r>
            <a:r>
              <a:rPr lang="en-GB" sz="1050" dirty="0"/>
              <a:t>, and J </a:t>
            </a:r>
            <a:r>
              <a:rPr lang="en-GB" sz="1050" dirty="0" err="1"/>
              <a:t>Jastrzebski</a:t>
            </a:r>
            <a:r>
              <a:rPr lang="en-GB" sz="1050" dirty="0"/>
              <a:t>. Fusion Barrier distributions. Online. Date Accessed: 8/4/2024.2007. URL: https://inis.iaea.org/collection/NCLCollectionStore/_Public/38/068/38068150.pdf.</a:t>
            </a:r>
          </a:p>
          <a:p>
            <a:pPr marL="0" indent="0">
              <a:buNone/>
            </a:pPr>
            <a:r>
              <a:rPr lang="en-GB" sz="1050" dirty="0"/>
              <a:t>[12] N. Rowley, G.R. </a:t>
            </a:r>
            <a:r>
              <a:rPr lang="en-GB" sz="1050" dirty="0" err="1"/>
              <a:t>Satchler</a:t>
            </a:r>
            <a:r>
              <a:rPr lang="en-GB" sz="1050" dirty="0"/>
              <a:t>, and P.H. </a:t>
            </a:r>
            <a:r>
              <a:rPr lang="en-GB" sz="1050" dirty="0" err="1"/>
              <a:t>Stelson</a:t>
            </a:r>
            <a:r>
              <a:rPr lang="en-GB" sz="1050" dirty="0"/>
              <a:t>. “On the “distribution of barriers” interpretation of heavy-</a:t>
            </a:r>
            <a:r>
              <a:rPr lang="en-GB" sz="1050" dirty="0" err="1"/>
              <a:t>ionfusion</a:t>
            </a:r>
            <a:r>
              <a:rPr lang="en-GB" sz="1050" dirty="0"/>
              <a:t>”. In: Physics Letters B 254.1 (1991), pp. 25–29. ISSN: 0370-2693. DOI: https://doi.org/10.1016/0370-2693(91)90389-8. URL: https://www.sciencedirect.com/science/article/pii/0370269391903898.</a:t>
            </a:r>
          </a:p>
          <a:p>
            <a:pPr marL="0" indent="0">
              <a:buNone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66384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990D-71A4-DC9E-C717-E175E63A8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10A27-16E9-5364-4BE6-E7FCADA4F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7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7B430-5700-4C40-8E04-2B46FC636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301"/>
          <a:stretch/>
        </p:blipFill>
        <p:spPr>
          <a:xfrm>
            <a:off x="4313968" y="197019"/>
            <a:ext cx="7602661" cy="648178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E286B-F06E-BB44-294C-F6637CB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200" spc="750" dirty="0">
                <a:solidFill>
                  <a:schemeClr val="bg1"/>
                </a:solidFill>
              </a:rPr>
              <a:t>Simulation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71112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A5ED9-FB33-B22C-4DE0-603ED2EB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Nuclear Cross section</a:t>
            </a:r>
          </a:p>
        </p:txBody>
      </p:sp>
      <p:pic>
        <p:nvPicPr>
          <p:cNvPr id="5" name="Picture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AC76495E-A291-FA36-748F-75BB5308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774011"/>
            <a:ext cx="8015056" cy="53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771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1139</Words>
  <Application>Microsoft Office PowerPoint</Application>
  <PresentationFormat>Widescreen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Avenir Next LT Pro</vt:lpstr>
      <vt:lpstr>Courier New</vt:lpstr>
      <vt:lpstr>Symbol</vt:lpstr>
      <vt:lpstr>Times New Roman</vt:lpstr>
      <vt:lpstr>Wingdings</vt:lpstr>
      <vt:lpstr>GradientRiseVTI</vt:lpstr>
      <vt:lpstr>Simulating nuclear fusion</vt:lpstr>
      <vt:lpstr>Single Barrier Model</vt:lpstr>
      <vt:lpstr>Simulation</vt:lpstr>
      <vt:lpstr>Results</vt:lpstr>
      <vt:lpstr>References</vt:lpstr>
      <vt:lpstr>PowerPoint Presentation</vt:lpstr>
      <vt:lpstr>Additional Slides</vt:lpstr>
      <vt:lpstr>Simulation Parameters</vt:lpstr>
      <vt:lpstr>Nuclear Cross section</vt:lpstr>
      <vt:lpstr>Barrier distribution</vt:lpstr>
      <vt:lpstr>Gaussian Wave-packets</vt:lpstr>
      <vt:lpstr>Finite Difference Method </vt:lpstr>
      <vt:lpstr>Window Operator</vt:lpstr>
      <vt:lpstr>Model &amp; sim Problems</vt:lpstr>
      <vt:lpstr>Coupled Channel Formalism</vt:lpstr>
      <vt:lpstr>Coulomb equation</vt:lpstr>
      <vt:lpstr>Woods-Saxon Equation</vt:lpstr>
      <vt:lpstr>Imaginary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nuclear Fusion of oxygen-16 and Samarium-144</dc:title>
  <dc:creator>Henden, Lars (UG - Maths &amp; Physics)</dc:creator>
  <cp:lastModifiedBy>Henden, Lars (UG - Maths &amp; Physics)</cp:lastModifiedBy>
  <cp:revision>2</cp:revision>
  <dcterms:created xsi:type="dcterms:W3CDTF">2024-04-15T11:00:59Z</dcterms:created>
  <dcterms:modified xsi:type="dcterms:W3CDTF">2024-07-31T12:17:21Z</dcterms:modified>
</cp:coreProperties>
</file>