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55ba92123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55ba9212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b06585e0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b06585e0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b06585e0c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b06585e0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b06585e0c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2b06585e0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b06585e0c_0_2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b06585e0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b06585e0c_0_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2b06585e0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b06585e0c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2b06585e0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2b06585e0c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2b06585e0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image" Target="../media/image4.jpg"/><Relationship Id="rId5"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3586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BDM CAPSTONE PROJECT</a:t>
            </a:r>
            <a:endParaRPr/>
          </a:p>
        </p:txBody>
      </p:sp>
      <p:sp>
        <p:nvSpPr>
          <p:cNvPr id="86" name="Google Shape;86;p13"/>
          <p:cNvSpPr txBox="1"/>
          <p:nvPr>
            <p:ph idx="1" type="subTitle"/>
          </p:nvPr>
        </p:nvSpPr>
        <p:spPr>
          <a:xfrm>
            <a:off x="598100" y="2330150"/>
            <a:ext cx="8364600" cy="71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Market Basket analysis and inventory optimization through data mining for a low-growth organic food store</a:t>
            </a:r>
            <a:endParaRPr sz="100"/>
          </a:p>
        </p:txBody>
      </p:sp>
      <p:sp>
        <p:nvSpPr>
          <p:cNvPr id="87" name="Google Shape;87;p13"/>
          <p:cNvSpPr txBox="1"/>
          <p:nvPr/>
        </p:nvSpPr>
        <p:spPr>
          <a:xfrm>
            <a:off x="598100" y="3909700"/>
            <a:ext cx="7291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By Devansh Singh Parmar</a:t>
            </a:r>
            <a:endParaRPr>
              <a:solidFill>
                <a:schemeClr val="lt1"/>
              </a:solidFill>
            </a:endParaRPr>
          </a:p>
          <a:p>
            <a:pPr indent="0" lvl="0" marL="0" rtl="0" algn="l">
              <a:spcBef>
                <a:spcPts val="0"/>
              </a:spcBef>
              <a:spcAft>
                <a:spcPts val="0"/>
              </a:spcAft>
              <a:buNone/>
            </a:pPr>
            <a:r>
              <a:rPr lang="en">
                <a:solidFill>
                  <a:schemeClr val="lt1"/>
                </a:solidFill>
              </a:rPr>
              <a:t>Student Email ID:  21f1001594@ds.study.iitm.ac.in</a:t>
            </a:r>
            <a:endParaRPr>
              <a:solidFill>
                <a:schemeClr val="lt1"/>
              </a:solidFill>
            </a:endParaRPr>
          </a:p>
          <a:p>
            <a:pPr indent="0" lvl="0" marL="0" rtl="0" algn="l">
              <a:spcBef>
                <a:spcPts val="0"/>
              </a:spcBef>
              <a:spcAft>
                <a:spcPts val="0"/>
              </a:spcAft>
              <a:buNone/>
            </a:pPr>
            <a:r>
              <a:rPr lang="en">
                <a:solidFill>
                  <a:schemeClr val="lt1"/>
                </a:solidFill>
              </a:rPr>
              <a:t>Roll No: 21f1001594</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2"/>
          <p:cNvSpPr txBox="1"/>
          <p:nvPr>
            <p:ph type="ctrTitle"/>
          </p:nvPr>
        </p:nvSpPr>
        <p:spPr>
          <a:xfrm>
            <a:off x="460950" y="2015575"/>
            <a:ext cx="7396200" cy="72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300"/>
              <a:t>Thank You</a:t>
            </a:r>
            <a:endParaRPr sz="3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0" y="0"/>
            <a:ext cx="9144000" cy="668400"/>
          </a:xfrm>
          <a:prstGeom prst="rect">
            <a:avLst/>
          </a:prstGeom>
          <a:solidFill>
            <a:srgbClr val="1C4587"/>
          </a:solidFill>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FFFFF"/>
                </a:solidFill>
              </a:rPr>
              <a:t>Organisation Background</a:t>
            </a:r>
            <a:endParaRPr sz="2000">
              <a:solidFill>
                <a:srgbClr val="FFFFFF"/>
              </a:solidFill>
            </a:endParaRPr>
          </a:p>
        </p:txBody>
      </p:sp>
      <p:pic>
        <p:nvPicPr>
          <p:cNvPr id="93" name="Google Shape;93;p14"/>
          <p:cNvPicPr preferRelativeResize="0"/>
          <p:nvPr/>
        </p:nvPicPr>
        <p:blipFill>
          <a:blip r:embed="rId3">
            <a:alphaModFix/>
          </a:blip>
          <a:stretch>
            <a:fillRect/>
          </a:stretch>
        </p:blipFill>
        <p:spPr>
          <a:xfrm>
            <a:off x="5694075" y="668400"/>
            <a:ext cx="3449926" cy="4475100"/>
          </a:xfrm>
          <a:prstGeom prst="rect">
            <a:avLst/>
          </a:prstGeom>
          <a:noFill/>
          <a:ln>
            <a:noFill/>
          </a:ln>
        </p:spPr>
      </p:pic>
      <p:sp>
        <p:nvSpPr>
          <p:cNvPr id="94" name="Google Shape;94;p14"/>
          <p:cNvSpPr/>
          <p:nvPr/>
        </p:nvSpPr>
        <p:spPr>
          <a:xfrm>
            <a:off x="0" y="1266125"/>
            <a:ext cx="289800" cy="1602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txBox="1"/>
          <p:nvPr/>
        </p:nvSpPr>
        <p:spPr>
          <a:xfrm>
            <a:off x="274500" y="985925"/>
            <a:ext cx="4747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Organic Window is a small business established in March 2022, located in Dehradun, the capital of Uttarakhand, India. </a:t>
            </a:r>
            <a:endParaRPr>
              <a:latin typeface="Roboto"/>
              <a:ea typeface="Roboto"/>
              <a:cs typeface="Roboto"/>
              <a:sym typeface="Roboto"/>
            </a:endParaRPr>
          </a:p>
        </p:txBody>
      </p:sp>
      <p:sp>
        <p:nvSpPr>
          <p:cNvPr id="96" name="Google Shape;96;p14"/>
          <p:cNvSpPr txBox="1"/>
          <p:nvPr/>
        </p:nvSpPr>
        <p:spPr>
          <a:xfrm>
            <a:off x="289801" y="2134750"/>
            <a:ext cx="4812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product range at Organic Window includes everyday groceries like organic rice, pulses, and flour, as well as unique state-specific food products such as Buransh (Rhododendron juice), chutneys, pahadi pulses, and pahadi spices.</a:t>
            </a:r>
            <a:endParaRPr>
              <a:latin typeface="Roboto"/>
              <a:ea typeface="Roboto"/>
              <a:cs typeface="Roboto"/>
              <a:sym typeface="Roboto"/>
            </a:endParaRPr>
          </a:p>
        </p:txBody>
      </p:sp>
      <p:sp>
        <p:nvSpPr>
          <p:cNvPr id="97" name="Google Shape;97;p14"/>
          <p:cNvSpPr/>
          <p:nvPr/>
        </p:nvSpPr>
        <p:spPr>
          <a:xfrm>
            <a:off x="0" y="2642663"/>
            <a:ext cx="289800" cy="1602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txBox="1"/>
          <p:nvPr/>
        </p:nvSpPr>
        <p:spPr>
          <a:xfrm>
            <a:off x="289808" y="3790038"/>
            <a:ext cx="378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products are sourced from different companies which </a:t>
            </a:r>
            <a:r>
              <a:rPr lang="en">
                <a:latin typeface="Roboto"/>
                <a:ea typeface="Roboto"/>
                <a:cs typeface="Roboto"/>
                <a:sym typeface="Roboto"/>
              </a:rPr>
              <a:t>include</a:t>
            </a:r>
            <a:r>
              <a:rPr lang="en">
                <a:latin typeface="Roboto"/>
                <a:ea typeface="Roboto"/>
                <a:cs typeface="Roboto"/>
                <a:sym typeface="Roboto"/>
              </a:rPr>
              <a:t> Samridhi and natureland along with other local companies.</a:t>
            </a:r>
            <a:endParaRPr>
              <a:latin typeface="Roboto"/>
              <a:ea typeface="Roboto"/>
              <a:cs typeface="Roboto"/>
              <a:sym typeface="Roboto"/>
            </a:endParaRPr>
          </a:p>
        </p:txBody>
      </p:sp>
      <p:sp>
        <p:nvSpPr>
          <p:cNvPr id="99" name="Google Shape;99;p14"/>
          <p:cNvSpPr/>
          <p:nvPr/>
        </p:nvSpPr>
        <p:spPr>
          <a:xfrm>
            <a:off x="0" y="4029900"/>
            <a:ext cx="289800" cy="1602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0" y="0"/>
            <a:ext cx="9059100" cy="668400"/>
          </a:xfrm>
          <a:prstGeom prst="rect">
            <a:avLst/>
          </a:prstGeom>
          <a:solidFill>
            <a:srgbClr val="1C4587"/>
          </a:solidFill>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FFFFF"/>
                </a:solidFill>
              </a:rPr>
              <a:t>Problems &amp; Objectives</a:t>
            </a:r>
            <a:endParaRPr sz="2000">
              <a:solidFill>
                <a:srgbClr val="FFFFFF"/>
              </a:solidFill>
            </a:endParaRPr>
          </a:p>
        </p:txBody>
      </p:sp>
      <p:sp>
        <p:nvSpPr>
          <p:cNvPr id="105" name="Google Shape;105;p15"/>
          <p:cNvSpPr txBox="1"/>
          <p:nvPr/>
        </p:nvSpPr>
        <p:spPr>
          <a:xfrm>
            <a:off x="4765625" y="1197488"/>
            <a:ext cx="407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Overcoming Organic Window's identity crisis and establishing a stronger brand image.</a:t>
            </a:r>
            <a:endParaRPr>
              <a:latin typeface="Roboto"/>
              <a:ea typeface="Roboto"/>
              <a:cs typeface="Roboto"/>
              <a:sym typeface="Roboto"/>
            </a:endParaRPr>
          </a:p>
        </p:txBody>
      </p:sp>
      <p:sp>
        <p:nvSpPr>
          <p:cNvPr id="106" name="Google Shape;106;p15"/>
          <p:cNvSpPr txBox="1"/>
          <p:nvPr/>
        </p:nvSpPr>
        <p:spPr>
          <a:xfrm>
            <a:off x="4697875" y="2094213"/>
            <a:ext cx="3717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Roboto"/>
                <a:ea typeface="Roboto"/>
                <a:cs typeface="Roboto"/>
                <a:sym typeface="Roboto"/>
              </a:rPr>
              <a:t>Identifying opportunities for increasing sales and profit at Organic Window.</a:t>
            </a:r>
            <a:endParaRPr sz="1500">
              <a:latin typeface="Roboto"/>
              <a:ea typeface="Roboto"/>
              <a:cs typeface="Roboto"/>
              <a:sym typeface="Roboto"/>
            </a:endParaRPr>
          </a:p>
        </p:txBody>
      </p:sp>
      <p:sp>
        <p:nvSpPr>
          <p:cNvPr id="107" name="Google Shape;107;p15"/>
          <p:cNvSpPr txBox="1"/>
          <p:nvPr/>
        </p:nvSpPr>
        <p:spPr>
          <a:xfrm>
            <a:off x="4779475" y="3021850"/>
            <a:ext cx="3933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Roboto"/>
                <a:ea typeface="Roboto"/>
                <a:cs typeface="Roboto"/>
                <a:sym typeface="Roboto"/>
              </a:rPr>
              <a:t>Trend Analysis, analyzing impact of weather patterns on sales</a:t>
            </a:r>
            <a:endParaRPr sz="1500">
              <a:latin typeface="Roboto"/>
              <a:ea typeface="Roboto"/>
              <a:cs typeface="Roboto"/>
              <a:sym typeface="Roboto"/>
            </a:endParaRPr>
          </a:p>
        </p:txBody>
      </p:sp>
      <p:sp>
        <p:nvSpPr>
          <p:cNvPr id="108" name="Google Shape;108;p15"/>
          <p:cNvSpPr txBox="1"/>
          <p:nvPr/>
        </p:nvSpPr>
        <p:spPr>
          <a:xfrm>
            <a:off x="4710325" y="3927950"/>
            <a:ext cx="4071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Roboto"/>
                <a:ea typeface="Roboto"/>
                <a:cs typeface="Roboto"/>
                <a:sym typeface="Roboto"/>
              </a:rPr>
              <a:t>Analyzing different sales channels and prioritizing resource allocation.</a:t>
            </a:r>
            <a:endParaRPr sz="1500">
              <a:latin typeface="Roboto"/>
              <a:ea typeface="Roboto"/>
              <a:cs typeface="Roboto"/>
              <a:sym typeface="Roboto"/>
            </a:endParaRPr>
          </a:p>
        </p:txBody>
      </p:sp>
      <p:sp>
        <p:nvSpPr>
          <p:cNvPr id="109" name="Google Shape;109;p15"/>
          <p:cNvSpPr/>
          <p:nvPr/>
        </p:nvSpPr>
        <p:spPr>
          <a:xfrm>
            <a:off x="4526263" y="1447838"/>
            <a:ext cx="171600" cy="1149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4526263" y="2293063"/>
            <a:ext cx="171600" cy="1149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4526263" y="3287650"/>
            <a:ext cx="171600" cy="1149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4526263" y="4193750"/>
            <a:ext cx="171600" cy="1149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txBox="1"/>
          <p:nvPr/>
        </p:nvSpPr>
        <p:spPr>
          <a:xfrm>
            <a:off x="334050" y="3962684"/>
            <a:ext cx="378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Break even for organic window stands ar 70,000 Rs a month which they have never reached</a:t>
            </a:r>
            <a:endParaRPr>
              <a:latin typeface="Roboto"/>
              <a:ea typeface="Roboto"/>
              <a:cs typeface="Roboto"/>
              <a:sym typeface="Roboto"/>
            </a:endParaRPr>
          </a:p>
        </p:txBody>
      </p:sp>
      <p:sp>
        <p:nvSpPr>
          <p:cNvPr id="114" name="Google Shape;114;p15"/>
          <p:cNvSpPr/>
          <p:nvPr/>
        </p:nvSpPr>
        <p:spPr>
          <a:xfrm>
            <a:off x="44250" y="1497400"/>
            <a:ext cx="289800" cy="1602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0" y="4298225"/>
            <a:ext cx="289800" cy="1602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txBox="1"/>
          <p:nvPr/>
        </p:nvSpPr>
        <p:spPr>
          <a:xfrm>
            <a:off x="334058" y="1269700"/>
            <a:ext cx="378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Sourcing of products left fewer margins for organic window. This is around 18-22 %</a:t>
            </a:r>
            <a:endParaRPr>
              <a:latin typeface="Roboto"/>
              <a:ea typeface="Roboto"/>
              <a:cs typeface="Roboto"/>
              <a:sym typeface="Roboto"/>
            </a:endParaRPr>
          </a:p>
        </p:txBody>
      </p:sp>
      <p:cxnSp>
        <p:nvCxnSpPr>
          <p:cNvPr id="117" name="Google Shape;117;p15"/>
          <p:cNvCxnSpPr/>
          <p:nvPr/>
        </p:nvCxnSpPr>
        <p:spPr>
          <a:xfrm>
            <a:off x="4526275" y="612800"/>
            <a:ext cx="18300" cy="4838100"/>
          </a:xfrm>
          <a:prstGeom prst="straightConnector1">
            <a:avLst/>
          </a:prstGeom>
          <a:noFill/>
          <a:ln cap="flat" cmpd="sng" w="9525">
            <a:solidFill>
              <a:schemeClr val="dk2"/>
            </a:solidFill>
            <a:prstDash val="solid"/>
            <a:round/>
            <a:headEnd len="med" w="med" type="none"/>
            <a:tailEnd len="med" w="med" type="none"/>
          </a:ln>
        </p:spPr>
      </p:cxnSp>
      <p:sp>
        <p:nvSpPr>
          <p:cNvPr id="118" name="Google Shape;118;p15"/>
          <p:cNvSpPr txBox="1"/>
          <p:nvPr/>
        </p:nvSpPr>
        <p:spPr>
          <a:xfrm>
            <a:off x="4529550" y="668400"/>
            <a:ext cx="238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OBJECTIVES:</a:t>
            </a:r>
            <a:endParaRPr>
              <a:latin typeface="Roboto"/>
              <a:ea typeface="Roboto"/>
              <a:cs typeface="Roboto"/>
              <a:sym typeface="Roboto"/>
            </a:endParaRPr>
          </a:p>
        </p:txBody>
      </p:sp>
      <p:sp>
        <p:nvSpPr>
          <p:cNvPr id="119" name="Google Shape;119;p15"/>
          <p:cNvSpPr txBox="1"/>
          <p:nvPr/>
        </p:nvSpPr>
        <p:spPr>
          <a:xfrm>
            <a:off x="0" y="668400"/>
            <a:ext cx="238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PROBLEMS FACED:</a:t>
            </a:r>
            <a:endParaRPr>
              <a:latin typeface="Roboto"/>
              <a:ea typeface="Roboto"/>
              <a:cs typeface="Roboto"/>
              <a:sym typeface="Roboto"/>
            </a:endParaRPr>
          </a:p>
        </p:txBody>
      </p:sp>
      <p:sp>
        <p:nvSpPr>
          <p:cNvPr id="120" name="Google Shape;120;p15"/>
          <p:cNvSpPr txBox="1"/>
          <p:nvPr/>
        </p:nvSpPr>
        <p:spPr>
          <a:xfrm>
            <a:off x="289800" y="3001663"/>
            <a:ext cx="2931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This has resulted in low Sales and demand no constant growth for the store.</a:t>
            </a:r>
            <a:endParaRPr>
              <a:latin typeface="Roboto"/>
              <a:ea typeface="Roboto"/>
              <a:cs typeface="Roboto"/>
              <a:sym typeface="Roboto"/>
            </a:endParaRPr>
          </a:p>
        </p:txBody>
      </p:sp>
      <p:sp>
        <p:nvSpPr>
          <p:cNvPr id="121" name="Google Shape;121;p15"/>
          <p:cNvSpPr/>
          <p:nvPr/>
        </p:nvSpPr>
        <p:spPr>
          <a:xfrm>
            <a:off x="0" y="3313463"/>
            <a:ext cx="289800" cy="1602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a:off x="0" y="2328713"/>
            <a:ext cx="289800" cy="1602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txBox="1"/>
          <p:nvPr/>
        </p:nvSpPr>
        <p:spPr>
          <a:xfrm>
            <a:off x="289808" y="1962188"/>
            <a:ext cx="3788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Given Dehradun is a Tier 2 has much less spending power than Tier 1 cities and are unwilling to pay a premium for organic products</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0" y="0"/>
            <a:ext cx="9144000" cy="668400"/>
          </a:xfrm>
          <a:prstGeom prst="rect">
            <a:avLst/>
          </a:prstGeom>
          <a:solidFill>
            <a:srgbClr val="1C4587"/>
          </a:solidFill>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FFFFF"/>
                </a:solidFill>
              </a:rPr>
              <a:t>DATA COLLECTION AND PREPROCESSING</a:t>
            </a:r>
            <a:endParaRPr sz="2000">
              <a:solidFill>
                <a:srgbClr val="FFFFFF"/>
              </a:solidFill>
            </a:endParaRPr>
          </a:p>
        </p:txBody>
      </p:sp>
      <p:sp>
        <p:nvSpPr>
          <p:cNvPr id="129" name="Google Shape;129;p16"/>
          <p:cNvSpPr txBox="1"/>
          <p:nvPr/>
        </p:nvSpPr>
        <p:spPr>
          <a:xfrm>
            <a:off x="145600" y="819013"/>
            <a:ext cx="4533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The data collected spans from April 16, 2022, to January 27, 2023, providing a substantial dataset for analysis and insights.</a:t>
            </a:r>
            <a:endParaRPr sz="1200">
              <a:latin typeface="Roboto"/>
              <a:ea typeface="Roboto"/>
              <a:cs typeface="Roboto"/>
              <a:sym typeface="Roboto"/>
            </a:endParaRPr>
          </a:p>
        </p:txBody>
      </p:sp>
      <p:sp>
        <p:nvSpPr>
          <p:cNvPr id="130" name="Google Shape;130;p16"/>
          <p:cNvSpPr txBox="1"/>
          <p:nvPr/>
        </p:nvSpPr>
        <p:spPr>
          <a:xfrm>
            <a:off x="227800" y="1374550"/>
            <a:ext cx="4369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The primary source of data is the Recon software, which is a point-of-sale system used by Organic Window. The data was accessed remotely using software called AnyDesk.</a:t>
            </a:r>
            <a:endParaRPr sz="1200">
              <a:latin typeface="Roboto"/>
              <a:ea typeface="Roboto"/>
              <a:cs typeface="Roboto"/>
              <a:sym typeface="Roboto"/>
            </a:endParaRPr>
          </a:p>
        </p:txBody>
      </p:sp>
      <p:sp>
        <p:nvSpPr>
          <p:cNvPr id="131" name="Google Shape;131;p16"/>
          <p:cNvSpPr txBox="1"/>
          <p:nvPr/>
        </p:nvSpPr>
        <p:spPr>
          <a:xfrm>
            <a:off x="227800" y="2114875"/>
            <a:ext cx="4533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The collected data from POS was initially in PDF. Each PDF </a:t>
            </a:r>
            <a:r>
              <a:rPr lang="en" sz="1200">
                <a:latin typeface="Roboto"/>
                <a:ea typeface="Roboto"/>
                <a:cs typeface="Roboto"/>
                <a:sym typeface="Roboto"/>
              </a:rPr>
              <a:t>was converted into spreadsheets </a:t>
            </a:r>
            <a:r>
              <a:rPr lang="en" sz="1200">
                <a:latin typeface="Roboto"/>
                <a:ea typeface="Roboto"/>
                <a:cs typeface="Roboto"/>
                <a:sym typeface="Roboto"/>
              </a:rPr>
              <a:t>for analysis. These </a:t>
            </a:r>
            <a:r>
              <a:rPr lang="en" sz="1200">
                <a:latin typeface="Roboto"/>
                <a:ea typeface="Roboto"/>
                <a:cs typeface="Roboto"/>
                <a:sym typeface="Roboto"/>
              </a:rPr>
              <a:t>spreadsheets </a:t>
            </a:r>
            <a:r>
              <a:rPr lang="en" sz="1200">
                <a:latin typeface="Roboto"/>
                <a:ea typeface="Roboto"/>
                <a:cs typeface="Roboto"/>
                <a:sym typeface="Roboto"/>
              </a:rPr>
              <a:t>include item-wise sales and revenue history, month-wise revenue, and date-wise revenue etc</a:t>
            </a:r>
            <a:endParaRPr sz="1200">
              <a:latin typeface="Roboto"/>
              <a:ea typeface="Roboto"/>
              <a:cs typeface="Roboto"/>
              <a:sym typeface="Roboto"/>
            </a:endParaRPr>
          </a:p>
        </p:txBody>
      </p:sp>
      <p:cxnSp>
        <p:nvCxnSpPr>
          <p:cNvPr id="132" name="Google Shape;132;p16"/>
          <p:cNvCxnSpPr/>
          <p:nvPr/>
        </p:nvCxnSpPr>
        <p:spPr>
          <a:xfrm flipH="1" rot="10800000">
            <a:off x="5021075" y="652600"/>
            <a:ext cx="15900" cy="15900"/>
          </a:xfrm>
          <a:prstGeom prst="straightConnector1">
            <a:avLst/>
          </a:prstGeom>
          <a:noFill/>
          <a:ln cap="flat" cmpd="sng" w="9525">
            <a:solidFill>
              <a:schemeClr val="dk2"/>
            </a:solidFill>
            <a:prstDash val="solid"/>
            <a:round/>
            <a:headEnd len="med" w="med" type="none"/>
            <a:tailEnd len="med" w="med" type="none"/>
          </a:ln>
        </p:spPr>
      </p:cxnSp>
      <p:sp>
        <p:nvSpPr>
          <p:cNvPr id="133" name="Google Shape;133;p16"/>
          <p:cNvSpPr/>
          <p:nvPr/>
        </p:nvSpPr>
        <p:spPr>
          <a:xfrm>
            <a:off x="-12" y="3799425"/>
            <a:ext cx="171600" cy="1149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txBox="1"/>
          <p:nvPr/>
        </p:nvSpPr>
        <p:spPr>
          <a:xfrm>
            <a:off x="210750" y="3302775"/>
            <a:ext cx="3297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Correcting format of converted excel sheets. This involved:</a:t>
            </a:r>
            <a:endParaRPr sz="1200"/>
          </a:p>
          <a:p>
            <a:pPr indent="-304800" lvl="0" marL="457200" rtl="0" algn="l">
              <a:spcBef>
                <a:spcPts val="0"/>
              </a:spcBef>
              <a:spcAft>
                <a:spcPts val="0"/>
              </a:spcAft>
              <a:buSzPts val="1200"/>
              <a:buChar char="●"/>
            </a:pPr>
            <a:r>
              <a:rPr lang="en" sz="1200"/>
              <a:t>Removing </a:t>
            </a:r>
            <a:r>
              <a:rPr lang="en" sz="1200"/>
              <a:t>unnecessary</a:t>
            </a:r>
            <a:r>
              <a:rPr lang="en" sz="1200"/>
              <a:t> lines</a:t>
            </a:r>
            <a:endParaRPr sz="1200"/>
          </a:p>
          <a:p>
            <a:pPr indent="-304800" lvl="0" marL="457200" rtl="0" algn="l">
              <a:spcBef>
                <a:spcPts val="0"/>
              </a:spcBef>
              <a:spcAft>
                <a:spcPts val="0"/>
              </a:spcAft>
              <a:buSzPts val="1200"/>
              <a:buChar char="●"/>
            </a:pPr>
            <a:r>
              <a:rPr lang="en" sz="1200"/>
              <a:t>Removing Spaces</a:t>
            </a:r>
            <a:endParaRPr sz="1200"/>
          </a:p>
          <a:p>
            <a:pPr indent="-304800" lvl="0" marL="457200" rtl="0" algn="l">
              <a:spcBef>
                <a:spcPts val="0"/>
              </a:spcBef>
              <a:spcAft>
                <a:spcPts val="0"/>
              </a:spcAft>
              <a:buSzPts val="1200"/>
              <a:buChar char="●"/>
            </a:pPr>
            <a:r>
              <a:rPr lang="en" sz="1200"/>
              <a:t>Alignment</a:t>
            </a:r>
            <a:endParaRPr sz="1200"/>
          </a:p>
        </p:txBody>
      </p:sp>
      <p:sp>
        <p:nvSpPr>
          <p:cNvPr id="135" name="Google Shape;135;p16"/>
          <p:cNvSpPr txBox="1"/>
          <p:nvPr/>
        </p:nvSpPr>
        <p:spPr>
          <a:xfrm>
            <a:off x="210750" y="4366825"/>
            <a:ext cx="329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Handling missing values</a:t>
            </a:r>
            <a:endParaRPr sz="1200">
              <a:latin typeface="Roboto"/>
              <a:ea typeface="Roboto"/>
              <a:cs typeface="Roboto"/>
              <a:sym typeface="Roboto"/>
            </a:endParaRPr>
          </a:p>
        </p:txBody>
      </p:sp>
      <p:sp>
        <p:nvSpPr>
          <p:cNvPr id="136" name="Google Shape;136;p16"/>
          <p:cNvSpPr txBox="1"/>
          <p:nvPr/>
        </p:nvSpPr>
        <p:spPr>
          <a:xfrm>
            <a:off x="210750" y="4675475"/>
            <a:ext cx="329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Handling Misleading or faulty values</a:t>
            </a:r>
            <a:endParaRPr sz="1200">
              <a:latin typeface="Roboto"/>
              <a:ea typeface="Roboto"/>
              <a:cs typeface="Roboto"/>
              <a:sym typeface="Roboto"/>
            </a:endParaRPr>
          </a:p>
        </p:txBody>
      </p:sp>
      <p:sp>
        <p:nvSpPr>
          <p:cNvPr id="137" name="Google Shape;137;p16"/>
          <p:cNvSpPr/>
          <p:nvPr/>
        </p:nvSpPr>
        <p:spPr>
          <a:xfrm>
            <a:off x="0" y="4494025"/>
            <a:ext cx="171600" cy="1149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12" y="4802675"/>
            <a:ext cx="171600" cy="1149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12" y="1038625"/>
            <a:ext cx="171600" cy="1149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a:off x="-12" y="1686550"/>
            <a:ext cx="171600" cy="1149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12" y="2474175"/>
            <a:ext cx="171600" cy="1149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txBox="1"/>
          <p:nvPr/>
        </p:nvSpPr>
        <p:spPr>
          <a:xfrm>
            <a:off x="-88500" y="2963088"/>
            <a:ext cx="371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Steps involving Cleaning &amp; processing:</a:t>
            </a:r>
            <a:endParaRPr sz="1200">
              <a:latin typeface="Roboto"/>
              <a:ea typeface="Roboto"/>
              <a:cs typeface="Roboto"/>
              <a:sym typeface="Roboto"/>
            </a:endParaRPr>
          </a:p>
        </p:txBody>
      </p:sp>
      <p:pic>
        <p:nvPicPr>
          <p:cNvPr id="143" name="Google Shape;143;p16"/>
          <p:cNvPicPr preferRelativeResize="0"/>
          <p:nvPr/>
        </p:nvPicPr>
        <p:blipFill>
          <a:blip r:embed="rId3">
            <a:alphaModFix/>
          </a:blip>
          <a:stretch>
            <a:fillRect/>
          </a:stretch>
        </p:blipFill>
        <p:spPr>
          <a:xfrm>
            <a:off x="5021075" y="668500"/>
            <a:ext cx="4122925" cy="2311351"/>
          </a:xfrm>
          <a:prstGeom prst="rect">
            <a:avLst/>
          </a:prstGeom>
          <a:noFill/>
          <a:ln>
            <a:noFill/>
          </a:ln>
        </p:spPr>
      </p:pic>
      <p:pic>
        <p:nvPicPr>
          <p:cNvPr id="144" name="Google Shape;144;p16"/>
          <p:cNvPicPr preferRelativeResize="0"/>
          <p:nvPr/>
        </p:nvPicPr>
        <p:blipFill>
          <a:blip r:embed="rId4">
            <a:alphaModFix/>
          </a:blip>
          <a:stretch>
            <a:fillRect/>
          </a:stretch>
        </p:blipFill>
        <p:spPr>
          <a:xfrm>
            <a:off x="5036975" y="2979850"/>
            <a:ext cx="4057599" cy="2163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type="title"/>
          </p:nvPr>
        </p:nvSpPr>
        <p:spPr>
          <a:xfrm>
            <a:off x="0" y="0"/>
            <a:ext cx="9059100" cy="668400"/>
          </a:xfrm>
          <a:prstGeom prst="rect">
            <a:avLst/>
          </a:prstGeom>
          <a:solidFill>
            <a:srgbClr val="1C4587"/>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FFFFFF"/>
                </a:solidFill>
              </a:rPr>
              <a:t>Objective 1: </a:t>
            </a:r>
            <a:r>
              <a:rPr lang="en" sz="1600">
                <a:solidFill>
                  <a:srgbClr val="FFFFFF"/>
                </a:solidFill>
              </a:rPr>
              <a:t>Overcoming Organic Window's identity crisis and establishing a stronger brand image.</a:t>
            </a:r>
            <a:endParaRPr sz="2000">
              <a:solidFill>
                <a:srgbClr val="FFFFFF"/>
              </a:solidFill>
            </a:endParaRPr>
          </a:p>
        </p:txBody>
      </p:sp>
      <p:sp>
        <p:nvSpPr>
          <p:cNvPr id="150" name="Google Shape;150;p17"/>
          <p:cNvSpPr txBox="1"/>
          <p:nvPr/>
        </p:nvSpPr>
        <p:spPr>
          <a:xfrm>
            <a:off x="312200" y="3527650"/>
            <a:ext cx="3733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The graph basically depicts that in total of 227 days of sales, there were 91 such SKUs that each have sales either less than or equal to 10.</a:t>
            </a:r>
            <a:endParaRPr sz="1000">
              <a:latin typeface="Roboto"/>
              <a:ea typeface="Roboto"/>
              <a:cs typeface="Roboto"/>
              <a:sym typeface="Roboto"/>
            </a:endParaRPr>
          </a:p>
        </p:txBody>
      </p:sp>
      <p:pic>
        <p:nvPicPr>
          <p:cNvPr id="151" name="Google Shape;151;p17"/>
          <p:cNvPicPr preferRelativeResize="0"/>
          <p:nvPr/>
        </p:nvPicPr>
        <p:blipFill>
          <a:blip r:embed="rId3">
            <a:alphaModFix/>
          </a:blip>
          <a:stretch>
            <a:fillRect/>
          </a:stretch>
        </p:blipFill>
        <p:spPr>
          <a:xfrm>
            <a:off x="101900" y="704825"/>
            <a:ext cx="3113325" cy="1999174"/>
          </a:xfrm>
          <a:prstGeom prst="rect">
            <a:avLst/>
          </a:prstGeom>
          <a:noFill/>
          <a:ln>
            <a:noFill/>
          </a:ln>
        </p:spPr>
      </p:pic>
      <p:pic>
        <p:nvPicPr>
          <p:cNvPr id="152" name="Google Shape;152;p17"/>
          <p:cNvPicPr preferRelativeResize="0"/>
          <p:nvPr/>
        </p:nvPicPr>
        <p:blipFill>
          <a:blip r:embed="rId4">
            <a:alphaModFix/>
          </a:blip>
          <a:stretch>
            <a:fillRect/>
          </a:stretch>
        </p:blipFill>
        <p:spPr>
          <a:xfrm>
            <a:off x="5228700" y="704825"/>
            <a:ext cx="3121943" cy="1999174"/>
          </a:xfrm>
          <a:prstGeom prst="rect">
            <a:avLst/>
          </a:prstGeom>
          <a:noFill/>
          <a:ln>
            <a:noFill/>
          </a:ln>
        </p:spPr>
      </p:pic>
      <p:sp>
        <p:nvSpPr>
          <p:cNvPr id="153" name="Google Shape;153;p17"/>
          <p:cNvSpPr txBox="1"/>
          <p:nvPr/>
        </p:nvSpPr>
        <p:spPr>
          <a:xfrm>
            <a:off x="312200" y="2740435"/>
            <a:ext cx="3733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Conducted analysis using Pareto chart, histogram, and scatter plots.</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Discovered a concentration of sales and revenue among a few key products.</a:t>
            </a:r>
            <a:endParaRPr sz="1000">
              <a:latin typeface="Roboto"/>
              <a:ea typeface="Roboto"/>
              <a:cs typeface="Roboto"/>
              <a:sym typeface="Roboto"/>
            </a:endParaRPr>
          </a:p>
        </p:txBody>
      </p:sp>
      <p:sp>
        <p:nvSpPr>
          <p:cNvPr id="154" name="Google Shape;154;p17"/>
          <p:cNvSpPr/>
          <p:nvPr/>
        </p:nvSpPr>
        <p:spPr>
          <a:xfrm>
            <a:off x="101900" y="3055875"/>
            <a:ext cx="210300" cy="1695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a:off x="101900" y="3708075"/>
            <a:ext cx="210300" cy="1695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txBox="1"/>
          <p:nvPr/>
        </p:nvSpPr>
        <p:spPr>
          <a:xfrm>
            <a:off x="312200" y="4086800"/>
            <a:ext cx="3733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Top 5 performing SKUs: BURASH, JAGGERY POWDER, MUSTARD OIL, ATTA GHARAAT, MALTA SQUASH.</a:t>
            </a:r>
            <a:endParaRPr sz="1000">
              <a:latin typeface="Roboto"/>
              <a:ea typeface="Roboto"/>
              <a:cs typeface="Roboto"/>
              <a:sym typeface="Roboto"/>
            </a:endParaRPr>
          </a:p>
        </p:txBody>
      </p:sp>
      <p:sp>
        <p:nvSpPr>
          <p:cNvPr id="157" name="Google Shape;157;p17"/>
          <p:cNvSpPr/>
          <p:nvPr/>
        </p:nvSpPr>
        <p:spPr>
          <a:xfrm>
            <a:off x="101900" y="4277388"/>
            <a:ext cx="210300" cy="1695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txBox="1"/>
          <p:nvPr/>
        </p:nvSpPr>
        <p:spPr>
          <a:xfrm>
            <a:off x="312200" y="4550125"/>
            <a:ext cx="3733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Notably, the top-performing SKUs include non-organic and pahadi products, deviating from Organic Window's initial mission.</a:t>
            </a:r>
            <a:endParaRPr sz="1000">
              <a:latin typeface="Roboto"/>
              <a:ea typeface="Roboto"/>
              <a:cs typeface="Roboto"/>
              <a:sym typeface="Roboto"/>
            </a:endParaRPr>
          </a:p>
        </p:txBody>
      </p:sp>
      <p:sp>
        <p:nvSpPr>
          <p:cNvPr id="159" name="Google Shape;159;p17"/>
          <p:cNvSpPr/>
          <p:nvPr/>
        </p:nvSpPr>
        <p:spPr>
          <a:xfrm>
            <a:off x="101900" y="4788625"/>
            <a:ext cx="210300" cy="1695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txBox="1"/>
          <p:nvPr/>
        </p:nvSpPr>
        <p:spPr>
          <a:xfrm>
            <a:off x="5136825" y="2934110"/>
            <a:ext cx="3733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Conducted Cluster Analysis using K-means algorithm.</a:t>
            </a:r>
            <a:endParaRPr sz="1000">
              <a:latin typeface="Roboto"/>
              <a:ea typeface="Roboto"/>
              <a:cs typeface="Roboto"/>
              <a:sym typeface="Roboto"/>
            </a:endParaRPr>
          </a:p>
        </p:txBody>
      </p:sp>
      <p:sp>
        <p:nvSpPr>
          <p:cNvPr id="161" name="Google Shape;161;p17"/>
          <p:cNvSpPr/>
          <p:nvPr/>
        </p:nvSpPr>
        <p:spPr>
          <a:xfrm>
            <a:off x="4904825" y="3018700"/>
            <a:ext cx="210300" cy="1695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txBox="1"/>
          <p:nvPr/>
        </p:nvSpPr>
        <p:spPr>
          <a:xfrm>
            <a:off x="5115125" y="3464951"/>
            <a:ext cx="369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Optimal number of clusters determined as 4.</a:t>
            </a:r>
            <a:endParaRPr sz="1000">
              <a:latin typeface="Roboto"/>
              <a:ea typeface="Roboto"/>
              <a:cs typeface="Roboto"/>
              <a:sym typeface="Roboto"/>
            </a:endParaRPr>
          </a:p>
        </p:txBody>
      </p:sp>
      <p:sp>
        <p:nvSpPr>
          <p:cNvPr id="163" name="Google Shape;163;p17"/>
          <p:cNvSpPr/>
          <p:nvPr/>
        </p:nvSpPr>
        <p:spPr>
          <a:xfrm>
            <a:off x="4904825" y="3549550"/>
            <a:ext cx="210300" cy="1695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txBox="1"/>
          <p:nvPr/>
        </p:nvSpPr>
        <p:spPr>
          <a:xfrm>
            <a:off x="5115125" y="3877585"/>
            <a:ext cx="3733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Identified clusters represent different priority groups based on sales and revenue patterns.</a:t>
            </a:r>
            <a:endParaRPr sz="1000">
              <a:latin typeface="Roboto"/>
              <a:ea typeface="Roboto"/>
              <a:cs typeface="Roboto"/>
              <a:sym typeface="Roboto"/>
            </a:endParaRPr>
          </a:p>
        </p:txBody>
      </p:sp>
      <p:sp>
        <p:nvSpPr>
          <p:cNvPr id="165" name="Google Shape;165;p17"/>
          <p:cNvSpPr/>
          <p:nvPr/>
        </p:nvSpPr>
        <p:spPr>
          <a:xfrm>
            <a:off x="4904825" y="4004650"/>
            <a:ext cx="210300" cy="1695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txBox="1"/>
          <p:nvPr/>
        </p:nvSpPr>
        <p:spPr>
          <a:xfrm>
            <a:off x="5115125" y="4384110"/>
            <a:ext cx="3733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Example: Cluster 1 (worst performing) has the most SKUs. (106)</a:t>
            </a:r>
            <a:endParaRPr sz="1000">
              <a:latin typeface="Roboto"/>
              <a:ea typeface="Roboto"/>
              <a:cs typeface="Roboto"/>
              <a:sym typeface="Roboto"/>
            </a:endParaRPr>
          </a:p>
        </p:txBody>
      </p:sp>
      <p:sp>
        <p:nvSpPr>
          <p:cNvPr id="167" name="Google Shape;167;p17"/>
          <p:cNvSpPr/>
          <p:nvPr/>
        </p:nvSpPr>
        <p:spPr>
          <a:xfrm>
            <a:off x="4904825" y="4476850"/>
            <a:ext cx="210300" cy="1695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0" y="0"/>
            <a:ext cx="9059100" cy="668400"/>
          </a:xfrm>
          <a:prstGeom prst="rect">
            <a:avLst/>
          </a:prstGeom>
          <a:solidFill>
            <a:srgbClr val="1C4587"/>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FFFFFF"/>
                </a:solidFill>
              </a:rPr>
              <a:t>Objective 2:Identifying opportunities for increasing sales and profit at Organic Window.</a:t>
            </a:r>
            <a:endParaRPr sz="1600">
              <a:solidFill>
                <a:srgbClr val="FFFFFF"/>
              </a:solidFill>
            </a:endParaRPr>
          </a:p>
        </p:txBody>
      </p:sp>
      <p:pic>
        <p:nvPicPr>
          <p:cNvPr id="173" name="Google Shape;173;p18"/>
          <p:cNvPicPr preferRelativeResize="0"/>
          <p:nvPr/>
        </p:nvPicPr>
        <p:blipFill>
          <a:blip r:embed="rId3">
            <a:alphaModFix/>
          </a:blip>
          <a:stretch>
            <a:fillRect/>
          </a:stretch>
        </p:blipFill>
        <p:spPr>
          <a:xfrm>
            <a:off x="242013" y="668400"/>
            <a:ext cx="8575076" cy="1670300"/>
          </a:xfrm>
          <a:prstGeom prst="rect">
            <a:avLst/>
          </a:prstGeom>
          <a:noFill/>
          <a:ln>
            <a:noFill/>
          </a:ln>
        </p:spPr>
      </p:pic>
      <p:sp>
        <p:nvSpPr>
          <p:cNvPr id="174" name="Google Shape;174;p18"/>
          <p:cNvSpPr txBox="1"/>
          <p:nvPr/>
        </p:nvSpPr>
        <p:spPr>
          <a:xfrm>
            <a:off x="4417425" y="2721500"/>
            <a:ext cx="47265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Identified several useful associations with notable statistics:</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a. </a:t>
            </a:r>
            <a:r>
              <a:rPr b="1" lang="en" sz="1000">
                <a:latin typeface="Roboto"/>
                <a:ea typeface="Roboto"/>
                <a:cs typeface="Roboto"/>
                <a:sym typeface="Roboto"/>
              </a:rPr>
              <a:t>(MASOOR WHOLE SKINLESS 1kg) &amp; (TOOR DAL 1KG)</a:t>
            </a:r>
            <a:endParaRPr b="1"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 Support: 0.0166, Lift: 16.63, Conviction: 2.477, Confidence: 0.611111</a:t>
            </a:r>
            <a:br>
              <a:rPr lang="en" sz="1000">
                <a:latin typeface="Roboto"/>
                <a:ea typeface="Roboto"/>
                <a:cs typeface="Roboto"/>
                <a:sym typeface="Roboto"/>
              </a:rPr>
            </a:b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b. </a:t>
            </a:r>
            <a:r>
              <a:rPr b="1" lang="en" sz="1000">
                <a:latin typeface="Roboto"/>
                <a:ea typeface="Roboto"/>
                <a:cs typeface="Roboto"/>
                <a:sym typeface="Roboto"/>
              </a:rPr>
              <a:t>(CHANA DAL 500GM) &amp; (MOONG DAL 500GM)</a:t>
            </a:r>
            <a:endParaRPr b="1"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a:t>
            </a:r>
            <a:r>
              <a:rPr lang="en" sz="1000">
                <a:latin typeface="Roboto"/>
                <a:ea typeface="Roboto"/>
                <a:cs typeface="Roboto"/>
                <a:sym typeface="Roboto"/>
              </a:rPr>
              <a:t>- </a:t>
            </a:r>
            <a:r>
              <a:rPr lang="en" sz="1000">
                <a:latin typeface="Roboto"/>
                <a:ea typeface="Roboto"/>
                <a:cs typeface="Roboto"/>
                <a:sym typeface="Roboto"/>
              </a:rPr>
              <a:t> Support: 0.016, Lift: 24.32, Conviction: 3.11, Confidence: 0.687500</a:t>
            </a:r>
            <a:br>
              <a:rPr lang="en" sz="1000">
                <a:latin typeface="Roboto"/>
                <a:ea typeface="Roboto"/>
                <a:cs typeface="Roboto"/>
                <a:sym typeface="Roboto"/>
              </a:rPr>
            </a:b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c.</a:t>
            </a:r>
            <a:r>
              <a:rPr b="1" lang="en" sz="1000">
                <a:latin typeface="Roboto"/>
                <a:ea typeface="Roboto"/>
                <a:cs typeface="Roboto"/>
                <a:sym typeface="Roboto"/>
              </a:rPr>
              <a:t> (LEMON GRASS TEA 50 GM) &amp; (MALTA SQUASH)</a:t>
            </a:r>
            <a:endParaRPr b="1"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 Support: 0.012721, Lift: 9.057, Conviction: 1.842, Confidence: 0.486</a:t>
            </a:r>
            <a:br>
              <a:rPr lang="en" sz="1000">
                <a:latin typeface="Roboto"/>
                <a:ea typeface="Roboto"/>
                <a:cs typeface="Roboto"/>
                <a:sym typeface="Roboto"/>
              </a:rPr>
            </a:b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d. </a:t>
            </a:r>
            <a:r>
              <a:rPr b="1" lang="en" sz="1000">
                <a:latin typeface="Roboto"/>
                <a:ea typeface="Roboto"/>
                <a:cs typeface="Roboto"/>
                <a:sym typeface="Roboto"/>
              </a:rPr>
              <a:t>(BURANSH SQUASH) &amp; (MALTA SQUASH)</a:t>
            </a:r>
            <a:endParaRPr b="1"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    - Support: 0.012721, Lift: 7.98, Conviction: 1.656007, Confidence: 0.428571</a:t>
            </a:r>
            <a:endParaRPr sz="10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75" name="Google Shape;175;p18"/>
          <p:cNvSpPr txBox="1"/>
          <p:nvPr/>
        </p:nvSpPr>
        <p:spPr>
          <a:xfrm>
            <a:off x="232000" y="4496997"/>
            <a:ext cx="3733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Conducted MBA on a basket matrix of 1,415 bills (rows)  and 339 SKUs (columns) using Apriori algorithm, with a minimum support threshold of 0.012</a:t>
            </a:r>
            <a:endParaRPr sz="1000">
              <a:latin typeface="Roboto"/>
              <a:ea typeface="Roboto"/>
              <a:cs typeface="Roboto"/>
              <a:sym typeface="Roboto"/>
            </a:endParaRPr>
          </a:p>
        </p:txBody>
      </p:sp>
      <p:sp>
        <p:nvSpPr>
          <p:cNvPr id="176" name="Google Shape;176;p18"/>
          <p:cNvSpPr/>
          <p:nvPr/>
        </p:nvSpPr>
        <p:spPr>
          <a:xfrm>
            <a:off x="0" y="4658538"/>
            <a:ext cx="210300" cy="1695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18"/>
          <p:cNvPicPr preferRelativeResize="0"/>
          <p:nvPr/>
        </p:nvPicPr>
        <p:blipFill>
          <a:blip r:embed="rId4">
            <a:alphaModFix/>
          </a:blip>
          <a:stretch>
            <a:fillRect/>
          </a:stretch>
        </p:blipFill>
        <p:spPr>
          <a:xfrm>
            <a:off x="0" y="2415225"/>
            <a:ext cx="4057960" cy="2020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type="title"/>
          </p:nvPr>
        </p:nvSpPr>
        <p:spPr>
          <a:xfrm>
            <a:off x="0" y="0"/>
            <a:ext cx="9144000" cy="668400"/>
          </a:xfrm>
          <a:prstGeom prst="rect">
            <a:avLst/>
          </a:prstGeom>
          <a:solidFill>
            <a:srgbClr val="1C4587"/>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rgbClr val="FFFFFF"/>
                </a:solidFill>
              </a:rPr>
              <a:t>Objective 3 &amp; 4: Analyzing data on weather patterns to identify potential impacts on sales &amp; determining the priority channels and identifying the channels with the highest ROI for appropriate resource Allocations</a:t>
            </a:r>
            <a:endParaRPr sz="1400">
              <a:solidFill>
                <a:srgbClr val="FFFFFF"/>
              </a:solidFill>
            </a:endParaRPr>
          </a:p>
        </p:txBody>
      </p:sp>
      <p:pic>
        <p:nvPicPr>
          <p:cNvPr id="183" name="Google Shape;183;p19"/>
          <p:cNvPicPr preferRelativeResize="0"/>
          <p:nvPr/>
        </p:nvPicPr>
        <p:blipFill>
          <a:blip r:embed="rId3">
            <a:alphaModFix/>
          </a:blip>
          <a:stretch>
            <a:fillRect/>
          </a:stretch>
        </p:blipFill>
        <p:spPr>
          <a:xfrm>
            <a:off x="4242400" y="668400"/>
            <a:ext cx="4878599" cy="2127525"/>
          </a:xfrm>
          <a:prstGeom prst="rect">
            <a:avLst/>
          </a:prstGeom>
          <a:noFill/>
          <a:ln>
            <a:noFill/>
          </a:ln>
        </p:spPr>
      </p:pic>
      <p:pic>
        <p:nvPicPr>
          <p:cNvPr id="184" name="Google Shape;184;p19"/>
          <p:cNvPicPr preferRelativeResize="0"/>
          <p:nvPr/>
        </p:nvPicPr>
        <p:blipFill>
          <a:blip r:embed="rId4">
            <a:alphaModFix/>
          </a:blip>
          <a:stretch>
            <a:fillRect/>
          </a:stretch>
        </p:blipFill>
        <p:spPr>
          <a:xfrm>
            <a:off x="4246425" y="2795925"/>
            <a:ext cx="4870525" cy="2347575"/>
          </a:xfrm>
          <a:prstGeom prst="rect">
            <a:avLst/>
          </a:prstGeom>
          <a:noFill/>
          <a:ln>
            <a:noFill/>
          </a:ln>
        </p:spPr>
      </p:pic>
      <p:sp>
        <p:nvSpPr>
          <p:cNvPr id="185" name="Google Shape;185;p19"/>
          <p:cNvSpPr txBox="1"/>
          <p:nvPr/>
        </p:nvSpPr>
        <p:spPr>
          <a:xfrm>
            <a:off x="280100" y="770525"/>
            <a:ext cx="3297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A glance at Month wise revenue generation reveals a significant drop in revenue during the months of july and august</a:t>
            </a:r>
            <a:endParaRPr sz="1200">
              <a:latin typeface="Roboto"/>
              <a:ea typeface="Roboto"/>
              <a:cs typeface="Roboto"/>
              <a:sym typeface="Roboto"/>
            </a:endParaRPr>
          </a:p>
        </p:txBody>
      </p:sp>
      <p:sp>
        <p:nvSpPr>
          <p:cNvPr id="186" name="Google Shape;186;p19"/>
          <p:cNvSpPr txBox="1"/>
          <p:nvPr/>
        </p:nvSpPr>
        <p:spPr>
          <a:xfrm>
            <a:off x="280100" y="1516013"/>
            <a:ext cx="3297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Given dehradun is a valley city, it faces significant amount of rainfall in </a:t>
            </a:r>
            <a:r>
              <a:rPr lang="en" sz="1200"/>
              <a:t>monsoon</a:t>
            </a:r>
            <a:r>
              <a:rPr lang="en" sz="1200"/>
              <a:t> season.So I </a:t>
            </a:r>
            <a:r>
              <a:rPr lang="en" sz="1200"/>
              <a:t>decided</a:t>
            </a:r>
            <a:r>
              <a:rPr lang="en" sz="1200"/>
              <a:t> to check whether rainfall is affecting sales negatively</a:t>
            </a:r>
            <a:endParaRPr sz="1200">
              <a:latin typeface="Roboto"/>
              <a:ea typeface="Roboto"/>
              <a:cs typeface="Roboto"/>
              <a:sym typeface="Roboto"/>
            </a:endParaRPr>
          </a:p>
        </p:txBody>
      </p:sp>
      <p:sp>
        <p:nvSpPr>
          <p:cNvPr id="187" name="Google Shape;187;p19"/>
          <p:cNvSpPr txBox="1"/>
          <p:nvPr/>
        </p:nvSpPr>
        <p:spPr>
          <a:xfrm>
            <a:off x="312000" y="2479425"/>
            <a:ext cx="32973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The analysis revealed that rainfall does seem to have a negative impact on revenue generated by Organic Window. During the months of July and August, when rainfall is highest, there is a noticeable drop in revenue. Conversely, when rainfall decreases, revenue returns to previous levels or even surpasses them.</a:t>
            </a:r>
            <a:endParaRPr sz="1200">
              <a:latin typeface="Roboto"/>
              <a:ea typeface="Roboto"/>
              <a:cs typeface="Roboto"/>
              <a:sym typeface="Roboto"/>
            </a:endParaRPr>
          </a:p>
        </p:txBody>
      </p:sp>
      <p:sp>
        <p:nvSpPr>
          <p:cNvPr id="188" name="Google Shape;188;p19"/>
          <p:cNvSpPr/>
          <p:nvPr/>
        </p:nvSpPr>
        <p:spPr>
          <a:xfrm>
            <a:off x="108500" y="992425"/>
            <a:ext cx="171600" cy="1149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p:nvPr/>
        </p:nvSpPr>
        <p:spPr>
          <a:xfrm>
            <a:off x="108488" y="1920275"/>
            <a:ext cx="171600" cy="1149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
          <p:cNvSpPr/>
          <p:nvPr/>
        </p:nvSpPr>
        <p:spPr>
          <a:xfrm>
            <a:off x="108488" y="3223125"/>
            <a:ext cx="171600" cy="1149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
          <p:cNvSpPr txBox="1"/>
          <p:nvPr/>
        </p:nvSpPr>
        <p:spPr>
          <a:xfrm>
            <a:off x="280100" y="4121725"/>
            <a:ext cx="3297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To mitigate the negative impact of the monsoon season on their revenue the owners decided to hire a delivery man who would deliver orders to customers home directly </a:t>
            </a:r>
            <a:endParaRPr sz="1200">
              <a:latin typeface="Roboto"/>
              <a:ea typeface="Roboto"/>
              <a:cs typeface="Roboto"/>
              <a:sym typeface="Roboto"/>
            </a:endParaRPr>
          </a:p>
        </p:txBody>
      </p:sp>
      <p:sp>
        <p:nvSpPr>
          <p:cNvPr id="192" name="Google Shape;192;p19"/>
          <p:cNvSpPr/>
          <p:nvPr/>
        </p:nvSpPr>
        <p:spPr>
          <a:xfrm>
            <a:off x="108500" y="4525975"/>
            <a:ext cx="171600" cy="1149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0"/>
          <p:cNvPicPr preferRelativeResize="0"/>
          <p:nvPr/>
        </p:nvPicPr>
        <p:blipFill>
          <a:blip r:embed="rId3">
            <a:alphaModFix/>
          </a:blip>
          <a:stretch>
            <a:fillRect/>
          </a:stretch>
        </p:blipFill>
        <p:spPr>
          <a:xfrm>
            <a:off x="3803800" y="668400"/>
            <a:ext cx="5340200" cy="2619375"/>
          </a:xfrm>
          <a:prstGeom prst="rect">
            <a:avLst/>
          </a:prstGeom>
          <a:noFill/>
          <a:ln>
            <a:noFill/>
          </a:ln>
        </p:spPr>
      </p:pic>
      <p:sp>
        <p:nvSpPr>
          <p:cNvPr id="198" name="Google Shape;198;p20"/>
          <p:cNvSpPr txBox="1"/>
          <p:nvPr>
            <p:ph type="title"/>
          </p:nvPr>
        </p:nvSpPr>
        <p:spPr>
          <a:xfrm>
            <a:off x="0" y="0"/>
            <a:ext cx="9144000" cy="668400"/>
          </a:xfrm>
          <a:prstGeom prst="rect">
            <a:avLst/>
          </a:prstGeom>
          <a:solidFill>
            <a:srgbClr val="1C4587"/>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rgbClr val="FFFFFF"/>
                </a:solidFill>
              </a:rPr>
              <a:t>Objective 3 &amp; 4: Analyzing data on weather patterns to identify potential impacts on sales &amp; determining the priority channels and identifying the channels with the highest ROI for appropriate resource Allocations</a:t>
            </a:r>
            <a:endParaRPr sz="1400">
              <a:solidFill>
                <a:srgbClr val="FFFFFF"/>
              </a:solidFill>
            </a:endParaRPr>
          </a:p>
        </p:txBody>
      </p:sp>
      <p:sp>
        <p:nvSpPr>
          <p:cNvPr id="199" name="Google Shape;199;p20"/>
          <p:cNvSpPr txBox="1"/>
          <p:nvPr/>
        </p:nvSpPr>
        <p:spPr>
          <a:xfrm>
            <a:off x="280100" y="770525"/>
            <a:ext cx="399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The walk-in revenue drastically decreases during </a:t>
            </a:r>
            <a:r>
              <a:rPr lang="en" sz="1200">
                <a:latin typeface="Roboto"/>
                <a:ea typeface="Roboto"/>
                <a:cs typeface="Roboto"/>
                <a:sym typeface="Roboto"/>
              </a:rPr>
              <a:t>monsoon</a:t>
            </a:r>
            <a:r>
              <a:rPr lang="en" sz="1200">
                <a:latin typeface="Roboto"/>
                <a:ea typeface="Roboto"/>
                <a:cs typeface="Roboto"/>
                <a:sym typeface="Roboto"/>
              </a:rPr>
              <a:t> months</a:t>
            </a:r>
            <a:endParaRPr sz="1200">
              <a:latin typeface="Roboto"/>
              <a:ea typeface="Roboto"/>
              <a:cs typeface="Roboto"/>
              <a:sym typeface="Roboto"/>
            </a:endParaRPr>
          </a:p>
        </p:txBody>
      </p:sp>
      <p:sp>
        <p:nvSpPr>
          <p:cNvPr id="200" name="Google Shape;200;p20"/>
          <p:cNvSpPr txBox="1"/>
          <p:nvPr/>
        </p:nvSpPr>
        <p:spPr>
          <a:xfrm>
            <a:off x="280100" y="1359500"/>
            <a:ext cx="3297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The revenue through delivery remains robust in </a:t>
            </a:r>
            <a:r>
              <a:rPr lang="en" sz="1200"/>
              <a:t>monsoon months.</a:t>
            </a:r>
            <a:endParaRPr sz="1200">
              <a:latin typeface="Roboto"/>
              <a:ea typeface="Roboto"/>
              <a:cs typeface="Roboto"/>
              <a:sym typeface="Roboto"/>
            </a:endParaRPr>
          </a:p>
        </p:txBody>
      </p:sp>
      <p:sp>
        <p:nvSpPr>
          <p:cNvPr id="201" name="Google Shape;201;p20"/>
          <p:cNvSpPr txBox="1"/>
          <p:nvPr/>
        </p:nvSpPr>
        <p:spPr>
          <a:xfrm>
            <a:off x="280100" y="1948475"/>
            <a:ext cx="3297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In contrast the revenue through delivery was found to be increases in monsoon months, compensating for lack of incoming customers to the shop.</a:t>
            </a:r>
            <a:endParaRPr sz="1200"/>
          </a:p>
        </p:txBody>
      </p:sp>
      <p:sp>
        <p:nvSpPr>
          <p:cNvPr id="202" name="Google Shape;202;p20"/>
          <p:cNvSpPr/>
          <p:nvPr/>
        </p:nvSpPr>
        <p:spPr>
          <a:xfrm>
            <a:off x="108500" y="992425"/>
            <a:ext cx="171600" cy="1149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p:nvPr/>
        </p:nvSpPr>
        <p:spPr>
          <a:xfrm>
            <a:off x="108488" y="1579113"/>
            <a:ext cx="171600" cy="1149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
          <p:cNvSpPr/>
          <p:nvPr/>
        </p:nvSpPr>
        <p:spPr>
          <a:xfrm>
            <a:off x="108488" y="2352725"/>
            <a:ext cx="171600" cy="1149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
          <p:cNvSpPr txBox="1"/>
          <p:nvPr/>
        </p:nvSpPr>
        <p:spPr>
          <a:xfrm>
            <a:off x="280100" y="3830150"/>
            <a:ext cx="3297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The absence of a reliable delivery channel seems to have a significant loss of revenue opportunity in months of October, December, January.</a:t>
            </a:r>
            <a:br>
              <a:rPr lang="en" sz="1200">
                <a:latin typeface="Roboto"/>
                <a:ea typeface="Roboto"/>
                <a:cs typeface="Roboto"/>
                <a:sym typeface="Roboto"/>
              </a:rPr>
            </a:br>
            <a:r>
              <a:rPr lang="en" sz="1200">
                <a:latin typeface="Roboto"/>
                <a:ea typeface="Roboto"/>
                <a:cs typeface="Roboto"/>
                <a:sym typeface="Roboto"/>
              </a:rPr>
              <a:t>Hence </a:t>
            </a:r>
            <a:r>
              <a:rPr lang="en" sz="1200">
                <a:latin typeface="Roboto"/>
                <a:ea typeface="Roboto"/>
                <a:cs typeface="Roboto"/>
                <a:sym typeface="Roboto"/>
              </a:rPr>
              <a:t>highlighting</a:t>
            </a:r>
            <a:r>
              <a:rPr lang="en" sz="1200">
                <a:latin typeface="Roboto"/>
                <a:ea typeface="Roboto"/>
                <a:cs typeface="Roboto"/>
                <a:sym typeface="Roboto"/>
              </a:rPr>
              <a:t> the importance of delivery channel for the organic food store</a:t>
            </a:r>
            <a:endParaRPr sz="1200">
              <a:latin typeface="Roboto"/>
              <a:ea typeface="Roboto"/>
              <a:cs typeface="Roboto"/>
              <a:sym typeface="Roboto"/>
            </a:endParaRPr>
          </a:p>
        </p:txBody>
      </p:sp>
      <p:sp>
        <p:nvSpPr>
          <p:cNvPr id="206" name="Google Shape;206;p20"/>
          <p:cNvSpPr/>
          <p:nvPr/>
        </p:nvSpPr>
        <p:spPr>
          <a:xfrm>
            <a:off x="68625" y="4419200"/>
            <a:ext cx="171600" cy="1149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
          <p:cNvSpPr txBox="1"/>
          <p:nvPr/>
        </p:nvSpPr>
        <p:spPr>
          <a:xfrm>
            <a:off x="280100" y="2906738"/>
            <a:ext cx="3297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Delivery revenue performed well during the monsoon season, but issues with the delivery person resulted in the discontinuation of delivery service after the month of october.</a:t>
            </a:r>
            <a:endParaRPr sz="1200">
              <a:latin typeface="Roboto"/>
              <a:ea typeface="Roboto"/>
              <a:cs typeface="Roboto"/>
              <a:sym typeface="Roboto"/>
            </a:endParaRPr>
          </a:p>
        </p:txBody>
      </p:sp>
      <p:sp>
        <p:nvSpPr>
          <p:cNvPr id="208" name="Google Shape;208;p20"/>
          <p:cNvSpPr/>
          <p:nvPr/>
        </p:nvSpPr>
        <p:spPr>
          <a:xfrm>
            <a:off x="108500" y="3311000"/>
            <a:ext cx="171600" cy="1149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9" name="Google Shape;209;p20"/>
          <p:cNvPicPr preferRelativeResize="0"/>
          <p:nvPr/>
        </p:nvPicPr>
        <p:blipFill>
          <a:blip r:embed="rId4">
            <a:alphaModFix/>
          </a:blip>
          <a:stretch>
            <a:fillRect/>
          </a:stretch>
        </p:blipFill>
        <p:spPr>
          <a:xfrm>
            <a:off x="3881325" y="3425900"/>
            <a:ext cx="2434425" cy="1183325"/>
          </a:xfrm>
          <a:prstGeom prst="rect">
            <a:avLst/>
          </a:prstGeom>
          <a:noFill/>
          <a:ln>
            <a:noFill/>
          </a:ln>
        </p:spPr>
      </p:pic>
      <p:pic>
        <p:nvPicPr>
          <p:cNvPr id="210" name="Google Shape;210;p20"/>
          <p:cNvPicPr preferRelativeResize="0"/>
          <p:nvPr/>
        </p:nvPicPr>
        <p:blipFill>
          <a:blip r:embed="rId5">
            <a:alphaModFix/>
          </a:blip>
          <a:stretch>
            <a:fillRect/>
          </a:stretch>
        </p:blipFill>
        <p:spPr>
          <a:xfrm>
            <a:off x="6514325" y="3489700"/>
            <a:ext cx="2581825" cy="991925"/>
          </a:xfrm>
          <a:prstGeom prst="rect">
            <a:avLst/>
          </a:prstGeom>
          <a:noFill/>
          <a:ln>
            <a:noFill/>
          </a:ln>
        </p:spPr>
      </p:pic>
      <p:sp>
        <p:nvSpPr>
          <p:cNvPr id="211" name="Google Shape;211;p20"/>
          <p:cNvSpPr txBox="1"/>
          <p:nvPr/>
        </p:nvSpPr>
        <p:spPr>
          <a:xfrm>
            <a:off x="3881275" y="3425900"/>
            <a:ext cx="2434500" cy="307800"/>
          </a:xfrm>
          <a:prstGeom prst="rect">
            <a:avLst/>
          </a:prstGeom>
          <a:solidFill>
            <a:srgbClr val="0B539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rgbClr val="FFFFFF"/>
                </a:solidFill>
              </a:rPr>
              <a:t>Correlation on monthly basis </a:t>
            </a:r>
            <a:endParaRPr sz="1000">
              <a:solidFill>
                <a:srgbClr val="FFFFFF"/>
              </a:solidFill>
              <a:latin typeface="Roboto"/>
              <a:ea typeface="Roboto"/>
              <a:cs typeface="Roboto"/>
              <a:sym typeface="Roboto"/>
            </a:endParaRPr>
          </a:p>
        </p:txBody>
      </p:sp>
      <p:sp>
        <p:nvSpPr>
          <p:cNvPr id="212" name="Google Shape;212;p20"/>
          <p:cNvSpPr txBox="1"/>
          <p:nvPr/>
        </p:nvSpPr>
        <p:spPr>
          <a:xfrm>
            <a:off x="6490338" y="3457800"/>
            <a:ext cx="2629800" cy="307800"/>
          </a:xfrm>
          <a:prstGeom prst="rect">
            <a:avLst/>
          </a:prstGeom>
          <a:solidFill>
            <a:srgbClr val="0B539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rgbClr val="FFFFFF"/>
                </a:solidFill>
              </a:rPr>
              <a:t>Correlation for the month of august</a:t>
            </a:r>
            <a:endParaRPr sz="1000">
              <a:solidFill>
                <a:srgbClr val="FFFF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txBox="1"/>
          <p:nvPr>
            <p:ph type="title"/>
          </p:nvPr>
        </p:nvSpPr>
        <p:spPr>
          <a:xfrm>
            <a:off x="0" y="0"/>
            <a:ext cx="9144000" cy="668400"/>
          </a:xfrm>
          <a:prstGeom prst="rect">
            <a:avLst/>
          </a:prstGeom>
          <a:solidFill>
            <a:srgbClr val="1C4587"/>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Interpretation of Results and Recommendation</a:t>
            </a:r>
            <a:endParaRPr sz="1800">
              <a:solidFill>
                <a:srgbClr val="FFFFFF"/>
              </a:solidFill>
            </a:endParaRPr>
          </a:p>
        </p:txBody>
      </p:sp>
      <p:sp>
        <p:nvSpPr>
          <p:cNvPr id="218" name="Google Shape;218;p21"/>
          <p:cNvSpPr txBox="1"/>
          <p:nvPr/>
        </p:nvSpPr>
        <p:spPr>
          <a:xfrm>
            <a:off x="191700" y="771775"/>
            <a:ext cx="4991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oboto"/>
                <a:ea typeface="Roboto"/>
                <a:cs typeface="Roboto"/>
                <a:sym typeface="Roboto"/>
              </a:rPr>
              <a:t>SKU Lineup Optimization:</a:t>
            </a:r>
            <a:r>
              <a:rPr lang="en" sz="1000">
                <a:latin typeface="Roboto"/>
                <a:ea typeface="Roboto"/>
                <a:cs typeface="Roboto"/>
                <a:sym typeface="Roboto"/>
              </a:rPr>
              <a:t> Cluster 4 from cluster analysis are our priority 1 group. They will be the face of organic window and should never run out of stock.</a:t>
            </a:r>
            <a:br>
              <a:rPr lang="en" sz="1000">
                <a:latin typeface="Roboto"/>
                <a:ea typeface="Roboto"/>
                <a:cs typeface="Roboto"/>
                <a:sym typeface="Roboto"/>
              </a:rPr>
            </a:br>
            <a:r>
              <a:rPr lang="en" sz="1000">
                <a:latin typeface="Roboto"/>
                <a:ea typeface="Roboto"/>
                <a:cs typeface="Roboto"/>
                <a:sym typeface="Roboto"/>
              </a:rPr>
              <a:t>For Cluster 3 products prices can be varied to check for elasticity and </a:t>
            </a:r>
            <a:r>
              <a:rPr lang="en" sz="1000">
                <a:latin typeface="Roboto"/>
                <a:ea typeface="Roboto"/>
                <a:cs typeface="Roboto"/>
                <a:sym typeface="Roboto"/>
              </a:rPr>
              <a:t>potential</a:t>
            </a:r>
            <a:r>
              <a:rPr lang="en" sz="1000">
                <a:latin typeface="Roboto"/>
                <a:ea typeface="Roboto"/>
                <a:cs typeface="Roboto"/>
                <a:sym typeface="Roboto"/>
              </a:rPr>
              <a:t> increase in revenue </a:t>
            </a:r>
            <a:r>
              <a:rPr lang="en" sz="1000">
                <a:latin typeface="Roboto"/>
                <a:ea typeface="Roboto"/>
                <a:cs typeface="Roboto"/>
                <a:sym typeface="Roboto"/>
              </a:rPr>
              <a:t>through</a:t>
            </a:r>
            <a:r>
              <a:rPr lang="en" sz="1000">
                <a:latin typeface="Roboto"/>
                <a:ea typeface="Roboto"/>
                <a:cs typeface="Roboto"/>
                <a:sym typeface="Roboto"/>
              </a:rPr>
              <a:t> thes</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For cluster 2 , these products are to be stocked in low quantities where as all cluster 1 products are to be discarded.</a:t>
            </a:r>
            <a:endParaRPr sz="1000">
              <a:latin typeface="Roboto"/>
              <a:ea typeface="Roboto"/>
              <a:cs typeface="Roboto"/>
              <a:sym typeface="Roboto"/>
            </a:endParaRPr>
          </a:p>
        </p:txBody>
      </p:sp>
      <p:sp>
        <p:nvSpPr>
          <p:cNvPr id="219" name="Google Shape;219;p21"/>
          <p:cNvSpPr/>
          <p:nvPr/>
        </p:nvSpPr>
        <p:spPr>
          <a:xfrm>
            <a:off x="0" y="933313"/>
            <a:ext cx="210300" cy="1695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
          <p:cNvSpPr txBox="1"/>
          <p:nvPr/>
        </p:nvSpPr>
        <p:spPr>
          <a:xfrm>
            <a:off x="231588" y="1879975"/>
            <a:ext cx="4930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In the SP vs Quantity sold graph it appears that higher selling prices may not have a negative impact on sales. In fact, there seems to be an upward trendline in the graph.This indicates that the products are of good value as they offer higher utility to customers even after higher costs.</a:t>
            </a:r>
            <a:endParaRPr sz="1000">
              <a:latin typeface="Roboto"/>
              <a:ea typeface="Roboto"/>
              <a:cs typeface="Roboto"/>
              <a:sym typeface="Roboto"/>
            </a:endParaRPr>
          </a:p>
        </p:txBody>
      </p:sp>
      <p:sp>
        <p:nvSpPr>
          <p:cNvPr id="221" name="Google Shape;221;p21"/>
          <p:cNvSpPr/>
          <p:nvPr/>
        </p:nvSpPr>
        <p:spPr>
          <a:xfrm>
            <a:off x="25" y="2195425"/>
            <a:ext cx="210300" cy="1695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1"/>
          <p:cNvSpPr txBox="1"/>
          <p:nvPr/>
        </p:nvSpPr>
        <p:spPr>
          <a:xfrm>
            <a:off x="246313" y="2664925"/>
            <a:ext cx="4901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Organic window also displays a </a:t>
            </a:r>
            <a:r>
              <a:rPr b="1" lang="en" sz="1000">
                <a:latin typeface="Roboto"/>
                <a:ea typeface="Roboto"/>
                <a:cs typeface="Roboto"/>
                <a:sym typeface="Roboto"/>
              </a:rPr>
              <a:t>repeat customer rate of 24.8 %</a:t>
            </a:r>
            <a:r>
              <a:rPr lang="en" sz="1000">
                <a:latin typeface="Roboto"/>
                <a:ea typeface="Roboto"/>
                <a:cs typeface="Roboto"/>
                <a:sym typeface="Roboto"/>
              </a:rPr>
              <a:t> which is not bad from industry standards. </a:t>
            </a:r>
            <a:endParaRPr sz="1000">
              <a:latin typeface="Roboto"/>
              <a:ea typeface="Roboto"/>
              <a:cs typeface="Roboto"/>
              <a:sym typeface="Roboto"/>
            </a:endParaRPr>
          </a:p>
        </p:txBody>
      </p:sp>
      <p:sp>
        <p:nvSpPr>
          <p:cNvPr id="223" name="Google Shape;223;p21"/>
          <p:cNvSpPr txBox="1"/>
          <p:nvPr/>
        </p:nvSpPr>
        <p:spPr>
          <a:xfrm>
            <a:off x="327250" y="3289426"/>
            <a:ext cx="3696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Given the above two points I can conclude that there is not much of a product quality issue( for priority 1, 2 products).</a:t>
            </a:r>
            <a:endParaRPr sz="1000">
              <a:latin typeface="Roboto"/>
              <a:ea typeface="Roboto"/>
              <a:cs typeface="Roboto"/>
              <a:sym typeface="Roboto"/>
            </a:endParaRPr>
          </a:p>
        </p:txBody>
      </p:sp>
      <p:sp>
        <p:nvSpPr>
          <p:cNvPr id="224" name="Google Shape;224;p21"/>
          <p:cNvSpPr/>
          <p:nvPr/>
        </p:nvSpPr>
        <p:spPr>
          <a:xfrm>
            <a:off x="25" y="2826475"/>
            <a:ext cx="210300" cy="1695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1"/>
          <p:cNvSpPr/>
          <p:nvPr/>
        </p:nvSpPr>
        <p:spPr>
          <a:xfrm>
            <a:off x="0" y="3457525"/>
            <a:ext cx="210300" cy="1695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6" name="Google Shape;226;p21"/>
          <p:cNvPicPr preferRelativeResize="0"/>
          <p:nvPr/>
        </p:nvPicPr>
        <p:blipFill>
          <a:blip r:embed="rId3">
            <a:alphaModFix/>
          </a:blip>
          <a:stretch>
            <a:fillRect/>
          </a:stretch>
        </p:blipFill>
        <p:spPr>
          <a:xfrm>
            <a:off x="5183375" y="668400"/>
            <a:ext cx="3960625" cy="1903350"/>
          </a:xfrm>
          <a:prstGeom prst="rect">
            <a:avLst/>
          </a:prstGeom>
          <a:noFill/>
          <a:ln>
            <a:noFill/>
          </a:ln>
        </p:spPr>
      </p:pic>
      <p:sp>
        <p:nvSpPr>
          <p:cNvPr id="227" name="Google Shape;227;p21"/>
          <p:cNvSpPr txBox="1"/>
          <p:nvPr/>
        </p:nvSpPr>
        <p:spPr>
          <a:xfrm>
            <a:off x="5417150" y="2664925"/>
            <a:ext cx="3774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I believe with the recommended line-up of products this repeat rate can increase further.This can prove to be quite beneficial as it would increase the brand value of organic window, therefore increasing word-of-mouth which will help in driving further sales.</a:t>
            </a:r>
            <a:endParaRPr sz="1000">
              <a:latin typeface="Roboto"/>
              <a:ea typeface="Roboto"/>
              <a:cs typeface="Roboto"/>
              <a:sym typeface="Roboto"/>
            </a:endParaRPr>
          </a:p>
        </p:txBody>
      </p:sp>
      <p:sp>
        <p:nvSpPr>
          <p:cNvPr id="228" name="Google Shape;228;p21"/>
          <p:cNvSpPr/>
          <p:nvPr/>
        </p:nvSpPr>
        <p:spPr>
          <a:xfrm>
            <a:off x="5183425" y="2983775"/>
            <a:ext cx="210300" cy="1695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1"/>
          <p:cNvSpPr txBox="1"/>
          <p:nvPr/>
        </p:nvSpPr>
        <p:spPr>
          <a:xfrm>
            <a:off x="233750" y="3942475"/>
            <a:ext cx="3774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oboto"/>
                <a:ea typeface="Roboto"/>
                <a:cs typeface="Roboto"/>
                <a:sym typeface="Roboto"/>
              </a:rPr>
              <a:t>Monsoon Season Preparedness:</a:t>
            </a:r>
            <a:r>
              <a:rPr lang="en" sz="1000">
                <a:latin typeface="Roboto"/>
                <a:ea typeface="Roboto"/>
                <a:cs typeface="Roboto"/>
                <a:sym typeface="Roboto"/>
              </a:rPr>
              <a:t> Anticipate the negative impact of the monsoon season on sales, especially in July and August with high rainfall. Consider reducing stock levels, employing a delivery sales model, or a combination of both. Invest in hiring a new delivery person to capitalize on the growth potential of the delivery channel.</a:t>
            </a:r>
            <a:endParaRPr sz="1000">
              <a:latin typeface="Roboto"/>
              <a:ea typeface="Roboto"/>
              <a:cs typeface="Roboto"/>
              <a:sym typeface="Roboto"/>
            </a:endParaRPr>
          </a:p>
        </p:txBody>
      </p:sp>
      <p:sp>
        <p:nvSpPr>
          <p:cNvPr id="230" name="Google Shape;230;p21"/>
          <p:cNvSpPr/>
          <p:nvPr/>
        </p:nvSpPr>
        <p:spPr>
          <a:xfrm>
            <a:off x="25" y="4261325"/>
            <a:ext cx="210300" cy="1695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1"/>
          <p:cNvSpPr txBox="1"/>
          <p:nvPr/>
        </p:nvSpPr>
        <p:spPr>
          <a:xfrm>
            <a:off x="5393550" y="3891950"/>
            <a:ext cx="3774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oboto"/>
                <a:ea typeface="Roboto"/>
                <a:cs typeface="Roboto"/>
                <a:sym typeface="Roboto"/>
              </a:rPr>
              <a:t>Utilize Market Basket Analysis (MBA)</a:t>
            </a:r>
            <a:r>
              <a:rPr lang="en" sz="1000">
                <a:latin typeface="Roboto"/>
                <a:ea typeface="Roboto"/>
                <a:cs typeface="Roboto"/>
                <a:sym typeface="Roboto"/>
              </a:rPr>
              <a:t>: Implement MBA findings to boost sales through various strategies such as bundle promotions, cross-selling, product recommendations, and seasonal promotions. These associations will be particularly valuable if Organic Window decides to shift to a Direct-to-Customer (DTC) model.</a:t>
            </a:r>
            <a:endParaRPr sz="1000">
              <a:latin typeface="Roboto"/>
              <a:ea typeface="Roboto"/>
              <a:cs typeface="Roboto"/>
              <a:sym typeface="Roboto"/>
            </a:endParaRPr>
          </a:p>
        </p:txBody>
      </p:sp>
      <p:sp>
        <p:nvSpPr>
          <p:cNvPr id="232" name="Google Shape;232;p21"/>
          <p:cNvSpPr/>
          <p:nvPr/>
        </p:nvSpPr>
        <p:spPr>
          <a:xfrm>
            <a:off x="5159825" y="4210800"/>
            <a:ext cx="210300" cy="169500"/>
          </a:xfrm>
          <a:prstGeom prst="rightArrow">
            <a:avLst>
              <a:gd fmla="val 50000" name="adj1"/>
              <a:gd fmla="val 50000"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