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9T16:33:15.39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11/29/2023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8008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4438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464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387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253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692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099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6009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8276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71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11/29/2023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81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11/29/2023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81980939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B8E75-172F-5CC5-B709-B7739F6883A8}"/>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4800" dirty="0">
                <a:latin typeface="Times New Roman" panose="02020603050405020304" pitchFamily="18" charset="0"/>
                <a:cs typeface="Times New Roman" panose="02020603050405020304" pitchFamily="18" charset="0"/>
              </a:rPr>
              <a:t>Iris Flower Classification</a:t>
            </a:r>
            <a:endParaRPr lang="en-CA"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E94C308-D076-5993-092A-34AC1B7B904F}"/>
              </a:ext>
            </a:extLst>
          </p:cNvPr>
          <p:cNvSpPr>
            <a:spLocks noGrp="1"/>
          </p:cNvSpPr>
          <p:nvPr>
            <p:ph type="subTitle" idx="1"/>
          </p:nvPr>
        </p:nvSpPr>
        <p:spPr>
          <a:xfrm>
            <a:off x="890339" y="4636008"/>
            <a:ext cx="3734014" cy="1572768"/>
          </a:xfrm>
        </p:spPr>
        <p:txBody>
          <a:bodyPr>
            <a:normAutofit/>
          </a:bodyPr>
          <a:lstStyle/>
          <a:p>
            <a:r>
              <a:rPr lang="en-US" sz="2400" dirty="0">
                <a:latin typeface="Times New Roman" panose="02020603050405020304" pitchFamily="18" charset="0"/>
                <a:cs typeface="Times New Roman" panose="02020603050405020304" pitchFamily="18" charset="0"/>
              </a:rPr>
              <a:t>Dev Patel (200556354)</a:t>
            </a:r>
          </a:p>
          <a:p>
            <a:r>
              <a:rPr lang="en-US" sz="2400" dirty="0" err="1">
                <a:latin typeface="Times New Roman" panose="02020603050405020304" pitchFamily="18" charset="0"/>
                <a:cs typeface="Times New Roman" panose="02020603050405020304" pitchFamily="18" charset="0"/>
              </a:rPr>
              <a:t>Pawanpreet</a:t>
            </a:r>
            <a:r>
              <a:rPr lang="en-US" sz="2400" dirty="0">
                <a:latin typeface="Times New Roman" panose="02020603050405020304" pitchFamily="18" charset="0"/>
                <a:cs typeface="Times New Roman" panose="02020603050405020304" pitchFamily="18" charset="0"/>
              </a:rPr>
              <a:t> (200558464)</a:t>
            </a:r>
            <a:endParaRPr lang="en-CA" sz="2400" dirty="0">
              <a:latin typeface="Times New Roman" panose="02020603050405020304" pitchFamily="18" charset="0"/>
              <a:cs typeface="Times New Roman" panose="02020603050405020304" pitchFamily="18" charset="0"/>
            </a:endParaRP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owers of an orchid">
            <a:extLst>
              <a:ext uri="{FF2B5EF4-FFF2-40B4-BE49-F238E27FC236}">
                <a16:creationId xmlns:a16="http://schemas.microsoft.com/office/drawing/2014/main" id="{1D990607-5D51-1289-0885-58E53594AE49}"/>
              </a:ext>
            </a:extLst>
          </p:cNvPr>
          <p:cNvPicPr>
            <a:picLocks noChangeAspect="1"/>
          </p:cNvPicPr>
          <p:nvPr/>
        </p:nvPicPr>
        <p:blipFill rotWithShape="1">
          <a:blip r:embed="rId2"/>
          <a:srcRect t="13163" b="1201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6835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13990-E0C4-552B-478F-88544BE28EDB}"/>
              </a:ext>
            </a:extLst>
          </p:cNvPr>
          <p:cNvSpPr>
            <a:spLocks noGrp="1"/>
          </p:cNvSpPr>
          <p:nvPr>
            <p:ph type="title"/>
          </p:nvPr>
        </p:nvSpPr>
        <p:spPr>
          <a:xfrm>
            <a:off x="576072" y="238539"/>
            <a:ext cx="11018520" cy="1434415"/>
          </a:xfrm>
        </p:spPr>
        <p:txBody>
          <a:bodyPr vert="horz" lIns="91440" tIns="45720" rIns="91440" bIns="45720" rtlCol="0" anchor="b">
            <a:normAutofit/>
          </a:bodyPr>
          <a:lstStyle/>
          <a:p>
            <a:r>
              <a:rPr lang="en-US" sz="5400" dirty="0">
                <a:latin typeface="Times New Roman" panose="02020603050405020304" pitchFamily="18" charset="0"/>
                <a:cs typeface="Times New Roman" panose="02020603050405020304" pitchFamily="18" charset="0"/>
              </a:rPr>
              <a:t>Dataset</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548327-5E89-280B-D1CC-8F1DF5E6B783}"/>
              </a:ext>
            </a:extLst>
          </p:cNvPr>
          <p:cNvSpPr txBox="1"/>
          <p:nvPr/>
        </p:nvSpPr>
        <p:spPr>
          <a:xfrm>
            <a:off x="572493" y="2071316"/>
            <a:ext cx="5167907" cy="4119172"/>
          </a:xfrm>
          <a:prstGeom prst="rect">
            <a:avLst/>
          </a:prstGeom>
        </p:spPr>
        <p:txBody>
          <a:bodyPr vert="horz" lIns="91440" tIns="45720" rIns="91440" bIns="45720" rtlCol="0" anchor="t">
            <a:normAutofit/>
          </a:bodyPr>
          <a:lstStyle/>
          <a:p>
            <a:pPr marL="285750" indent="-228600">
              <a:lnSpc>
                <a:spcPct val="11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Iris dataset comprises measurements of four distinct features—sepal length, sepal width, petal length, and petal width</a:t>
            </a:r>
          </a:p>
          <a:p>
            <a:pPr marL="285750" indent="-228600">
              <a:lnSpc>
                <a:spcPct val="11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Measurements of morphological features are derived from a sample of 150 iris flowers.</a:t>
            </a:r>
            <a:endParaRPr lang="en-US" dirty="0">
              <a:latin typeface="Times New Roman" panose="02020603050405020304" pitchFamily="18" charset="0"/>
              <a:cs typeface="Times New Roman" panose="02020603050405020304" pitchFamily="18" charset="0"/>
            </a:endParaRPr>
          </a:p>
          <a:p>
            <a:pPr marL="285750" indent="-228600">
              <a:lnSpc>
                <a:spcPct val="11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Each flower is assigned to one of three distinct species: Iris-</a:t>
            </a:r>
            <a:r>
              <a:rPr lang="en-US" b="0" i="0" dirty="0" err="1">
                <a:effectLst/>
                <a:latin typeface="Times New Roman" panose="02020603050405020304" pitchFamily="18" charset="0"/>
                <a:cs typeface="Times New Roman" panose="02020603050405020304" pitchFamily="18" charset="0"/>
              </a:rPr>
              <a:t>setosa</a:t>
            </a:r>
            <a:r>
              <a:rPr lang="en-US" b="0" i="0" dirty="0">
                <a:effectLst/>
                <a:latin typeface="Times New Roman" panose="02020603050405020304" pitchFamily="18" charset="0"/>
                <a:cs typeface="Times New Roman" panose="02020603050405020304" pitchFamily="18" charset="0"/>
              </a:rPr>
              <a:t>, Iris-versicolor, or Iris-virginica.</a:t>
            </a:r>
            <a:endParaRPr lang="en-US" dirty="0">
              <a:latin typeface="Times New Roman" panose="02020603050405020304" pitchFamily="18" charset="0"/>
              <a:cs typeface="Times New Roman" panose="02020603050405020304" pitchFamily="18" charset="0"/>
            </a:endParaRPr>
          </a:p>
        </p:txBody>
      </p:sp>
      <p:pic>
        <p:nvPicPr>
          <p:cNvPr id="10" name="Content Placeholder 9" descr="A table with numbers and letters&#10;&#10;Description automatically generated">
            <a:extLst>
              <a:ext uri="{FF2B5EF4-FFF2-40B4-BE49-F238E27FC236}">
                <a16:creationId xmlns:a16="http://schemas.microsoft.com/office/drawing/2014/main" id="{01195086-1FFA-F8C8-0958-9FE85B7C3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6685" y="2089604"/>
            <a:ext cx="5019278" cy="3832636"/>
          </a:xfrm>
        </p:spPr>
      </p:pic>
    </p:spTree>
    <p:extLst>
      <p:ext uri="{BB962C8B-B14F-4D97-AF65-F5344CB8AC3E}">
        <p14:creationId xmlns:p14="http://schemas.microsoft.com/office/powerpoint/2010/main" val="392366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C61CE-2FBB-8A70-5803-3FE5ACACDC3A}"/>
              </a:ext>
            </a:extLst>
          </p:cNvPr>
          <p:cNvSpPr>
            <a:spLocks noGrp="1"/>
          </p:cNvSpPr>
          <p:nvPr>
            <p:ph type="title"/>
          </p:nvPr>
        </p:nvSpPr>
        <p:spPr>
          <a:xfrm>
            <a:off x="576072"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Encoding</a:t>
            </a:r>
            <a:endParaRPr lang="en-CA" sz="5400" dirty="0">
              <a:latin typeface="Times New Roman" panose="02020603050405020304" pitchFamily="18" charset="0"/>
              <a:cs typeface="Times New Roman" panose="02020603050405020304" pitchFamily="18" charset="0"/>
            </a:endParaRP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A6A3D96-7282-34A6-E16E-3B1993BD139E}"/>
              </a:ext>
            </a:extLst>
          </p:cNvPr>
          <p:cNvSpPr>
            <a:spLocks noGrp="1"/>
          </p:cNvSpPr>
          <p:nvPr>
            <p:ph idx="1"/>
          </p:nvPr>
        </p:nvSpPr>
        <p:spPr>
          <a:xfrm>
            <a:off x="572493" y="2071316"/>
            <a:ext cx="5523507" cy="4119172"/>
          </a:xfrm>
        </p:spPr>
        <p:txBody>
          <a:bodyPr anchor="t">
            <a:normAutofit/>
          </a:bodyPr>
          <a:lstStyle/>
          <a:p>
            <a:r>
              <a:rPr lang="en-US" sz="1800" b="0" i="0" dirty="0">
                <a:effectLst/>
                <a:latin typeface="Times New Roman" panose="02020603050405020304" pitchFamily="18" charset="0"/>
                <a:cs typeface="Times New Roman" panose="02020603050405020304" pitchFamily="18" charset="0"/>
              </a:rPr>
              <a:t>The Label Encoder proves to be an invaluable tool, transforming categorical data into numerical formats for efficient processing by algorithms. </a:t>
            </a:r>
          </a:p>
          <a:p>
            <a:r>
              <a:rPr lang="en-CA" sz="1800" b="0" i="0" dirty="0">
                <a:effectLst/>
                <a:latin typeface="Times New Roman" panose="02020603050405020304" pitchFamily="18" charset="0"/>
                <a:cs typeface="Times New Roman" panose="02020603050405020304" pitchFamily="18" charset="0"/>
              </a:rPr>
              <a:t>In our dataset preparation, we utilized this technique to convert categorical labels like Iris-</a:t>
            </a:r>
            <a:r>
              <a:rPr lang="en-CA" sz="1800" b="0" i="0" dirty="0" err="1">
                <a:effectLst/>
                <a:latin typeface="Times New Roman" panose="02020603050405020304" pitchFamily="18" charset="0"/>
                <a:cs typeface="Times New Roman" panose="02020603050405020304" pitchFamily="18" charset="0"/>
              </a:rPr>
              <a:t>setosa</a:t>
            </a:r>
            <a:r>
              <a:rPr lang="en-CA" sz="1800" b="0" i="0" dirty="0">
                <a:effectLst/>
                <a:latin typeface="Times New Roman" panose="02020603050405020304" pitchFamily="18" charset="0"/>
                <a:cs typeface="Times New Roman" panose="02020603050405020304" pitchFamily="18" charset="0"/>
              </a:rPr>
              <a:t>, Iris-versicolor, and Iris-virginica into numerical representations, optimizing our data for improved model compatibility.</a:t>
            </a:r>
          </a:p>
          <a:p>
            <a:r>
              <a:rPr lang="en-US" sz="1800" b="0" i="0" dirty="0">
                <a:effectLst/>
                <a:latin typeface="Times New Roman" panose="02020603050405020304" pitchFamily="18" charset="0"/>
                <a:cs typeface="Times New Roman" panose="02020603050405020304" pitchFamily="18" charset="0"/>
              </a:rPr>
              <a:t>Embracing Label Encoding offers numerous benefits, simplifying the integration of categorical data into machine learning models and fostering a smooth analytical process.</a:t>
            </a:r>
            <a:endParaRPr lang="en-US" sz="1800" dirty="0">
              <a:latin typeface="Times New Roman" panose="02020603050405020304" pitchFamily="18" charset="0"/>
              <a:cs typeface="Times New Roman" panose="02020603050405020304" pitchFamily="18" charset="0"/>
            </a:endParaRPr>
          </a:p>
        </p:txBody>
      </p:sp>
      <p:pic>
        <p:nvPicPr>
          <p:cNvPr id="7" name="Picture 6" descr="A table of numbers and symbols&#10;&#10;Description automatically generated with medium confidence">
            <a:extLst>
              <a:ext uri="{FF2B5EF4-FFF2-40B4-BE49-F238E27FC236}">
                <a16:creationId xmlns:a16="http://schemas.microsoft.com/office/drawing/2014/main" id="{93AE02BA-856D-C018-415E-7AA510475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816" y="2071316"/>
            <a:ext cx="4582904" cy="3884166"/>
          </a:xfrm>
          <a:prstGeom prst="rect">
            <a:avLst/>
          </a:prstGeom>
        </p:spPr>
      </p:pic>
    </p:spTree>
    <p:extLst>
      <p:ext uri="{BB962C8B-B14F-4D97-AF65-F5344CB8AC3E}">
        <p14:creationId xmlns:p14="http://schemas.microsoft.com/office/powerpoint/2010/main" val="144605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B8C6B-FB24-EF99-15E7-8CCAC7D6E934}"/>
              </a:ext>
            </a:extLst>
          </p:cNvPr>
          <p:cNvSpPr>
            <a:spLocks noGrp="1"/>
          </p:cNvSpPr>
          <p:nvPr>
            <p:ph type="title"/>
          </p:nvPr>
        </p:nvSpPr>
        <p:spPr>
          <a:xfrm>
            <a:off x="576072"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Data Exploration</a:t>
            </a:r>
            <a:endParaRPr lang="en-CA" sz="5400" dirty="0">
              <a:latin typeface="Times New Roman" panose="02020603050405020304" pitchFamily="18" charset="0"/>
              <a:cs typeface="Times New Roman" panose="02020603050405020304" pitchFamily="18" charset="0"/>
            </a:endParaRP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D68DA6-24BB-E713-DCDF-B55A0E903569}"/>
              </a:ext>
            </a:extLst>
          </p:cNvPr>
          <p:cNvSpPr>
            <a:spLocks noGrp="1"/>
          </p:cNvSpPr>
          <p:nvPr>
            <p:ph idx="1"/>
          </p:nvPr>
        </p:nvSpPr>
        <p:spPr>
          <a:xfrm>
            <a:off x="572493" y="2071316"/>
            <a:ext cx="6713552" cy="4119172"/>
          </a:xfrm>
        </p:spPr>
        <p:txBody>
          <a:bodyPr anchor="t">
            <a:normAutofit/>
          </a:bodyPr>
          <a:lstStyle/>
          <a:p>
            <a:r>
              <a:rPr lang="en-US" sz="1800" b="0" i="0" dirty="0">
                <a:effectLst/>
                <a:latin typeface="Times New Roman" panose="02020603050405020304" pitchFamily="18" charset="0"/>
                <a:cs typeface="Times New Roman" panose="02020603050405020304" pitchFamily="18" charset="0"/>
              </a:rPr>
              <a:t>In our exploration of the Iris dataset, we delved into the density distributions of features—sepal length, sepal width, petal length, and petal width.</a:t>
            </a:r>
          </a:p>
          <a:p>
            <a:r>
              <a:rPr lang="en-US" sz="1800" b="0" i="0" dirty="0">
                <a:effectLst/>
                <a:latin typeface="Times New Roman" panose="02020603050405020304" pitchFamily="18" charset="0"/>
                <a:cs typeface="Times New Roman" panose="02020603050405020304" pitchFamily="18" charset="0"/>
              </a:rPr>
              <a:t>Analyzing density distributions unveils distinct peaks, indicating certain features as potential differentiators between iris species, while insights into normality, symmetry, and identification of spikes or tails reveal outliers crucial for robust statistical analyses; the spread and concentration of values across features emphasize the importance of those with wider ranges or greater variability in distinguishing iris species.</a:t>
            </a:r>
            <a:endParaRPr lang="en-CA" sz="1800" dirty="0">
              <a:latin typeface="Times New Roman" panose="02020603050405020304" pitchFamily="18" charset="0"/>
              <a:cs typeface="Times New Roman" panose="02020603050405020304" pitchFamily="18" charset="0"/>
            </a:endParaRPr>
          </a:p>
        </p:txBody>
      </p:sp>
      <p:pic>
        <p:nvPicPr>
          <p:cNvPr id="5" name="Picture 4" descr="A group of graphs showing different sizes of iris&#10;&#10;Description automatically generated with medium confidence">
            <a:extLst>
              <a:ext uri="{FF2B5EF4-FFF2-40B4-BE49-F238E27FC236}">
                <a16:creationId xmlns:a16="http://schemas.microsoft.com/office/drawing/2014/main" id="{F0B0D4CC-8392-CBC0-9E56-74F85086B6FE}"/>
              </a:ext>
            </a:extLst>
          </p:cNvPr>
          <p:cNvPicPr>
            <a:picLocks noChangeAspect="1"/>
          </p:cNvPicPr>
          <p:nvPr/>
        </p:nvPicPr>
        <p:blipFill rotWithShape="1">
          <a:blip r:embed="rId2">
            <a:extLst>
              <a:ext uri="{28A0092B-C50C-407E-A947-70E740481C1C}">
                <a14:useLocalDpi xmlns:a14="http://schemas.microsoft.com/office/drawing/2010/main" val="0"/>
              </a:ext>
            </a:extLst>
          </a:blip>
          <a:srcRect l="7914" r="13195" b="-3"/>
          <a:stretch/>
        </p:blipFill>
        <p:spPr>
          <a:xfrm>
            <a:off x="7675658" y="2093976"/>
            <a:ext cx="3941064" cy="4096512"/>
          </a:xfrm>
          <a:prstGeom prst="rect">
            <a:avLst/>
          </a:prstGeom>
        </p:spPr>
      </p:pic>
    </p:spTree>
    <p:extLst>
      <p:ext uri="{BB962C8B-B14F-4D97-AF65-F5344CB8AC3E}">
        <p14:creationId xmlns:p14="http://schemas.microsoft.com/office/powerpoint/2010/main" val="212550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166BC5-8642-EE28-B331-2759B32DFDBE}"/>
              </a:ext>
            </a:extLst>
          </p:cNvPr>
          <p:cNvSpPr>
            <a:spLocks noGrp="1"/>
          </p:cNvSpPr>
          <p:nvPr>
            <p:ph type="title"/>
          </p:nvPr>
        </p:nvSpPr>
        <p:spPr>
          <a:xfrm>
            <a:off x="576072" y="238539"/>
            <a:ext cx="11018520" cy="1434415"/>
          </a:xfrm>
        </p:spPr>
        <p:txBody>
          <a:bodyPr anchor="b">
            <a:normAutofit/>
          </a:bodyPr>
          <a:lstStyle/>
          <a:p>
            <a:r>
              <a:rPr lang="en-US" sz="5400" dirty="0">
                <a:latin typeface="Times New Roman" panose="02020603050405020304" pitchFamily="18" charset="0"/>
                <a:cs typeface="Times New Roman" panose="02020603050405020304" pitchFamily="18" charset="0"/>
              </a:rPr>
              <a:t>Exploration of Data</a:t>
            </a:r>
            <a:endParaRPr lang="en-CA" sz="5400" dirty="0">
              <a:latin typeface="Times New Roman" panose="02020603050405020304" pitchFamily="18" charset="0"/>
              <a:cs typeface="Times New Roman" panose="02020603050405020304" pitchFamily="18" charset="0"/>
            </a:endParaRP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D19682A-A400-3BB6-EDC6-13C74034AC29}"/>
              </a:ext>
            </a:extLst>
          </p:cNvPr>
          <p:cNvSpPr>
            <a:spLocks noGrp="1" noChangeArrowheads="1"/>
          </p:cNvSpPr>
          <p:nvPr>
            <p:ph idx="1"/>
          </p:nvPr>
        </p:nvSpPr>
        <p:spPr bwMode="auto">
          <a:xfrm>
            <a:off x="572493" y="2071316"/>
            <a:ext cx="5269507"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The line graph reveals a consistent pattern across all flowers, indicating that the length consistently surpasses the width for each feature. Additionally, in the case of width, both the sepal's width and length consistently exceed those of the petal. This consistent trend emphasizes the prominent distinction between the length and width aspects within each flower, underscoring the inherent morphological differences in sepal and petal dimensions.</a:t>
            </a:r>
            <a:b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8" name="Picture 7" descr="A graph of different colored lines&#10;&#10;Description automatically generated">
            <a:extLst>
              <a:ext uri="{FF2B5EF4-FFF2-40B4-BE49-F238E27FC236}">
                <a16:creationId xmlns:a16="http://schemas.microsoft.com/office/drawing/2014/main" id="{54E5929A-A0BB-D923-1937-E33A5BF6F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967" y="2168460"/>
            <a:ext cx="5740513" cy="3312476"/>
          </a:xfrm>
          <a:prstGeom prst="rect">
            <a:avLst/>
          </a:prstGeom>
        </p:spPr>
      </p:pic>
    </p:spTree>
    <p:extLst>
      <p:ext uri="{BB962C8B-B14F-4D97-AF65-F5344CB8AC3E}">
        <p14:creationId xmlns:p14="http://schemas.microsoft.com/office/powerpoint/2010/main" val="201363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7C37C-2601-7DD7-198D-3AE609A0DC34}"/>
              </a:ext>
            </a:extLst>
          </p:cNvPr>
          <p:cNvSpPr>
            <a:spLocks noGrp="1"/>
          </p:cNvSpPr>
          <p:nvPr>
            <p:ph type="title"/>
          </p:nvPr>
        </p:nvSpPr>
        <p:spPr>
          <a:xfrm>
            <a:off x="630936" y="640080"/>
            <a:ext cx="4818888" cy="1481328"/>
          </a:xfrm>
        </p:spPr>
        <p:txBody>
          <a:bodyPr anchor="b">
            <a:normAutofit/>
          </a:bodyPr>
          <a:lstStyle/>
          <a:p>
            <a:r>
              <a:rPr lang="en-US" sz="5600">
                <a:latin typeface="Times New Roman" panose="02020603050405020304" pitchFamily="18" charset="0"/>
                <a:cs typeface="Times New Roman" panose="02020603050405020304" pitchFamily="18" charset="0"/>
              </a:rPr>
              <a:t>Classification</a:t>
            </a:r>
            <a:endParaRPr lang="en-CA" sz="5600">
              <a:latin typeface="Times New Roman" panose="02020603050405020304" pitchFamily="18" charset="0"/>
              <a:cs typeface="Times New Roman" panose="02020603050405020304" pitchFamily="18" charset="0"/>
            </a:endParaRPr>
          </a:p>
        </p:txBody>
      </p:sp>
      <p:sp>
        <p:nvSpPr>
          <p:cNvPr id="1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9B246"/>
          </a:solidFill>
          <a:ln w="38100" cap="rnd">
            <a:solidFill>
              <a:srgbClr val="69B24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507EFA-90A8-99E3-7BE0-96A4AD547BDC}"/>
              </a:ext>
            </a:extLst>
          </p:cNvPr>
          <p:cNvSpPr>
            <a:spLocks noGrp="1"/>
          </p:cNvSpPr>
          <p:nvPr>
            <p:ph idx="1"/>
          </p:nvPr>
        </p:nvSpPr>
        <p:spPr>
          <a:xfrm>
            <a:off x="630936" y="2660904"/>
            <a:ext cx="4818888" cy="3547872"/>
          </a:xfrm>
        </p:spPr>
        <p:txBody>
          <a:bodyPr anchor="t">
            <a:normAutofit/>
          </a:bodyPr>
          <a:lstStyle/>
          <a:p>
            <a:pPr>
              <a:lnSpc>
                <a:spcPct val="100000"/>
              </a:lnSpc>
            </a:pPr>
            <a:r>
              <a:rPr lang="en-US" sz="1500">
                <a:latin typeface="Times New Roman" panose="02020603050405020304" pitchFamily="18" charset="0"/>
                <a:cs typeface="Times New Roman" panose="02020603050405020304" pitchFamily="18" charset="0"/>
              </a:rPr>
              <a:t>In pursuit of identifying the most effective machine learning model for iris classification, I employed TPOT, a powerful automated machine learning tool. </a:t>
            </a:r>
          </a:p>
          <a:p>
            <a:pPr>
              <a:lnSpc>
                <a:spcPct val="100000"/>
              </a:lnSpc>
            </a:pPr>
            <a:r>
              <a:rPr lang="en-US" sz="1500">
                <a:latin typeface="Times New Roman" panose="02020603050405020304" pitchFamily="18" charset="0"/>
                <a:cs typeface="Times New Roman" panose="02020603050405020304" pitchFamily="18" charset="0"/>
              </a:rPr>
              <a:t>The optimization process spanned five generations, progressively refining model configurations. The internal cross-validation scores steadily improved across generations, reaching a peak accuracy score of 98.33% in the later stages. </a:t>
            </a:r>
          </a:p>
          <a:p>
            <a:pPr>
              <a:lnSpc>
                <a:spcPct val="100000"/>
              </a:lnSpc>
            </a:pPr>
            <a:r>
              <a:rPr lang="en-US" sz="1500">
                <a:latin typeface="Times New Roman" panose="02020603050405020304" pitchFamily="18" charset="0"/>
                <a:cs typeface="Times New Roman" panose="02020603050405020304" pitchFamily="18" charset="0"/>
              </a:rPr>
              <a:t>The ultimately recommended pipeline, an ensemble of Multinomial Naive Bayes and Logistic Regression, showcased superior predictive performance, underlining TPOT's efficacy in automating the selection of optimal machine learning architectures for iris classification</a:t>
            </a:r>
            <a:endParaRPr lang="en-CA" sz="15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1" name="Ink 2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7" name="Picture 6" descr="A screenshot of a computer&#10;&#10;Description automatically generated">
            <a:extLst>
              <a:ext uri="{FF2B5EF4-FFF2-40B4-BE49-F238E27FC236}">
                <a16:creationId xmlns:a16="http://schemas.microsoft.com/office/drawing/2014/main" id="{6B384675-8FED-64B8-C6D5-F4DDF816B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5403" y="2660904"/>
            <a:ext cx="6288732" cy="2311108"/>
          </a:xfrm>
          <a:prstGeom prst="rect">
            <a:avLst/>
          </a:prstGeom>
        </p:spPr>
      </p:pic>
    </p:spTree>
    <p:extLst>
      <p:ext uri="{BB962C8B-B14F-4D97-AF65-F5344CB8AC3E}">
        <p14:creationId xmlns:p14="http://schemas.microsoft.com/office/powerpoint/2010/main" val="267260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69B246"/>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353269A-601C-8870-BB5D-8D371AF40115}"/>
              </a:ext>
            </a:extLst>
          </p:cNvPr>
          <p:cNvSpPr>
            <a:spLocks noGrp="1"/>
          </p:cNvSpPr>
          <p:nvPr>
            <p:ph idx="1"/>
          </p:nvPr>
        </p:nvSpPr>
        <p:spPr>
          <a:xfrm>
            <a:off x="836676" y="2967167"/>
            <a:ext cx="10515600" cy="923666"/>
          </a:xfrm>
        </p:spPr>
        <p:txBody>
          <a:bodyPr>
            <a:normAutofit lnSpcReduction="10000"/>
          </a:bodyPr>
          <a:lstStyle/>
          <a:p>
            <a:pPr marL="0" indent="0" algn="ctr">
              <a:buNone/>
            </a:pPr>
            <a:r>
              <a:rPr lang="en-US"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CA"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82814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412524"/>
      </a:dk2>
      <a:lt2>
        <a:srgbClr val="E6E2E8"/>
      </a:lt2>
      <a:accent1>
        <a:srgbClr val="69B246"/>
      </a:accent1>
      <a:accent2>
        <a:srgbClr val="8FAC39"/>
      </a:accent2>
      <a:accent3>
        <a:srgbClr val="B2A046"/>
      </a:accent3>
      <a:accent4>
        <a:srgbClr val="B26D3B"/>
      </a:accent4>
      <a:accent5>
        <a:srgbClr val="C34D4C"/>
      </a:accent5>
      <a:accent6>
        <a:srgbClr val="B23B6C"/>
      </a:accent6>
      <a:hlink>
        <a:srgbClr val="BF553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59</TotalTime>
  <Words>414</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Modern Love</vt:lpstr>
      <vt:lpstr>The Hand</vt:lpstr>
      <vt:lpstr>Times New Roman</vt:lpstr>
      <vt:lpstr>SketchyVTI</vt:lpstr>
      <vt:lpstr>Iris Flower Classification</vt:lpstr>
      <vt:lpstr>Dataset</vt:lpstr>
      <vt:lpstr>Encoding</vt:lpstr>
      <vt:lpstr>Data Exploration</vt:lpstr>
      <vt:lpstr>Exploration of Data</vt:lpstr>
      <vt:lpstr>Classification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Classification</dc:title>
  <dc:creator>Thakrar, Raj Rameshbhai [Student]</dc:creator>
  <cp:lastModifiedBy>Thakrar, Raj Rameshbhai [Student]</cp:lastModifiedBy>
  <cp:revision>2</cp:revision>
  <dcterms:created xsi:type="dcterms:W3CDTF">2023-11-29T15:41:59Z</dcterms:created>
  <dcterms:modified xsi:type="dcterms:W3CDTF">2023-11-29T16:41:26Z</dcterms:modified>
</cp:coreProperties>
</file>