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olo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sine Similarity based TopoMa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Cosine Similarity based TopoMap</a:t>
            </a:r>
          </a:p>
        </p:txBody>
      </p:sp>
      <p:sp>
        <p:nvSpPr>
          <p:cNvPr id="152" name="Devarsh Patel (dp3324) : 5th May,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Devarsh Patel (dp3324) : 5th May, 2022</a:t>
            </a:r>
          </a:p>
        </p:txBody>
      </p:sp>
      <p:sp>
        <p:nvSpPr>
          <p:cNvPr id="153" name="Angle dependent Data Reduction Algorith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Angle dependent Data Reduction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odif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Modifications</a:t>
            </a:r>
          </a:p>
        </p:txBody>
      </p:sp>
      <p:sp>
        <p:nvSpPr>
          <p:cNvPr id="156" name="Cosine Similarity and Tree based hull alignme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Cosine Similarity and Tree based hull alignment</a:t>
            </a:r>
          </a:p>
        </p:txBody>
      </p:sp>
      <p:sp>
        <p:nvSpPr>
          <p:cNvPr id="157" name="Uses Cosine Similarity Matrix instead of conventional Euclidian Distance Matrix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Uses Cosine Similarity Matrix instead of conventional Euclidian Distance Matrix.</a:t>
            </a:r>
          </a:p>
          <a:p>
            <a:pPr/>
            <a:r>
              <a:t>Implements tree based hull alignment method (custom) instead of Convex Hull Alignment.</a:t>
            </a:r>
          </a:p>
          <a:p>
            <a:pPr/>
            <a:r>
              <a:t>Encompasses the contact point in the component with linear placement along the y-axis.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panning Tree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Spanning Tree Algorithm</a:t>
            </a:r>
          </a:p>
        </p:txBody>
      </p:sp>
      <p:sp>
        <p:nvSpPr>
          <p:cNvPr id="160" name="Based on Cosine Similar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Based on Cosine Similarity</a:t>
            </a:r>
          </a:p>
        </p:txBody>
      </p:sp>
      <p:pic>
        <p:nvPicPr>
          <p:cNvPr id="161" name="Screen Shot 2022-05-05 at 2.36.23 AM.png" descr="Screen Shot 2022-05-05 at 2.36.2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7109" y="4690463"/>
            <a:ext cx="14189782" cy="6643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Hull Alignment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Hull Alignment Algorithm</a:t>
            </a:r>
          </a:p>
        </p:txBody>
      </p:sp>
      <p:sp>
        <p:nvSpPr>
          <p:cNvPr id="164" name="Uses Custom tree-based Algorith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Uses Custom tree-based Algorithm</a:t>
            </a:r>
          </a:p>
        </p:txBody>
      </p:sp>
      <p:pic>
        <p:nvPicPr>
          <p:cNvPr id="165" name="Screen Shot 2022-05-05 at 2.36.36 AM.png" descr="Screen Shot 2022-05-05 at 2.36.3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0270" y="4153635"/>
            <a:ext cx="14883460" cy="5408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Hull Alignment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Hull Alignment Algorithm</a:t>
            </a:r>
          </a:p>
        </p:txBody>
      </p:sp>
      <p:sp>
        <p:nvSpPr>
          <p:cNvPr id="168" name="Comparis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Comparison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995" t="2736" r="16696" b="3899"/>
          <a:stretch>
            <a:fillRect/>
          </a:stretch>
        </p:blipFill>
        <p:spPr>
          <a:xfrm rot="5397821">
            <a:off x="8397947" y="1488746"/>
            <a:ext cx="7746990" cy="12805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sult Comparison (Iri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 Comparison (Iris)</a:t>
            </a:r>
          </a:p>
        </p:txBody>
      </p:sp>
      <p:sp>
        <p:nvSpPr>
          <p:cNvPr id="172" name="Comparison between Euclidian and Cosine Similar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Comparison between Euclidian and Cosine Similarity</a:t>
            </a:r>
          </a:p>
        </p:txBody>
      </p:sp>
      <p:pic>
        <p:nvPicPr>
          <p:cNvPr id="173" name="iris_euclidian_distance_2.png" descr="iris_euclidian_distance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6936" y="4375167"/>
            <a:ext cx="9114830" cy="6076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ris_angle_1.png" descr="iris_angle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85128" y="4375167"/>
            <a:ext cx="9114830" cy="6076554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Cosine Similarity Matrix based Result"/>
          <p:cNvSpPr txBox="1"/>
          <p:nvPr/>
        </p:nvSpPr>
        <p:spPr>
          <a:xfrm>
            <a:off x="14852530" y="10812131"/>
            <a:ext cx="5380026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Cosine Similarity Matrix based Result</a:t>
            </a:r>
          </a:p>
        </p:txBody>
      </p:sp>
      <p:sp>
        <p:nvSpPr>
          <p:cNvPr id="176" name="Euclidian Distance Matrix based Result"/>
          <p:cNvSpPr txBox="1"/>
          <p:nvPr/>
        </p:nvSpPr>
        <p:spPr>
          <a:xfrm>
            <a:off x="3872324" y="10812131"/>
            <a:ext cx="5604054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Euclidian Distance Matrix based 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sult Comparison (Win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 Comparison (Wine)</a:t>
            </a:r>
          </a:p>
        </p:txBody>
      </p:sp>
      <p:sp>
        <p:nvSpPr>
          <p:cNvPr id="179" name="Comparison between Euclidian and Cosine Similar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Comparison between Euclidian and Cosine Similarity</a:t>
            </a:r>
          </a:p>
        </p:txBody>
      </p:sp>
      <p:sp>
        <p:nvSpPr>
          <p:cNvPr id="180" name="Cosine Similarity Matrix based Result"/>
          <p:cNvSpPr txBox="1"/>
          <p:nvPr/>
        </p:nvSpPr>
        <p:spPr>
          <a:xfrm>
            <a:off x="14852530" y="10812131"/>
            <a:ext cx="5380026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Cosine Similarity Matrix based Result</a:t>
            </a:r>
          </a:p>
        </p:txBody>
      </p:sp>
      <p:sp>
        <p:nvSpPr>
          <p:cNvPr id="181" name="Euclidian Distance Matrix based Result"/>
          <p:cNvSpPr txBox="1"/>
          <p:nvPr/>
        </p:nvSpPr>
        <p:spPr>
          <a:xfrm>
            <a:off x="3872324" y="10812131"/>
            <a:ext cx="5604054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Euclidian Distance Matrix based Result</a:t>
            </a:r>
          </a:p>
        </p:txBody>
      </p:sp>
      <p:pic>
        <p:nvPicPr>
          <p:cNvPr id="182" name="wine_euclidian_distance_1.png" descr="wine_euclidian_distanc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4862" y="4381181"/>
            <a:ext cx="8398978" cy="5599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wine_angle_1.png" descr="wine_angle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16460" y="4296785"/>
            <a:ext cx="8652166" cy="5768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sult Comparison (Breast Cancer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 Comparison (Breast Cancer)</a:t>
            </a:r>
          </a:p>
        </p:txBody>
      </p:sp>
      <p:sp>
        <p:nvSpPr>
          <p:cNvPr id="186" name="Comparison between Euclidian and Cosine Similar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Comparison between Euclidian and Cosine Similarity</a:t>
            </a:r>
          </a:p>
        </p:txBody>
      </p:sp>
      <p:sp>
        <p:nvSpPr>
          <p:cNvPr id="187" name="Cosine Similarity Matrix based Result"/>
          <p:cNvSpPr txBox="1"/>
          <p:nvPr/>
        </p:nvSpPr>
        <p:spPr>
          <a:xfrm>
            <a:off x="14852530" y="10812131"/>
            <a:ext cx="5380026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Cosine Similarity Matrix based Result</a:t>
            </a:r>
          </a:p>
        </p:txBody>
      </p:sp>
      <p:sp>
        <p:nvSpPr>
          <p:cNvPr id="188" name="Euclidian Distance Matrix based Result"/>
          <p:cNvSpPr txBox="1"/>
          <p:nvPr/>
        </p:nvSpPr>
        <p:spPr>
          <a:xfrm>
            <a:off x="3872324" y="10812131"/>
            <a:ext cx="5604054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Euclidian Distance Matrix based Result</a:t>
            </a:r>
          </a:p>
        </p:txBody>
      </p:sp>
      <p:pic>
        <p:nvPicPr>
          <p:cNvPr id="189" name="breast_cancer_euclidian_distance_1.png" descr="breast_cancer_euclidian_distanc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3296" y="3903963"/>
            <a:ext cx="8862110" cy="5908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breast_cancer_angle_1.png" descr="breast_cancer_angle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11488" y="3903963"/>
            <a:ext cx="8862110" cy="5908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93" name="Based on Resul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Based on Results</a:t>
            </a:r>
          </a:p>
        </p:txBody>
      </p:sp>
      <p:sp>
        <p:nvSpPr>
          <p:cNvPr id="194" name="TopoMap using Cosine Similarity was able to preserve the relation between points more clearly than euclidian distance matrix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TopoMap using Cosine Similarity was able to preserve the relation between points more clearly than euclidian distance matrixes.</a:t>
            </a:r>
          </a:p>
          <a:p>
            <a:pPr/>
            <a:r>
              <a:t>The hull alignment algorithm was clearly able to provide the relation of a points with its complete cluster. </a:t>
            </a:r>
          </a:p>
          <a:p>
            <a:pPr/>
            <a:r>
              <a:t>More clear separation between the points and their respective clusters.</a:t>
            </a:r>
          </a:p>
          <a:p>
            <a:pPr/>
            <a:r>
              <a:t>Increase time efficiency with increase computation complexity and minimized computation processing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