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Okay, here's a PowerPoint presentation outline in bullet/section format based 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PPT Title: Performance Evaluation of Retrained CNN Models for Grape Leaf Disease Identification</a:t>
            </a:r>
          </a:p>
          <a:p>
            <a:pPr>
              <a:defRPr sz="2000">
                <a:solidFill>
                  <a:srgbClr val="282828"/>
                </a:solidFill>
                <a:latin typeface="Calibri Light"/>
              </a:defRPr>
            </a:pPr>
            <a:r>
              <a:t>Slide 1: Title Slide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Introduction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Recommendation: Use a bar chart for comparison.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31: Hyper Parameter Analysis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Hyper Parameter Analysis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Include Table 4: Hyper Parameter Analysis</a:t>
            </a:r>
          </a:p>
          <a:p>
            <a:pPr>
              <a:defRPr sz="2000">
                <a:solidFill>
                  <a:srgbClr val="282828"/>
                </a:solidFill>
                <a:latin typeface="Calibri Light"/>
              </a:defRPr>
            </a:pPr>
            <a:r>
              <a:t>Bullet Points: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Consideration of fundamental hardware configuration of the experimentation machi</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Avoid the overfitting and under fitting problems of the CNN model.</a:t>
            </a:r>
          </a:p>
          <a:p>
            <a:pPr>
              <a:defRPr sz="2000">
                <a:solidFill>
                  <a:srgbClr val="282828"/>
                </a:solidFill>
                <a:latin typeface="Calibri Light"/>
              </a:defRPr>
            </a:pPr>
            <a:r>
              <a:t>Specific values for batch size and hidden neurons in the last Dense Layer are set.</a:t>
            </a:r>
          </a:p>
          <a:p>
            <a:pPr>
              <a:defRPr sz="2000">
                <a:solidFill>
                  <a:srgbClr val="282828"/>
                </a:solidFill>
                <a:latin typeface="Calibri Light"/>
              </a:defRPr>
            </a:pPr>
            <a:r>
              <a:t>Average epochs needed for model convergence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32: Confusion Matrix</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Confusion Matrix</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Include Figure 6: Confusion Matrix for All the models Considered in Comparative Analysis</a:t>
            </a:r>
          </a:p>
          <a:p>
            <a:pPr>
              <a:defRPr sz="2000">
                <a:solidFill>
                  <a:srgbClr val="282828"/>
                </a:solidFill>
                <a:latin typeface="Calibri Light"/>
              </a:defRPr>
            </a:pPr>
            <a:r>
              <a:t>Bullet Points: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The performance is evaluated using 20% split part as test set.</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The confusion matrix thus compares the predicted and actual labels based on which model’s performance can be validated.</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33: Discussion of Results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Discussion of Results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ResNet-101, Xception, and MobileNet-V2 show high accuracy, sensitivity, and spec</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The models reliably categorize distinct disease classes.</a:t>
            </a:r>
          </a:p>
          <a:p>
            <a:pPr>
              <a:defRPr sz="2000">
                <a:solidFill>
                  <a:srgbClr val="282828"/>
                </a:solidFill>
                <a:latin typeface="Calibri Light"/>
              </a:defRPr>
            </a:pPr>
            <a:r>
              <a:t>Insights from sensitivity and specificity analysis.</a:t>
            </a:r>
          </a:p>
          <a:p>
            <a:pPr>
              <a:defRPr sz="2000">
                <a:solidFill>
                  <a:srgbClr val="282828"/>
                </a:solidFill>
                <a:latin typeface="Calibri Light"/>
              </a:defRPr>
            </a:pPr>
            <a:r>
              <a:t>Balanced identification of positive and negative instances minimizes false positives and negatives.</a:t>
            </a:r>
          </a:p>
          <a:p>
            <a:pPr>
              <a:defRPr sz="2000">
                <a:solidFill>
                  <a:srgbClr val="282828"/>
                </a:solidFill>
                <a:latin typeface="Calibri Light"/>
              </a:defRPr>
            </a:pPr>
            <a:r>
              <a:t>Different performances across diseases emphasize tailored strategies.</a:t>
            </a:r>
          </a:p>
          <a:p>
            <a:pPr>
              <a:defRPr sz="2000">
                <a:solidFill>
                  <a:srgbClr val="282828"/>
                </a:solidFill>
                <a:latin typeface="Calibri Light"/>
              </a:defRPr>
            </a:pPr>
            <a:r>
              <a:t>Knowledge from this study can lead to reliable and efficient solutions for grape leaf disease recognition.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Grapevine cultivation is globally significant.</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Grapevine health is vulnerable to diseases impacting yield and quality.</a:t>
            </a:r>
          </a:p>
          <a:p>
            <a:pPr>
              <a:defRPr sz="2000">
                <a:solidFill>
                  <a:srgbClr val="282828"/>
                </a:solidFill>
                <a:latin typeface="Calibri Light"/>
              </a:defRPr>
            </a:pPr>
            <a:r>
              <a:t>Early and accurate disease detection is crucial for sustainable viticulture.</a:t>
            </a:r>
          </a:p>
          <a:p>
            <a:pPr>
              <a:defRPr sz="2000">
                <a:solidFill>
                  <a:srgbClr val="282828"/>
                </a:solidFill>
                <a:latin typeface="Calibri Light"/>
              </a:defRPr>
            </a:pPr>
            <a:r>
              <a:t>Traditional disease detection is manual, time-consuming, and subjective.</a:t>
            </a:r>
          </a:p>
          <a:p>
            <a:pPr>
              <a:defRPr sz="2000">
                <a:solidFill>
                  <a:srgbClr val="282828"/>
                </a:solidFill>
                <a:latin typeface="Calibri Light"/>
              </a:defRPr>
            </a:pPr>
            <a:r>
              <a:t>Computer vision and deep learning, especially CNNs, offer a solution.</a:t>
            </a:r>
          </a:p>
          <a:p>
            <a:pPr>
              <a:defRPr sz="2000">
                <a:solidFill>
                  <a:srgbClr val="282828"/>
                </a:solidFill>
                <a:latin typeface="Calibri Light"/>
              </a:defRPr>
            </a:pPr>
            <a:r>
              <a:t>CNNs learn from labeled datasets, identifying visual cues on leaves.</a:t>
            </a:r>
          </a:p>
          <a:p>
            <a:pPr>
              <a:defRPr sz="2000">
                <a:solidFill>
                  <a:srgbClr val="282828"/>
                </a:solidFill>
                <a:latin typeface="Calibri Light"/>
              </a:defRPr>
            </a:pPr>
            <a:r>
              <a:t>Automated CNN systems provide efficient, early, and precise disease detection.</a:t>
            </a:r>
          </a:p>
          <a:p>
            <a:pPr>
              <a:defRPr sz="2000">
                <a:solidFill>
                  <a:srgbClr val="282828"/>
                </a:solidFill>
                <a:latin typeface="Calibri Light"/>
              </a:defRPr>
            </a:pPr>
            <a:r>
              <a:t>Evolving technology transforms disease management for resilient crops.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34: Implications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Implications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The findings promise to revolutionize disease identification in viticulture.</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Enhanced precision in disease assessment.</a:t>
            </a:r>
          </a:p>
          <a:p>
            <a:pPr>
              <a:defRPr sz="2000">
                <a:solidFill>
                  <a:srgbClr val="282828"/>
                </a:solidFill>
                <a:latin typeface="Calibri Light"/>
              </a:defRPr>
            </a:pPr>
            <a:r>
              <a:t>Potential to augment crop management practices.</a:t>
            </a:r>
          </a:p>
          <a:p>
            <a:pPr>
              <a:defRPr sz="2000">
                <a:solidFill>
                  <a:srgbClr val="282828"/>
                </a:solidFill>
                <a:latin typeface="Calibri Light"/>
              </a:defRPr>
            </a:pPr>
            <a:r>
              <a:t>Mitigation of the detrimental impact of yield losses.</a:t>
            </a:r>
          </a:p>
          <a:p>
            <a:pPr>
              <a:defRPr sz="2000">
                <a:solidFill>
                  <a:srgbClr val="282828"/>
                </a:solidFill>
                <a:latin typeface="Calibri Light"/>
              </a:defRPr>
            </a:pPr>
            <a:r>
              <a:t>Paves the way for innovative applications of deep learning in agriculture.</a:t>
            </a:r>
          </a:p>
          <a:p>
            <a:pPr>
              <a:defRPr sz="2000">
                <a:solidFill>
                  <a:srgbClr val="282828"/>
                </a:solidFill>
                <a:latin typeface="Calibri Light"/>
              </a:defRPr>
            </a:pPr>
            <a:r>
              <a:t>Far-reaching ramifications for sustainable and effective viticulture practices.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35: Conclusion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Conclusion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Paper presents a thorough investigation of deep learning models for grape leaf d</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Offers valuable insights and promising implications for viticulture.</a:t>
            </a:r>
          </a:p>
          <a:p>
            <a:pPr>
              <a:defRPr sz="2000">
                <a:solidFill>
                  <a:srgbClr val="282828"/>
                </a:solidFill>
                <a:latin typeface="Calibri Light"/>
              </a:defRPr>
            </a:pPr>
            <a:r>
              <a:t>ResNet-101, Xception, and MobileNet-V2 stand out.</a:t>
            </a:r>
          </a:p>
          <a:p>
            <a:pPr>
              <a:defRPr sz="2000">
                <a:solidFill>
                  <a:srgbClr val="282828"/>
                </a:solidFill>
                <a:latin typeface="Calibri Light"/>
              </a:defRPr>
            </a:pPr>
            <a:r>
              <a:t>Demonstrate a remarkable combination of accuracy, sensitivity, and specificity.</a:t>
            </a:r>
          </a:p>
          <a:p>
            <a:pPr>
              <a:defRPr sz="2000">
                <a:solidFill>
                  <a:srgbClr val="282828"/>
                </a:solidFill>
                <a:latin typeface="Calibri Light"/>
              </a:defRPr>
            </a:pPr>
            <a:r>
              <a:t>Highlight potential for practical integration into automated disease detection systems.</a:t>
            </a:r>
          </a:p>
          <a:p>
            <a:pPr>
              <a:defRPr sz="2000">
                <a:solidFill>
                  <a:srgbClr val="282828"/>
                </a:solidFill>
                <a:latin typeface="Calibri Light"/>
              </a:defRPr>
            </a:pPr>
            <a:r>
              <a:t>AI contributes to accurate diagnostics, optimizing crop management, yield, and resource utilization, ensuring agricultural sustainability.</a:t>
            </a:r>
          </a:p>
          <a:p>
            <a:pPr>
              <a:defRPr sz="2000">
                <a:solidFill>
                  <a:srgbClr val="282828"/>
                </a:solidFill>
                <a:latin typeface="Calibri Light"/>
              </a:defRPr>
            </a:pPr>
            <a:r>
              <a:t>Bridging computer science and farming for future global food security.</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36: References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References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List all references as provided (numbered 1-27).</a:t>
            </a:r>
          </a:p>
          <a:p>
            <a:pPr>
              <a:defRPr sz="2000">
                <a:solidFill>
                  <a:srgbClr val="282828"/>
                </a:solidFill>
                <a:latin typeface="Calibri Light"/>
              </a:defRPr>
            </a:pPr>
            <a:r>
              <a:t>Use a small but readable font size.</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Important Notes for the Presenter:</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Figures and Tables: Ensure that Figures 1-6 and Tables 1-4 are displayed clearly</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Model Performance: When discussing the results, be prepared to explain why certain models performed better on particular datasets. Consider factors like model complexity, the type of features they are designed to capture, and the characteristics of each dataset (e.g., image resolution, variations in lighting/angle, amount of noise).</a:t>
            </a:r>
          </a:p>
          <a:p>
            <a:pPr>
              <a:defRPr sz="2000">
                <a:solidFill>
                  <a:srgbClr val="282828"/>
                </a:solidFill>
                <a:latin typeface="Calibri Light"/>
              </a:defRPr>
            </a:pPr>
            <a:r>
              <a:t>Hyperparameter Tuning: Be ready to discuss the process of hyperparameter tuning, why those parameters were chosen, and how they impacted the model's performance.</a:t>
            </a:r>
          </a:p>
          <a:p>
            <a:pPr>
              <a:defRPr sz="2000">
                <a:solidFill>
                  <a:srgbClr val="282828"/>
                </a:solidFill>
                <a:latin typeface="Calibri Light"/>
              </a:defRPr>
            </a:pPr>
            <a:r>
              <a:t>Visuals: Use visuals (images of grape leaves, diagrams of CNN architectures) to enhance engagement and understanding.  Don't rely solely on bullet points.</a:t>
            </a:r>
          </a:p>
          <a:p>
            <a:pPr>
              <a:defRPr sz="2000">
                <a:solidFill>
                  <a:srgbClr val="282828"/>
                </a:solidFill>
                <a:latin typeface="Calibri Light"/>
              </a:defRPr>
            </a:pPr>
            <a:r>
              <a:t>Clarity:  Avoid jargon. Explain concepts clearly and concisely.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4: Problem Statement &amp; Motivation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This detailed outline should provide a strong foundation for creating an effecti</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Data Visualization</a:t>
            </a:r>
          </a:p>
        </p:txBody>
      </p:sp>
      <p:pic>
        <p:nvPicPr>
          <p:cNvPr id="3" name="Picture 2" descr="generated_chart.png"/>
          <p:cNvPicPr>
            <a:picLocks noChangeAspect="1"/>
          </p:cNvPicPr>
          <p:nvPr/>
        </p:nvPicPr>
        <p:blipFill>
          <a:blip r:embed="rId2"/>
          <a:stretch>
            <a:fillRect/>
          </a:stretch>
        </p:blipFill>
        <p:spPr>
          <a:xfrm>
            <a:off x="1828800" y="1371600"/>
            <a:ext cx="8229600" cy="4580930"/>
          </a:xfrm>
          <a:prstGeom prst="rect">
            <a:avLst/>
          </a:prstGeom>
        </p:spPr>
      </p:pic>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Extracted Image</a:t>
            </a:r>
          </a:p>
        </p:txBody>
      </p:sp>
      <p:pic>
        <p:nvPicPr>
          <p:cNvPr id="3" name="Picture 2" descr="pdf_page1_img1.jpeg"/>
          <p:cNvPicPr>
            <a:picLocks noChangeAspect="1"/>
          </p:cNvPicPr>
          <p:nvPr/>
        </p:nvPicPr>
        <p:blipFill>
          <a:blip r:embed="rId2"/>
          <a:stretch>
            <a:fillRect/>
          </a:stretch>
        </p:blipFill>
        <p:spPr>
          <a:xfrm>
            <a:off x="1828800" y="1371600"/>
            <a:ext cx="8229600" cy="8229600"/>
          </a:xfrm>
          <a:prstGeom prst="rect">
            <a:avLst/>
          </a:prstGeom>
        </p:spPr>
      </p:pic>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Extracted Image</a:t>
            </a:r>
          </a:p>
        </p:txBody>
      </p:sp>
      <p:pic>
        <p:nvPicPr>
          <p:cNvPr id="3" name="Picture 2" descr="pdf_page1_img2.jpeg"/>
          <p:cNvPicPr>
            <a:picLocks noChangeAspect="1"/>
          </p:cNvPicPr>
          <p:nvPr/>
        </p:nvPicPr>
        <p:blipFill>
          <a:blip r:embed="rId2"/>
          <a:stretch>
            <a:fillRect/>
          </a:stretch>
        </p:blipFill>
        <p:spPr>
          <a:xfrm>
            <a:off x="1828800" y="1371600"/>
            <a:ext cx="8229600" cy="8229600"/>
          </a:xfrm>
          <a:prstGeom prst="rect">
            <a:avLst/>
          </a:prstGeom>
        </p:spPr>
      </p:pic>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Extracted Image</a:t>
            </a:r>
          </a:p>
        </p:txBody>
      </p:sp>
      <p:pic>
        <p:nvPicPr>
          <p:cNvPr id="3" name="Picture 2" descr="pdf_page1_img3.jpeg"/>
          <p:cNvPicPr>
            <a:picLocks noChangeAspect="1"/>
          </p:cNvPicPr>
          <p:nvPr/>
        </p:nvPicPr>
        <p:blipFill>
          <a:blip r:embed="rId2"/>
          <a:stretch>
            <a:fillRect/>
          </a:stretch>
        </p:blipFill>
        <p:spPr>
          <a:xfrm>
            <a:off x="1828800" y="1371600"/>
            <a:ext cx="8229600" cy="8229600"/>
          </a:xfrm>
          <a:prstGeom prst="rect">
            <a:avLst/>
          </a:prstGeom>
        </p:spPr>
      </p:pic>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Extracted Image</a:t>
            </a:r>
          </a:p>
        </p:txBody>
      </p:sp>
      <p:pic>
        <p:nvPicPr>
          <p:cNvPr id="3" name="Picture 2" descr="pdf_page1_img4.jpeg"/>
          <p:cNvPicPr>
            <a:picLocks noChangeAspect="1"/>
          </p:cNvPicPr>
          <p:nvPr/>
        </p:nvPicPr>
        <p:blipFill>
          <a:blip r:embed="rId2"/>
          <a:stretch>
            <a:fillRect/>
          </a:stretch>
        </p:blipFill>
        <p:spPr>
          <a:xfrm>
            <a:off x="1828800" y="1371600"/>
            <a:ext cx="8229600" cy="8229600"/>
          </a:xfrm>
          <a:prstGeom prst="rect">
            <a:avLst/>
          </a:prstGeom>
        </p:spPr>
      </p:pic>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Extracted Image</a:t>
            </a:r>
          </a:p>
        </p:txBody>
      </p:sp>
      <p:pic>
        <p:nvPicPr>
          <p:cNvPr id="3" name="Picture 2" descr="pdf_page4_img1.jpeg"/>
          <p:cNvPicPr>
            <a:picLocks noChangeAspect="1"/>
          </p:cNvPicPr>
          <p:nvPr/>
        </p:nvPicPr>
        <p:blipFill>
          <a:blip r:embed="rId2"/>
          <a:stretch>
            <a:fillRect/>
          </a:stretch>
        </p:blipFill>
        <p:spPr>
          <a:xfrm>
            <a:off x="1828800" y="1371600"/>
            <a:ext cx="8229600" cy="11219259"/>
          </a:xfrm>
          <a:prstGeom prst="rect">
            <a:avLst/>
          </a:prstGeom>
        </p:spPr>
      </p:pic>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Extracted Image</a:t>
            </a:r>
          </a:p>
        </p:txBody>
      </p:sp>
      <p:pic>
        <p:nvPicPr>
          <p:cNvPr id="3" name="Picture 2" descr="pdf_page4_img2.jpeg"/>
          <p:cNvPicPr>
            <a:picLocks noChangeAspect="1"/>
          </p:cNvPicPr>
          <p:nvPr/>
        </p:nvPicPr>
        <p:blipFill>
          <a:blip r:embed="rId2"/>
          <a:stretch>
            <a:fillRect/>
          </a:stretch>
        </p:blipFill>
        <p:spPr>
          <a:xfrm>
            <a:off x="1828800" y="1371600"/>
            <a:ext cx="8229600" cy="11451716"/>
          </a:xfrm>
          <a:prstGeom prst="rect">
            <a:avLst/>
          </a:prstGeom>
        </p:spPr>
      </p:pic>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Extracted Image</a:t>
            </a:r>
          </a:p>
        </p:txBody>
      </p:sp>
      <p:pic>
        <p:nvPicPr>
          <p:cNvPr id="3" name="Picture 2" descr="pdf_page4_img3.jpeg"/>
          <p:cNvPicPr>
            <a:picLocks noChangeAspect="1"/>
          </p:cNvPicPr>
          <p:nvPr/>
        </p:nvPicPr>
        <p:blipFill>
          <a:blip r:embed="rId2"/>
          <a:stretch>
            <a:fillRect/>
          </a:stretch>
        </p:blipFill>
        <p:spPr>
          <a:xfrm>
            <a:off x="1828800" y="1371600"/>
            <a:ext cx="8229600" cy="10468460"/>
          </a:xfrm>
          <a:prstGeom prst="rect">
            <a:avLst/>
          </a:prstGeom>
        </p:spPr>
      </p:pic>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Extracted Image</a:t>
            </a:r>
          </a:p>
        </p:txBody>
      </p:sp>
      <p:pic>
        <p:nvPicPr>
          <p:cNvPr id="3" name="Picture 2" descr="pdf_page5_img1.jpeg"/>
          <p:cNvPicPr>
            <a:picLocks noChangeAspect="1"/>
          </p:cNvPicPr>
          <p:nvPr/>
        </p:nvPicPr>
        <p:blipFill>
          <a:blip r:embed="rId2"/>
          <a:stretch>
            <a:fillRect/>
          </a:stretch>
        </p:blipFill>
        <p:spPr>
          <a:xfrm>
            <a:off x="1828800" y="1371600"/>
            <a:ext cx="8229600" cy="1576316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Problem Statement &amp; Motivation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 Extracted Image</a:t>
            </a:r>
          </a:p>
        </p:txBody>
      </p:sp>
      <p:pic>
        <p:nvPicPr>
          <p:cNvPr id="3" name="Picture 2" descr="pdf_page5_img2.jpeg"/>
          <p:cNvPicPr>
            <a:picLocks noChangeAspect="1"/>
          </p:cNvPicPr>
          <p:nvPr/>
        </p:nvPicPr>
        <p:blipFill>
          <a:blip r:embed="rId2"/>
          <a:stretch>
            <a:fillRect/>
          </a:stretch>
        </p:blipFill>
        <p:spPr>
          <a:xfrm>
            <a:off x="1828800" y="1371600"/>
            <a:ext cx="8229600" cy="82296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Need for swift and unbiased disease diagnosis.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Importance of early detection for intervention.</a:t>
            </a:r>
          </a:p>
          <a:p>
            <a:pPr>
              <a:defRPr sz="2000">
                <a:solidFill>
                  <a:srgbClr val="282828"/>
                </a:solidFill>
                <a:latin typeface="Calibri Light"/>
              </a:defRPr>
            </a:pPr>
            <a:r>
              <a:t>Aim for efficient resource utilization in vineyards.</a:t>
            </a:r>
          </a:p>
          <a:p>
            <a:pPr>
              <a:defRPr sz="2000">
                <a:solidFill>
                  <a:srgbClr val="282828"/>
                </a:solidFill>
                <a:latin typeface="Calibri Light"/>
              </a:defRPr>
            </a:pPr>
            <a:r>
              <a:t>Data-driven insights can improve disease databases.</a:t>
            </a:r>
          </a:p>
          <a:p>
            <a:pPr>
              <a:defRPr sz="2000">
                <a:solidFill>
                  <a:srgbClr val="282828"/>
                </a:solidFill>
                <a:latin typeface="Calibri Light"/>
              </a:defRPr>
            </a:pPr>
            <a:r>
              <a:t>GIS-integrated models can optimize precision agriculture.</a:t>
            </a:r>
          </a:p>
          <a:p>
            <a:pPr>
              <a:defRPr sz="2000">
                <a:solidFill>
                  <a:srgbClr val="282828"/>
                </a:solidFill>
                <a:latin typeface="Calibri Light"/>
              </a:defRPr>
            </a:pPr>
            <a:r>
              <a:t>Objective to reduce environmental impact of disease management.</a:t>
            </a:r>
          </a:p>
          <a:p>
            <a:pPr>
              <a:defRPr sz="2000">
                <a:solidFill>
                  <a:srgbClr val="282828"/>
                </a:solidFill>
                <a:latin typeface="Calibri Light"/>
              </a:defRPr>
            </a:pPr>
            <a:r>
              <a:t>Automated CNN-powered disease detection promises transformative advancements in viticulture.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5: Grape Leaf Diseases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Grape Leaf Diseases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Black Rot: Dark lesions on leaves and fruit, harming quality and spreading.</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Grapevine Esca Disease: "Tiger stripe" leaf discoloration, hurting vine and grape production.</a:t>
            </a:r>
          </a:p>
          <a:p>
            <a:pPr>
              <a:defRPr sz="2000">
                <a:solidFill>
                  <a:srgbClr val="282828"/>
                </a:solidFill>
                <a:latin typeface="Calibri Light"/>
              </a:defRPr>
            </a:pPr>
            <a:r>
              <a:t>Leaf Blight: Brown lesions affecting leaves and fruit.</a:t>
            </a:r>
          </a:p>
          <a:p>
            <a:pPr>
              <a:defRPr sz="2000">
                <a:solidFill>
                  <a:srgbClr val="282828"/>
                </a:solidFill>
                <a:latin typeface="Calibri Light"/>
              </a:defRPr>
            </a:pPr>
            <a:r>
              <a:t>Management: Pruning, resistant varieties, fungicides, and airflow maintenance.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Include Figure 1: Grape Diseased and Healthy Leaf Images (A) Healthy, (B) ESCA, </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Recommendation: Use a 2x2 grid to display the images.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6: Contributions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Performance Evaluation of Retrained CNN Models for Grape Leaf Disease Ide</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Authors: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Contributions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Automated CNN-based models advance viticulture.</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Early disease detection capabilities.</a:t>
            </a:r>
          </a:p>
          <a:p>
            <a:pPr>
              <a:defRPr sz="2000">
                <a:solidFill>
                  <a:srgbClr val="282828"/>
                </a:solidFill>
                <a:latin typeface="Calibri Light"/>
              </a:defRPr>
            </a:pPr>
            <a:r>
              <a:t>Improved accuracy in disease identification.</a:t>
            </a:r>
          </a:p>
          <a:p>
            <a:pPr>
              <a:defRPr sz="2000">
                <a:solidFill>
                  <a:srgbClr val="282828"/>
                </a:solidFill>
                <a:latin typeface="Calibri Light"/>
              </a:defRPr>
            </a:pPr>
            <a:r>
              <a:t>Scalability of disease detection methods.</a:t>
            </a:r>
          </a:p>
          <a:p>
            <a:pPr>
              <a:defRPr sz="2000">
                <a:solidFill>
                  <a:srgbClr val="282828"/>
                </a:solidFill>
                <a:latin typeface="Calibri Light"/>
              </a:defRPr>
            </a:pPr>
            <a:r>
              <a:t>Data-driven insights for disease management.</a:t>
            </a:r>
          </a:p>
          <a:p>
            <a:pPr>
              <a:defRPr sz="2000">
                <a:solidFill>
                  <a:srgbClr val="282828"/>
                </a:solidFill>
                <a:latin typeface="Calibri Light"/>
              </a:defRPr>
            </a:pPr>
            <a:r>
              <a:t>Broader agricultural and environmental benefits.</a:t>
            </a:r>
          </a:p>
          <a:p>
            <a:pPr>
              <a:defRPr sz="2000">
                <a:solidFill>
                  <a:srgbClr val="282828"/>
                </a:solidFill>
                <a:latin typeface="Calibri Light"/>
              </a:defRPr>
            </a:pPr>
            <a:r>
              <a:t>Synergy between agriculture and AI for a resilient grape industry.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7: Related Work - Overview</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Related Work</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Deep learning, especially CNNs, is increasingly used for plant disease detection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Abade et al. [4]: Investigated CNN algorithms, emphasizing PlantVillage and TensorFlow.</a:t>
            </a:r>
          </a:p>
          <a:p>
            <a:pPr>
              <a:defRPr sz="2000">
                <a:solidFill>
                  <a:srgbClr val="282828"/>
                </a:solidFill>
                <a:latin typeface="Calibri Light"/>
              </a:defRPr>
            </a:pPr>
            <a:r>
              <a:t>Dhaka et al. [5]: Examined CNN-based techniques, highlighting the importance of framework choice, model architecture, and pre-processing.</a:t>
            </a:r>
          </a:p>
          <a:p>
            <a:pPr>
              <a:defRPr sz="2000">
                <a:solidFill>
                  <a:srgbClr val="282828"/>
                </a:solidFill>
                <a:latin typeface="Calibri Light"/>
              </a:defRPr>
            </a:pPr>
            <a:r>
              <a:t>Nagaraju et al. [6]: Reviewed Deep Learning (DL) disease studies, emphasizing pre-processing.</a:t>
            </a:r>
          </a:p>
          <a:p>
            <a:pPr>
              <a:defRPr sz="2000">
                <a:solidFill>
                  <a:srgbClr val="282828"/>
                </a:solidFill>
                <a:latin typeface="Calibri Light"/>
              </a:defRPr>
            </a:pPr>
            <a:r>
              <a:t>Kamilaris et al. [7]: Showcased DL's superiority over traditional methods.</a:t>
            </a:r>
          </a:p>
          <a:p>
            <a:pPr>
              <a:defRPr sz="2000">
                <a:solidFill>
                  <a:srgbClr val="282828"/>
                </a:solidFill>
                <a:latin typeface="Calibri Light"/>
              </a:defRPr>
            </a:pPr>
            <a:r>
              <a:t>Fernandez-Quintanilla et al. [8]: Explored crop weed monitoring.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8: Related Work - Model Specific</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Related Work (Continued)</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Lu et al. [9]: Evaluated CNN performance in plant disease classification.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Golhani et al. [10]: Highlighted hyperspectral data's potential.</a:t>
            </a:r>
          </a:p>
          <a:p>
            <a:pPr>
              <a:defRPr sz="2000">
                <a:solidFill>
                  <a:srgbClr val="282828"/>
                </a:solidFill>
                <a:latin typeface="Calibri Light"/>
              </a:defRPr>
            </a:pPr>
            <a:r>
              <a:t>Mosleh et al. [11]: Developed a CNN model for potato disease detection.</a:t>
            </a:r>
          </a:p>
          <a:p>
            <a:pPr>
              <a:defRPr sz="2000">
                <a:solidFill>
                  <a:srgbClr val="282828"/>
                </a:solidFill>
                <a:latin typeface="Calibri Light"/>
              </a:defRPr>
            </a:pPr>
            <a:r>
              <a:t>Huang et al. [12]: Introduced DenseNet.</a:t>
            </a:r>
          </a:p>
          <a:p>
            <a:pPr>
              <a:defRPr sz="2000">
                <a:solidFill>
                  <a:srgbClr val="282828"/>
                </a:solidFill>
                <a:latin typeface="Calibri Light"/>
              </a:defRPr>
            </a:pPr>
            <a:r>
              <a:t>Li et al. [13]: Extended DenseNet with fire-FRD-CNN and mobile-FRD-CNN.</a:t>
            </a:r>
          </a:p>
          <a:p>
            <a:pPr>
              <a:defRPr sz="2000">
                <a:solidFill>
                  <a:srgbClr val="282828"/>
                </a:solidFill>
                <a:latin typeface="Calibri Light"/>
              </a:defRPr>
            </a:pPr>
            <a:r>
              <a:t>Lee et al. [14]: Simplified disease classification with GoogleNet-BN.</a:t>
            </a:r>
          </a:p>
          <a:p>
            <a:pPr>
              <a:defRPr sz="2000">
                <a:solidFill>
                  <a:srgbClr val="282828"/>
                </a:solidFill>
                <a:latin typeface="Calibri Light"/>
              </a:defRPr>
            </a:pPr>
            <a:r>
              <a:t>Mao et al. [15]: Optimized models with depth-wise separable convolution and filter pruning.</a:t>
            </a:r>
          </a:p>
          <a:p>
            <a:pPr>
              <a:defRPr sz="2000">
                <a:solidFill>
                  <a:srgbClr val="282828"/>
                </a:solidFill>
                <a:latin typeface="Calibri Light"/>
              </a:defRPr>
            </a:pPr>
            <a:r>
              <a:t>Singh et al. [16]: Proposed joint pruning and fine-tuning.</a:t>
            </a:r>
          </a:p>
          <a:p>
            <a:pPr>
              <a:defRPr sz="2000">
                <a:solidFill>
                  <a:srgbClr val="282828"/>
                </a:solidFill>
                <a:latin typeface="Calibri Light"/>
              </a:defRPr>
            </a:pPr>
            <a:r>
              <a:t>Li et al. [17]: Emphasized compact models through CNNPruner.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9: Related Work - Lightweight Models &amp; Architectures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Related Work (Continued)</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H. P. Khandagale</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Sangram Patil</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Hosny et al. [18]: Proposed a lightweight CNN model fusing deep and LBP features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Arun et al. [19]: Presented the CCDL architecture for multi-crop disease detection.</a:t>
            </a:r>
          </a:p>
          <a:p>
            <a:pPr>
              <a:defRPr sz="2000">
                <a:solidFill>
                  <a:srgbClr val="282828"/>
                </a:solidFill>
                <a:latin typeface="Calibri Light"/>
              </a:defRPr>
            </a:pPr>
            <a:r>
              <a:t>Sharma et al. [20]: Introduced the DLMC-Net, a lightweight CNN for real-time plant leaf disease detection.</a:t>
            </a:r>
          </a:p>
          <a:p>
            <a:pPr>
              <a:defRPr sz="2000">
                <a:solidFill>
                  <a:srgbClr val="282828"/>
                </a:solidFill>
                <a:latin typeface="Calibri Light"/>
              </a:defRPr>
            </a:pPr>
            <a:r>
              <a:t>Shoaib et al. [21]: Explored ML and DL techniques for plant disease identification from 2015 to 2022.</a:t>
            </a:r>
          </a:p>
          <a:p>
            <a:pPr>
              <a:defRPr sz="2000">
                <a:solidFill>
                  <a:srgbClr val="282828"/>
                </a:solidFill>
                <a:latin typeface="Calibri Light"/>
              </a:defRPr>
            </a:pPr>
            <a:r>
              <a:t>These studies emphasize accurate, efficient, and scalable disease detection systems.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10: Limitations of Existing Research</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Limitations of Existing Research</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Focus on specific neural network architectures and datasets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Proposed techniques may require further optimization</a:t>
            </a:r>
          </a:p>
          <a:p>
            <a:pPr>
              <a:defRPr sz="2000">
                <a:solidFill>
                  <a:srgbClr val="282828"/>
                </a:solidFill>
                <a:latin typeface="Calibri Light"/>
              </a:defRPr>
            </a:pPr>
            <a:r>
              <a:t>Enhancement of model efficiency, but does not explore alternative approaches or real-world deployment challenges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11: Proposed Work - CNN Architectures Overview</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Proposed Work - CNN Architectures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Focus on the following CNN architectures: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VGGNet-16 and VGGNet-19</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ResNet-50 and ResNet-101</a:t>
            </a:r>
          </a:p>
          <a:p>
            <a:pPr>
              <a:defRPr sz="2000">
                <a:solidFill>
                  <a:srgbClr val="282828"/>
                </a:solidFill>
                <a:latin typeface="Calibri Light"/>
              </a:defRPr>
            </a:pPr>
            <a:r>
              <a:t>Xception</a:t>
            </a:r>
          </a:p>
          <a:p>
            <a:pPr>
              <a:defRPr sz="2000">
                <a:solidFill>
                  <a:srgbClr val="282828"/>
                </a:solidFill>
                <a:latin typeface="Calibri Light"/>
              </a:defRPr>
            </a:pPr>
            <a:r>
              <a:t>Inception</a:t>
            </a:r>
          </a:p>
          <a:p>
            <a:pPr>
              <a:defRPr sz="2000">
                <a:solidFill>
                  <a:srgbClr val="282828"/>
                </a:solidFill>
                <a:latin typeface="Calibri Light"/>
              </a:defRPr>
            </a:pPr>
            <a:r>
              <a:t>MobileNet-V1 and MobileNet-V2</a:t>
            </a:r>
          </a:p>
          <a:p>
            <a:pPr>
              <a:defRPr sz="2000">
                <a:solidFill>
                  <a:srgbClr val="282828"/>
                </a:solidFill>
                <a:latin typeface="Calibri Light"/>
              </a:defRPr>
            </a:pPr>
            <a:r>
              <a:t>DenseNet-121 and DenseNet-201</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General Note: The following slides will delve into the details of these architec</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12: VGGNet-16 and VGGNet-19</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Affiliations: Computer Science and Engineering Department, D Y Patil Agricultura</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Contact: hpk_tech@unishivaji.ac.in, sangrampatil@dyp-atu.org</a:t>
            </a:r>
          </a:p>
          <a:p>
            <a:pPr>
              <a:defRPr sz="2000">
                <a:solidFill>
                  <a:srgbClr val="282828"/>
                </a:solidFill>
                <a:latin typeface="Calibri Light"/>
              </a:defRPr>
            </a:pPr>
            <a:r>
              <a:t>Copyright: XXX-X-XXXX-XXXX-X/XX/$XX.00 ©20XX IEEE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VGGNet-16 and VGGNet-19</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Developed by Oxford University in 2014.</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Praised for simplicity and depth.</a:t>
            </a:r>
          </a:p>
          <a:p>
            <a:pPr>
              <a:defRPr sz="2000">
                <a:solidFill>
                  <a:srgbClr val="282828"/>
                </a:solidFill>
                <a:latin typeface="Calibri Light"/>
              </a:defRPr>
            </a:pPr>
            <a:r>
              <a:t>VGG-16 and VGG-19 differ in the number of layers.</a:t>
            </a:r>
          </a:p>
          <a:p>
            <a:pPr>
              <a:defRPr sz="2000">
                <a:solidFill>
                  <a:srgbClr val="282828"/>
                </a:solidFill>
                <a:latin typeface="Calibri Light"/>
              </a:defRPr>
            </a:pPr>
            <a:r>
              <a:t>Use 3x3 filters and max-pooling.</a:t>
            </a:r>
          </a:p>
          <a:p>
            <a:pPr>
              <a:defRPr sz="2000">
                <a:solidFill>
                  <a:srgbClr val="282828"/>
                </a:solidFill>
                <a:latin typeface="Calibri Light"/>
              </a:defRPr>
            </a:pPr>
            <a:r>
              <a:t>Excel in capturing image features, ideal for image classification.</a:t>
            </a:r>
          </a:p>
          <a:p>
            <a:pPr>
              <a:defRPr sz="2000">
                <a:solidFill>
                  <a:srgbClr val="282828"/>
                </a:solidFill>
                <a:latin typeface="Calibri Light"/>
              </a:defRPr>
            </a:pPr>
            <a:r>
              <a:t>Depth increases computational complexity and training time.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13: ResNet-50 and ResNet-101</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ResNet-50 and ResNet-101</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Introduced residual blocks with skip connections to mitigate the vanishing gradi</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Residual blocks aid in learning residual functions, enhancing deep network optimization.</a:t>
            </a:r>
          </a:p>
          <a:p>
            <a:pPr>
              <a:defRPr sz="2000">
                <a:solidFill>
                  <a:srgbClr val="282828"/>
                </a:solidFill>
                <a:latin typeface="Calibri Light"/>
              </a:defRPr>
            </a:pPr>
            <a:r>
              <a:t>ResNet-50 and ResNet-101 have 50 and 101 layers respectively.</a:t>
            </a:r>
          </a:p>
          <a:p>
            <a:pPr>
              <a:defRPr sz="2000">
                <a:solidFill>
                  <a:srgbClr val="282828"/>
                </a:solidFill>
                <a:latin typeface="Calibri Light"/>
              </a:defRPr>
            </a:pPr>
            <a:r>
              <a:t>Leveraged skip connections for improved training and deeper network designs.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14: Xception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Xception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Short for Extreme Inception.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Emphasizes depthwise separable convolutions.</a:t>
            </a:r>
          </a:p>
          <a:p>
            <a:pPr>
              <a:defRPr sz="2000">
                <a:solidFill>
                  <a:srgbClr val="282828"/>
                </a:solidFill>
                <a:latin typeface="Calibri Light"/>
              </a:defRPr>
            </a:pPr>
            <a:r>
              <a:t>Splits standard convolution into depthwise and pointwise convolutions.</a:t>
            </a:r>
          </a:p>
          <a:p>
            <a:pPr>
              <a:defRPr sz="2000">
                <a:solidFill>
                  <a:srgbClr val="282828"/>
                </a:solidFill>
                <a:latin typeface="Calibri Light"/>
              </a:defRPr>
            </a:pPr>
            <a:r>
              <a:t>Reduces computational complexity while maintaining performance.</a:t>
            </a:r>
          </a:p>
          <a:p>
            <a:pPr>
              <a:defRPr sz="2000">
                <a:solidFill>
                  <a:srgbClr val="282828"/>
                </a:solidFill>
                <a:latin typeface="Calibri Light"/>
              </a:defRPr>
            </a:pPr>
            <a:r>
              <a:t>Suitable for mobile and embedded devices.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15: Inception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Inception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 Abstract</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Introduced by Google in 2014.</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Aims to address the trade-off between computational efficiency and model accuracy.</a:t>
            </a:r>
          </a:p>
          <a:p>
            <a:pPr>
              <a:defRPr sz="2000">
                <a:solidFill>
                  <a:srgbClr val="282828"/>
                </a:solidFill>
                <a:latin typeface="Calibri Light"/>
              </a:defRPr>
            </a:pPr>
            <a:r>
              <a:t>Employs a combination of parallel convolutional layers with different kernel sizes.</a:t>
            </a:r>
          </a:p>
          <a:p>
            <a:pPr>
              <a:defRPr sz="2000">
                <a:solidFill>
                  <a:srgbClr val="282828"/>
                </a:solidFill>
                <a:latin typeface="Calibri Light"/>
              </a:defRPr>
            </a:pPr>
            <a:r>
              <a:t>Allows the network to efficiently process fine-grained and coarse-grained features.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16: MobileNet-V1 and MobileNet-V2</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MobileNet-V1 and MobileNet-V2</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Designed for resource-constrained environments (mobile devices, IoT).</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MobileNet-V1 introduced depthwise separable convolutions.</a:t>
            </a:r>
          </a:p>
          <a:p>
            <a:pPr>
              <a:defRPr sz="2000">
                <a:solidFill>
                  <a:srgbClr val="282828"/>
                </a:solidFill>
                <a:latin typeface="Calibri Light"/>
              </a:defRPr>
            </a:pPr>
            <a:r>
              <a:t>Reduces model size and computational cost while maintaining accuracy.</a:t>
            </a:r>
          </a:p>
          <a:p>
            <a:pPr>
              <a:defRPr sz="2000">
                <a:solidFill>
                  <a:srgbClr val="282828"/>
                </a:solidFill>
                <a:latin typeface="Calibri Light"/>
              </a:defRPr>
            </a:pPr>
            <a:r>
              <a:t>MobileNet-V2 builds upon V1 with inverted residual blocks and linear bottlenecks.</a:t>
            </a:r>
          </a:p>
          <a:p>
            <a:pPr>
              <a:defRPr sz="2000">
                <a:solidFill>
                  <a:srgbClr val="282828"/>
                </a:solidFill>
                <a:latin typeface="Calibri Light"/>
              </a:defRPr>
            </a:pPr>
            <a:r>
              <a:t>Further enhances efficiency and effectiveness.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17: DenseNet-121 and DenseNet-201</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DenseNet-121 and DenseNet-201</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Maximizes feature reuse by connecting each layer to all previous layers.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Boosting information flow.</a:t>
            </a:r>
          </a:p>
          <a:p>
            <a:pPr>
              <a:defRPr sz="2000">
                <a:solidFill>
                  <a:srgbClr val="282828"/>
                </a:solidFill>
                <a:latin typeface="Calibri Light"/>
              </a:defRPr>
            </a:pPr>
            <a:r>
              <a:t>Achieves impressive efficiency and effectiveness in computer vision tasks.</a:t>
            </a:r>
          </a:p>
          <a:p>
            <a:pPr>
              <a:defRPr sz="2000">
                <a:solidFill>
                  <a:srgbClr val="282828"/>
                </a:solidFill>
                <a:latin typeface="Calibri Light"/>
              </a:defRPr>
            </a:pPr>
            <a:r>
              <a:t>Retraining choice hinges on factors like data size and resources, impacting the system's efficacy and real-world feasibility.</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18: Model Selection Considerations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Model Selection Considerations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VGGNet suits moderate datasets due to its uniform structure.</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ResNet, with skip connections, excels in complex feature learning.</a:t>
            </a:r>
          </a:p>
          <a:p>
            <a:pPr>
              <a:defRPr sz="2000">
                <a:solidFill>
                  <a:srgbClr val="282828"/>
                </a:solidFill>
                <a:latin typeface="Calibri Light"/>
              </a:defRPr>
            </a:pPr>
            <a:r>
              <a:t>Xception's efficiency is ideal for resource-constrained setups.</a:t>
            </a:r>
          </a:p>
          <a:p>
            <a:pPr>
              <a:defRPr sz="2000">
                <a:solidFill>
                  <a:srgbClr val="282828"/>
                </a:solidFill>
                <a:latin typeface="Calibri Light"/>
              </a:defRPr>
            </a:pPr>
            <a:r>
              <a:t>Inception's diverse-scale convolutions capture varied features.</a:t>
            </a:r>
          </a:p>
          <a:p>
            <a:pPr>
              <a:defRPr sz="2000">
                <a:solidFill>
                  <a:srgbClr val="282828"/>
                </a:solidFill>
                <a:latin typeface="Calibri Light"/>
              </a:defRPr>
            </a:pPr>
            <a:r>
              <a:t>MobileNet's lightweight design suits mobile deployment.</a:t>
            </a:r>
          </a:p>
          <a:p>
            <a:pPr>
              <a:defRPr sz="2000">
                <a:solidFill>
                  <a:srgbClr val="282828"/>
                </a:solidFill>
                <a:latin typeface="Calibri Light"/>
              </a:defRPr>
            </a:pPr>
            <a:r>
              <a:t>DenseNet's dense connectivity promotes feature reuse, which can be beneficial for capturing intricate patterns in grape leaves. Retraining DenseNet-121 or DenseNet-201 can yield accurate disease classification, especially if the dataset contains fine-grained details that need to be captured.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Abstract</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19: Comparison of Model Details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Comparison of Model Details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Include Table 1: Comparison of Model Details (as provided).</a:t>
            </a:r>
          </a:p>
          <a:p>
            <a:pPr>
              <a:defRPr sz="2000">
                <a:solidFill>
                  <a:srgbClr val="282828"/>
                </a:solidFill>
                <a:latin typeface="Calibri Light"/>
              </a:defRPr>
            </a:pPr>
            <a:r>
              <a:t>Recommendation: Use a clear table format.  Add a brief interpretation of the table highlighting differences in layer count and parameters.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20: Proposed Processing Flow</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Proposed Processing Flow for Experimental Evaluation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Include Figure 2: Proposed Processing Flow.</a:t>
            </a:r>
          </a:p>
          <a:p>
            <a:pPr>
              <a:defRPr sz="2000">
                <a:solidFill>
                  <a:srgbClr val="282828"/>
                </a:solidFill>
                <a:latin typeface="Calibri Light"/>
              </a:defRPr>
            </a:pPr>
            <a:r>
              <a:t>Bullet Points: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Data Preparation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Model Selection and Initialization</a:t>
            </a:r>
          </a:p>
          <a:p>
            <a:pPr>
              <a:defRPr sz="2000">
                <a:solidFill>
                  <a:srgbClr val="282828"/>
                </a:solidFill>
                <a:latin typeface="Calibri Light"/>
              </a:defRPr>
            </a:pPr>
            <a:r>
              <a:t>Transfer Learning</a:t>
            </a:r>
          </a:p>
          <a:p>
            <a:pPr>
              <a:defRPr sz="2000">
                <a:solidFill>
                  <a:srgbClr val="282828"/>
                </a:solidFill>
                <a:latin typeface="Calibri Light"/>
              </a:defRPr>
            </a:pPr>
            <a:r>
              <a:t>Hyperparameter Tuning</a:t>
            </a:r>
          </a:p>
          <a:p>
            <a:pPr>
              <a:defRPr sz="2000">
                <a:solidFill>
                  <a:srgbClr val="282828"/>
                </a:solidFill>
                <a:latin typeface="Calibri Light"/>
              </a:defRPr>
            </a:pPr>
            <a:r>
              <a:t>Performance Evaluation</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Recommendation: Visually represent the flow as a diagram with arrows connecting </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21: Data Preparation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Data Preparation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Collect labeled grape leaf images (healthy and diseased).</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Pre-process images: resizing, normalizing, augmentation.</a:t>
            </a:r>
          </a:p>
          <a:p>
            <a:pPr>
              <a:defRPr sz="2000">
                <a:solidFill>
                  <a:srgbClr val="282828"/>
                </a:solidFill>
                <a:latin typeface="Calibri Light"/>
              </a:defRPr>
            </a:pPr>
            <a:r>
              <a:t>Augmentation increases the diversity of training samples.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22: Model Selection and Initialization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Smart agriculture relies on accurate leaf image disease identification.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CNN models show improved accuracy in disease detection.</a:t>
            </a:r>
          </a:p>
          <a:p>
            <a:pPr>
              <a:defRPr sz="2000">
                <a:solidFill>
                  <a:srgbClr val="282828"/>
                </a:solidFill>
                <a:latin typeface="Calibri Light"/>
              </a:defRPr>
            </a:pPr>
            <a:r>
              <a:t>Study focuses on retraining standard CNN models for grape leaf disease detection.</a:t>
            </a:r>
          </a:p>
          <a:p>
            <a:pPr>
              <a:defRPr sz="2000">
                <a:solidFill>
                  <a:srgbClr val="282828"/>
                </a:solidFill>
                <a:latin typeface="Calibri Light"/>
              </a:defRPr>
            </a:pPr>
            <a:r>
              <a:t>Evaluates CNN architectures: VGG, ResNet, Xception, Inception, DenseNet, MobileNet.</a:t>
            </a:r>
          </a:p>
          <a:p>
            <a:pPr>
              <a:defRPr sz="2000">
                <a:solidFill>
                  <a:srgbClr val="282828"/>
                </a:solidFill>
                <a:latin typeface="Calibri Light"/>
              </a:defRPr>
            </a:pPr>
            <a:r>
              <a:t>Uses two established datasets and a new "Dataset 3" for diverse training scenarios.</a:t>
            </a:r>
          </a:p>
          <a:p>
            <a:pPr>
              <a:defRPr sz="2000">
                <a:solidFill>
                  <a:srgbClr val="282828"/>
                </a:solidFill>
                <a:latin typeface="Calibri Light"/>
              </a:defRPr>
            </a:pPr>
            <a:r>
              <a:t>Data quality is critical to model performance.</a:t>
            </a:r>
          </a:p>
          <a:p>
            <a:pPr>
              <a:defRPr sz="2000">
                <a:solidFill>
                  <a:srgbClr val="282828"/>
                </a:solidFill>
                <a:latin typeface="Calibri Light"/>
              </a:defRPr>
            </a:pPr>
            <a:r>
              <a:t>Models perform well on Dataset 3, showing potential for early disease detection.</a:t>
            </a:r>
          </a:p>
          <a:p>
            <a:pPr>
              <a:defRPr sz="2000">
                <a:solidFill>
                  <a:srgbClr val="282828"/>
                </a:solidFill>
                <a:latin typeface="Calibri Light"/>
              </a:defRPr>
            </a:pPr>
            <a:r>
              <a:t>Advances agricultural technology and promotes sustainability.</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Model Selection and Initialization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Choose the CNN architecture based on dataset and resources.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Initialize the selected pre-trained model with weights learned from ImageNet to leverage learned features.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23: Transfer Learning</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Transfer Learning</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Retrain the selected model on the grape leaf dataset.</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Freeze initial layers (pre-trained weights).</a:t>
            </a:r>
          </a:p>
          <a:p>
            <a:pPr>
              <a:defRPr sz="2000">
                <a:solidFill>
                  <a:srgbClr val="282828"/>
                </a:solidFill>
                <a:latin typeface="Calibri Light"/>
              </a:defRPr>
            </a:pPr>
            <a:r>
              <a:t>Fine-tune the remaining layers using the dataset.</a:t>
            </a:r>
          </a:p>
          <a:p>
            <a:pPr>
              <a:defRPr sz="2000">
                <a:solidFill>
                  <a:srgbClr val="282828"/>
                </a:solidFill>
                <a:latin typeface="Calibri Light"/>
              </a:defRPr>
            </a:pPr>
            <a:r>
              <a:t>Leverages pre-trained features and adapts to the disease identification task.</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24: Hyperparameter Tuning</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Hyperparameter Tuning</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Adjust hyperparameters (learning rate, batch size, number of hidden neurons in t</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Ensure efficient training convergence and avoid overfitting.</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25: Evaluation and Fine-Tuning</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Evaluation and Fine-Tuning</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Keywords: CNN Models, Grape Leaf Disease, Deep Learning, Dataset Quality, Agricu</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Split the dataset into training, validation, and test sets.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Monitor the model's performance on the validation set.</a:t>
            </a:r>
          </a:p>
          <a:p>
            <a:pPr>
              <a:defRPr sz="2000">
                <a:solidFill>
                  <a:srgbClr val="282828"/>
                </a:solidFill>
                <a:latin typeface="Calibri Light"/>
              </a:defRPr>
            </a:pPr>
            <a:r>
              <a:t>Fine-tune hyperparameters if needed.</a:t>
            </a:r>
          </a:p>
          <a:p>
            <a:pPr>
              <a:defRPr sz="2000">
                <a:solidFill>
                  <a:srgbClr val="282828"/>
                </a:solidFill>
                <a:latin typeface="Calibri Light"/>
              </a:defRPr>
            </a:pPr>
            <a:r>
              <a:t>Evaluate the final model on the test set using accuracy, precision, recall, and F1-score.</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26: Results and Analysis - Dataset Preparation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Results and Analysis: Dataset Preparation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Grape leaf datasets collected from standard public repositories.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Two different datasets used to analyze model performance.</a:t>
            </a:r>
          </a:p>
          <a:p>
            <a:pPr>
              <a:defRPr sz="2000">
                <a:solidFill>
                  <a:srgbClr val="282828"/>
                </a:solidFill>
                <a:latin typeface="Calibri Light"/>
              </a:defRPr>
            </a:pPr>
            <a:r>
              <a:t>A third combined dataset is prepared for the classification task.</a:t>
            </a:r>
          </a:p>
          <a:p>
            <a:pPr>
              <a:defRPr sz="2000">
                <a:solidFill>
                  <a:srgbClr val="282828"/>
                </a:solidFill>
                <a:latin typeface="Calibri Light"/>
              </a:defRPr>
            </a:pPr>
            <a:r>
              <a:t>Images from common diseases in different datasets combined in a single directory.</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Include Table 2: Dataset Information.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27: Performance Parameters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Performance Parameters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Bullet Points: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The task is to classify grape leaf images into four distinct disease classes.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The goal is early disease detection and effective disease management.</a:t>
            </a:r>
          </a:p>
          <a:p>
            <a:pPr>
              <a:defRPr sz="2000">
                <a:solidFill>
                  <a:srgbClr val="282828"/>
                </a:solidFill>
                <a:latin typeface="Calibri Light"/>
              </a:defRPr>
            </a:pPr>
            <a:r>
              <a:t>Performance evaluation parameters: accuracy, specificity, sensitivity, F1 Score.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Include Table 3: Performance Parameters (Formulae).</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28: Performance Analysis - Dataset 1</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3: Introduction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Performance Analysis: Dataset 1</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Include Figure 3: Performance Analysis on Dataset 1.</a:t>
            </a:r>
          </a:p>
          <a:p>
            <a:pPr>
              <a:defRPr sz="2000">
                <a:solidFill>
                  <a:srgbClr val="282828"/>
                </a:solidFill>
                <a:latin typeface="Calibri Light"/>
              </a:defRPr>
            </a:pPr>
            <a:r>
              <a:t>Bullet Points: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Summary of model performance on Dataset 1.</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Highlight top-performing models (e.g., Inception-V2, MobileNet-V2).</a:t>
            </a:r>
          </a:p>
          <a:p>
            <a:pPr>
              <a:defRPr sz="2000">
                <a:solidFill>
                  <a:srgbClr val="282828"/>
                </a:solidFill>
                <a:latin typeface="Calibri Light"/>
              </a:defRPr>
            </a:pPr>
            <a:r>
              <a:t>Accuracy levels achieved.</a:t>
            </a:r>
          </a:p>
          <a:p>
            <a:pPr>
              <a:defRPr sz="2000">
                <a:solidFill>
                  <a:srgbClr val="282828"/>
                </a:solidFill>
                <a:latin typeface="Calibri Light"/>
              </a:defRPr>
            </a:pPr>
            <a:r>
              <a:t>Mention high accuracy, sensitivity, and F1-score.</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Recommendation: Use a bar chart to compare performance metrics across models.</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29: Performance Analysis - Dataset 2</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Performance Analysis: Dataset 2</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Include Figure 4: Performance Analysis on Dataset 2.</a:t>
            </a:r>
          </a:p>
          <a:p>
            <a:pPr>
              <a:defRPr sz="2000">
                <a:solidFill>
                  <a:srgbClr val="282828"/>
                </a:solidFill>
                <a:latin typeface="Calibri Light"/>
              </a:defRPr>
            </a:pPr>
            <a:r>
              <a:t>Bullet Points: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Summary of model performance on Dataset 2.</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Emphasize the impact of limited training data on CNNs.</a:t>
            </a:r>
          </a:p>
          <a:p>
            <a:pPr>
              <a:defRPr sz="2000">
                <a:solidFill>
                  <a:srgbClr val="282828"/>
                </a:solidFill>
                <a:latin typeface="Calibri Light"/>
              </a:defRPr>
            </a:pPr>
            <a:r>
              <a:t>Discuss the role of data augmentation and transfer learning.</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Recommendation: Use a bar chart for comparison.</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Slide 30: Performance Analysis - Dataset 3</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Content not available.</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Title: Performance Analysis: Dataset 3</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Include Figure 5: Performance Analysis on Combined Dataset 3.</a:t>
            </a:r>
          </a:p>
          <a:p>
            <a:pPr>
              <a:defRPr sz="2000">
                <a:solidFill>
                  <a:srgbClr val="282828"/>
                </a:solidFill>
                <a:latin typeface="Calibri Light"/>
              </a:defRPr>
            </a:pPr>
            <a:r>
              <a:t>Bullet Points: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10058400" cy="914400"/>
          </a:xfrm>
          <a:prstGeom prst="rect">
            <a:avLst/>
          </a:prstGeom>
          <a:noFill/>
        </p:spPr>
        <p:txBody>
          <a:bodyPr wrap="none">
            <a:spAutoFit/>
          </a:bodyPr>
          <a:lstStyle/>
          <a:p>
            <a:pPr>
              <a:defRPr sz="3600">
                <a:solidFill>
                  <a:srgbClr val="004C99"/>
                </a:solidFill>
                <a:latin typeface="Segoe UI"/>
              </a:defRPr>
            </a:pPr>
            <a:r>
              <a:t>Summary of model performance on Dataset 3.</a:t>
            </a:r>
          </a:p>
        </p:txBody>
      </p:sp>
      <p:sp>
        <p:nvSpPr>
          <p:cNvPr id="3" name="TextBox 2"/>
          <p:cNvSpPr txBox="1"/>
          <p:nvPr/>
        </p:nvSpPr>
        <p:spPr>
          <a:xfrm>
            <a:off x="914400" y="1371600"/>
            <a:ext cx="10058400" cy="4572000"/>
          </a:xfrm>
          <a:prstGeom prst="rect">
            <a:avLst/>
          </a:prstGeom>
          <a:noFill/>
        </p:spPr>
        <p:txBody>
          <a:bodyPr wrap="square">
            <a:spAutoFit/>
          </a:bodyPr>
          <a:lstStyle/>
          <a:p/>
          <a:p>
            <a:pPr>
              <a:defRPr sz="2000">
                <a:solidFill>
                  <a:srgbClr val="282828"/>
                </a:solidFill>
                <a:latin typeface="Calibri Light"/>
              </a:defRPr>
            </a:pPr>
            <a:r>
              <a:t>Highlight improved performance due to the comprehensive dataset.</a:t>
            </a:r>
          </a:p>
          <a:p>
            <a:pPr>
              <a:defRPr sz="2000">
                <a:solidFill>
                  <a:srgbClr val="282828"/>
                </a:solidFill>
                <a:latin typeface="Calibri Light"/>
              </a:defRPr>
            </a:pPr>
            <a:r>
              <a:t>Emphasize the importance of data quality.</a:t>
            </a:r>
          </a:p>
          <a:p>
            <a:pPr>
              <a:defRPr sz="2000">
                <a:solidFill>
                  <a:srgbClr val="282828"/>
                </a:solidFill>
                <a:latin typeface="Calibri Light"/>
              </a:defRPr>
            </a:pPr>
            <a:r>
              <a:t>Discuss models' potential in precise disease detection.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