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ECF16C-515D-46EE-8CA1-515F48DD4902}"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89378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CF16C-515D-46EE-8CA1-515F48DD4902}"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115901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CF16C-515D-46EE-8CA1-515F48DD4902}"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426154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CF16C-515D-46EE-8CA1-515F48DD4902}"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304002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ECF16C-515D-46EE-8CA1-515F48DD4902}" type="datetimeFigureOut">
              <a:rPr lang="en-US" smtClean="0"/>
              <a:t>3/7/2016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211117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CF16C-515D-46EE-8CA1-515F48DD4902}"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32255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ECF16C-515D-46EE-8CA1-515F48DD4902}" type="datetimeFigureOut">
              <a:rPr lang="en-US" smtClean="0"/>
              <a:t>3/7/2016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133028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ECF16C-515D-46EE-8CA1-515F48DD4902}" type="datetimeFigureOut">
              <a:rPr lang="en-US" smtClean="0"/>
              <a:t>3/7/2016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213929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CF16C-515D-46EE-8CA1-515F48DD4902}" type="datetimeFigureOut">
              <a:rPr lang="en-US" smtClean="0"/>
              <a:t>3/7/2016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5573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CF16C-515D-46EE-8CA1-515F48DD4902}"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321050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ECF16C-515D-46EE-8CA1-515F48DD4902}" type="datetimeFigureOut">
              <a:rPr lang="en-US" smtClean="0"/>
              <a:t>3/7/2016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86B59-5EAD-4C5B-BF57-C402FD21662C}" type="slidenum">
              <a:rPr lang="en-US" smtClean="0"/>
              <a:t>‹#›</a:t>
            </a:fld>
            <a:endParaRPr lang="en-US"/>
          </a:p>
        </p:txBody>
      </p:sp>
    </p:spTree>
    <p:extLst>
      <p:ext uri="{BB962C8B-B14F-4D97-AF65-F5344CB8AC3E}">
        <p14:creationId xmlns:p14="http://schemas.microsoft.com/office/powerpoint/2010/main" val="106544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CF16C-515D-46EE-8CA1-515F48DD4902}" type="datetimeFigureOut">
              <a:rPr lang="en-US" smtClean="0"/>
              <a:t>3/7/2016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86B59-5EAD-4C5B-BF57-C402FD21662C}" type="slidenum">
              <a:rPr lang="en-US" smtClean="0"/>
              <a:t>‹#›</a:t>
            </a:fld>
            <a:endParaRPr lang="en-US"/>
          </a:p>
        </p:txBody>
      </p:sp>
    </p:spTree>
    <p:extLst>
      <p:ext uri="{BB962C8B-B14F-4D97-AF65-F5344CB8AC3E}">
        <p14:creationId xmlns:p14="http://schemas.microsoft.com/office/powerpoint/2010/main" val="1913245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p:cNvCxnSpPr/>
          <p:nvPr/>
        </p:nvCxnSpPr>
        <p:spPr>
          <a:xfrm>
            <a:off x="6884880" y="897777"/>
            <a:ext cx="1872208" cy="3630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037512" y="930123"/>
            <a:ext cx="1872208" cy="363062"/>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011997" y="1001042"/>
            <a:ext cx="1287760" cy="1082679"/>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73342" y="976253"/>
            <a:ext cx="1513748" cy="1058416"/>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744145" y="2083721"/>
            <a:ext cx="555612" cy="513529"/>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166548" y="2597250"/>
            <a:ext cx="1577597" cy="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3529" y="2162156"/>
            <a:ext cx="806687" cy="41103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7"/>
          </p:cNvCxnSpPr>
          <p:nvPr/>
        </p:nvCxnSpPr>
        <p:spPr>
          <a:xfrm flipV="1">
            <a:off x="2016421" y="375547"/>
            <a:ext cx="586609" cy="514602"/>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91544" y="2011713"/>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flipV="1">
            <a:off x="1530166" y="76970"/>
            <a:ext cx="425181" cy="792088"/>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847333" y="936432"/>
            <a:ext cx="1287760" cy="10826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00312" y="633088"/>
            <a:ext cx="1656184" cy="369332"/>
          </a:xfrm>
          <a:prstGeom prst="rect">
            <a:avLst/>
          </a:prstGeom>
          <a:noFill/>
          <a:ln>
            <a:noFill/>
          </a:ln>
        </p:spPr>
        <p:txBody>
          <a:bodyPr wrap="square" rtlCol="0">
            <a:spAutoFit/>
          </a:bodyPr>
          <a:lstStyle/>
          <a:p>
            <a:r>
              <a:rPr lang="nl-NL" dirty="0" smtClean="0"/>
              <a:t>(</a:t>
            </a:r>
            <a:r>
              <a:rPr lang="nl-NL" dirty="0" err="1" smtClean="0"/>
              <a:t>cx,cy</a:t>
            </a:r>
            <a:r>
              <a:rPr lang="nl-NL" dirty="0" smtClean="0"/>
              <a:t>)</a:t>
            </a:r>
            <a:endParaRPr lang="en-US" dirty="0"/>
          </a:p>
        </p:txBody>
      </p:sp>
      <p:sp>
        <p:nvSpPr>
          <p:cNvPr id="52" name="Oval 51"/>
          <p:cNvSpPr/>
          <p:nvPr/>
        </p:nvSpPr>
        <p:spPr>
          <a:xfrm>
            <a:off x="6728832" y="804448"/>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52" idx="7"/>
          </p:cNvCxnSpPr>
          <p:nvPr/>
        </p:nvCxnSpPr>
        <p:spPr>
          <a:xfrm flipV="1">
            <a:off x="6851757" y="310937"/>
            <a:ext cx="586609" cy="5146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flipV="1">
            <a:off x="6365502" y="12360"/>
            <a:ext cx="425181" cy="7920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76558" y="459098"/>
            <a:ext cx="1656184" cy="369332"/>
          </a:xfrm>
          <a:prstGeom prst="rect">
            <a:avLst/>
          </a:prstGeom>
          <a:noFill/>
          <a:ln>
            <a:noFill/>
          </a:ln>
        </p:spPr>
        <p:txBody>
          <a:bodyPr wrap="square" rtlCol="0">
            <a:spAutoFit/>
          </a:bodyPr>
          <a:lstStyle/>
          <a:p>
            <a:r>
              <a:rPr lang="nl-NL" dirty="0" err="1" smtClean="0"/>
              <a:t>atan</a:t>
            </a:r>
            <a:endParaRPr lang="en-US" dirty="0"/>
          </a:p>
        </p:txBody>
      </p:sp>
      <p:cxnSp>
        <p:nvCxnSpPr>
          <p:cNvPr id="58" name="Straight Arrow Connector 57"/>
          <p:cNvCxnSpPr/>
          <p:nvPr/>
        </p:nvCxnSpPr>
        <p:spPr>
          <a:xfrm flipH="1">
            <a:off x="5158864" y="901683"/>
            <a:ext cx="1581203" cy="105685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9533690">
            <a:off x="208278" y="1415795"/>
            <a:ext cx="2232248" cy="369332"/>
          </a:xfrm>
          <a:prstGeom prst="rect">
            <a:avLst/>
          </a:prstGeom>
          <a:noFill/>
        </p:spPr>
        <p:txBody>
          <a:bodyPr wrap="square" rtlCol="0">
            <a:spAutoFit/>
          </a:bodyPr>
          <a:lstStyle/>
          <a:p>
            <a:r>
              <a:rPr lang="nl-NL" dirty="0" err="1" smtClean="0"/>
              <a:t>Edge</a:t>
            </a:r>
            <a:r>
              <a:rPr lang="nl-NL" dirty="0" smtClean="0"/>
              <a:t> eg START i = 0</a:t>
            </a:r>
            <a:endParaRPr lang="en-US" dirty="0"/>
          </a:p>
        </p:txBody>
      </p:sp>
      <p:sp>
        <p:nvSpPr>
          <p:cNvPr id="62" name="TextBox 61"/>
          <p:cNvSpPr txBox="1"/>
          <p:nvPr/>
        </p:nvSpPr>
        <p:spPr>
          <a:xfrm>
            <a:off x="35496" y="2557192"/>
            <a:ext cx="4032448" cy="923330"/>
          </a:xfrm>
          <a:prstGeom prst="rect">
            <a:avLst/>
          </a:prstGeom>
          <a:noFill/>
        </p:spPr>
        <p:txBody>
          <a:bodyPr wrap="square" rtlCol="0">
            <a:spAutoFit/>
          </a:bodyPr>
          <a:lstStyle/>
          <a:p>
            <a:r>
              <a:rPr lang="nl-NL" dirty="0" smtClean="0"/>
              <a:t>1: </a:t>
            </a:r>
            <a:r>
              <a:rPr lang="nl-NL" dirty="0" err="1" smtClean="0"/>
              <a:t>Beginning</a:t>
            </a:r>
            <a:r>
              <a:rPr lang="nl-NL" dirty="0" smtClean="0"/>
              <a:t> </a:t>
            </a:r>
            <a:r>
              <a:rPr lang="nl-NL" dirty="0" err="1" smtClean="0"/>
              <a:t>to</a:t>
            </a:r>
            <a:r>
              <a:rPr lang="nl-NL" dirty="0" smtClean="0"/>
              <a:t> look </a:t>
            </a:r>
            <a:r>
              <a:rPr lang="nl-NL" dirty="0" err="1" smtClean="0"/>
              <a:t>for</a:t>
            </a:r>
            <a:r>
              <a:rPr lang="nl-NL" dirty="0" smtClean="0"/>
              <a:t> a </a:t>
            </a:r>
            <a:r>
              <a:rPr lang="nl-NL" dirty="0" err="1" smtClean="0"/>
              <a:t>polygon</a:t>
            </a:r>
            <a:r>
              <a:rPr lang="nl-NL" dirty="0" smtClean="0"/>
              <a:t> </a:t>
            </a:r>
            <a:r>
              <a:rPr lang="nl-NL" dirty="0" err="1" smtClean="0"/>
              <a:t>around</a:t>
            </a:r>
            <a:r>
              <a:rPr lang="nl-NL" dirty="0" smtClean="0"/>
              <a:t> face of </a:t>
            </a:r>
            <a:r>
              <a:rPr lang="nl-NL" dirty="0" err="1" smtClean="0"/>
              <a:t>the</a:t>
            </a:r>
            <a:r>
              <a:rPr lang="nl-NL" dirty="0" smtClean="0"/>
              <a:t> </a:t>
            </a:r>
            <a:r>
              <a:rPr lang="nl-NL" dirty="0" err="1" smtClean="0"/>
              <a:t>graph</a:t>
            </a:r>
            <a:r>
              <a:rPr lang="nl-NL" dirty="0" smtClean="0"/>
              <a:t> </a:t>
            </a:r>
            <a:r>
              <a:rPr lang="nl-NL" dirty="0" err="1" smtClean="0"/>
              <a:t>embedded</a:t>
            </a:r>
            <a:r>
              <a:rPr lang="nl-NL" dirty="0" smtClean="0"/>
              <a:t> in 2D </a:t>
            </a:r>
            <a:r>
              <a:rPr lang="nl-NL" dirty="0" err="1" smtClean="0"/>
              <a:t>space</a:t>
            </a:r>
            <a:r>
              <a:rPr lang="nl-NL" dirty="0" smtClean="0"/>
              <a:t>, take </a:t>
            </a:r>
            <a:r>
              <a:rPr lang="nl-NL" dirty="0" err="1" smtClean="0"/>
              <a:t>arbitrary</a:t>
            </a:r>
            <a:r>
              <a:rPr lang="nl-NL" dirty="0" smtClean="0"/>
              <a:t> </a:t>
            </a:r>
            <a:r>
              <a:rPr lang="nl-NL" dirty="0" err="1" smtClean="0"/>
              <a:t>edge</a:t>
            </a:r>
            <a:r>
              <a:rPr lang="nl-NL" dirty="0" smtClean="0"/>
              <a:t> START i (eg i = 0).</a:t>
            </a:r>
            <a:endParaRPr lang="en-US" dirty="0"/>
          </a:p>
        </p:txBody>
      </p:sp>
      <p:sp>
        <p:nvSpPr>
          <p:cNvPr id="64" name="TextBox 63"/>
          <p:cNvSpPr txBox="1"/>
          <p:nvPr/>
        </p:nvSpPr>
        <p:spPr>
          <a:xfrm>
            <a:off x="5004048" y="2516776"/>
            <a:ext cx="4185770" cy="646331"/>
          </a:xfrm>
          <a:prstGeom prst="rect">
            <a:avLst/>
          </a:prstGeom>
          <a:noFill/>
        </p:spPr>
        <p:txBody>
          <a:bodyPr wrap="square" rtlCol="0">
            <a:spAutoFit/>
          </a:bodyPr>
          <a:lstStyle/>
          <a:p>
            <a:r>
              <a:rPr lang="nl-NL" dirty="0" smtClean="0"/>
              <a:t>2: Look </a:t>
            </a:r>
            <a:r>
              <a:rPr lang="nl-NL" dirty="0" err="1" smtClean="0"/>
              <a:t>for</a:t>
            </a:r>
            <a:r>
              <a:rPr lang="nl-NL" dirty="0" smtClean="0"/>
              <a:t> </a:t>
            </a:r>
            <a:r>
              <a:rPr lang="nl-NL" dirty="0" err="1" smtClean="0"/>
              <a:t>the</a:t>
            </a:r>
            <a:r>
              <a:rPr lang="nl-NL" dirty="0" smtClean="0"/>
              <a:t> next </a:t>
            </a:r>
            <a:r>
              <a:rPr lang="nl-NL" dirty="0" err="1" smtClean="0"/>
              <a:t>neighbour</a:t>
            </a:r>
            <a:r>
              <a:rPr lang="nl-NL" dirty="0" smtClean="0"/>
              <a:t> </a:t>
            </a:r>
            <a:r>
              <a:rPr lang="nl-NL" dirty="0" err="1" smtClean="0"/>
              <a:t>among</a:t>
            </a:r>
            <a:r>
              <a:rPr lang="nl-NL" dirty="0" smtClean="0"/>
              <a:t> </a:t>
            </a:r>
            <a:r>
              <a:rPr lang="nl-NL" dirty="0" err="1" smtClean="0"/>
              <a:t>the</a:t>
            </a:r>
            <a:r>
              <a:rPr lang="nl-NL" dirty="0" smtClean="0"/>
              <a:t> set of </a:t>
            </a:r>
            <a:r>
              <a:rPr lang="nl-NL" dirty="0" err="1" smtClean="0"/>
              <a:t>all</a:t>
            </a:r>
            <a:r>
              <a:rPr lang="nl-NL" dirty="0" smtClean="0"/>
              <a:t> </a:t>
            </a:r>
            <a:r>
              <a:rPr lang="nl-NL" dirty="0" err="1" smtClean="0"/>
              <a:t>neighbours</a:t>
            </a:r>
            <a:r>
              <a:rPr lang="nl-NL" dirty="0" smtClean="0"/>
              <a:t> of </a:t>
            </a:r>
            <a:r>
              <a:rPr lang="nl-NL" dirty="0" err="1" smtClean="0"/>
              <a:t>the</a:t>
            </a:r>
            <a:r>
              <a:rPr lang="nl-NL" dirty="0" smtClean="0"/>
              <a:t> point (</a:t>
            </a:r>
            <a:r>
              <a:rPr lang="nl-NL" dirty="0" err="1" smtClean="0"/>
              <a:t>cx,cy</a:t>
            </a:r>
            <a:r>
              <a:rPr lang="nl-NL" dirty="0" smtClean="0"/>
              <a:t>).</a:t>
            </a:r>
            <a:endParaRPr lang="en-US" dirty="0"/>
          </a:p>
        </p:txBody>
      </p:sp>
      <p:cxnSp>
        <p:nvCxnSpPr>
          <p:cNvPr id="69" name="Straight Connector 68"/>
          <p:cNvCxnSpPr/>
          <p:nvPr/>
        </p:nvCxnSpPr>
        <p:spPr>
          <a:xfrm flipV="1">
            <a:off x="6926013" y="839635"/>
            <a:ext cx="2070563" cy="1856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7251993" y="490357"/>
            <a:ext cx="118703" cy="372979"/>
          </a:xfrm>
          <a:custGeom>
            <a:avLst/>
            <a:gdLst>
              <a:gd name="connsiteX0" fmla="*/ 108284 w 118703"/>
              <a:gd name="connsiteY0" fmla="*/ 372979 h 372979"/>
              <a:gd name="connsiteX1" fmla="*/ 108284 w 118703"/>
              <a:gd name="connsiteY1" fmla="*/ 144379 h 372979"/>
              <a:gd name="connsiteX2" fmla="*/ 0 w 118703"/>
              <a:gd name="connsiteY2" fmla="*/ 0 h 372979"/>
            </a:gdLst>
            <a:ahLst/>
            <a:cxnLst>
              <a:cxn ang="0">
                <a:pos x="connsiteX0" y="connsiteY0"/>
              </a:cxn>
              <a:cxn ang="0">
                <a:pos x="connsiteX1" y="connsiteY1"/>
              </a:cxn>
              <a:cxn ang="0">
                <a:pos x="connsiteX2" y="connsiteY2"/>
              </a:cxn>
            </a:cxnLst>
            <a:rect l="l" t="t" r="r" b="b"/>
            <a:pathLst>
              <a:path w="118703" h="372979">
                <a:moveTo>
                  <a:pt x="108284" y="372979"/>
                </a:moveTo>
                <a:cubicBezTo>
                  <a:pt x="117307" y="289760"/>
                  <a:pt x="126331" y="206542"/>
                  <a:pt x="108284" y="144379"/>
                </a:cubicBezTo>
                <a:cubicBezTo>
                  <a:pt x="90237" y="82216"/>
                  <a:pt x="45118" y="41108"/>
                  <a:pt x="0" y="0"/>
                </a:cubicBezTo>
              </a:path>
            </a:pathLst>
          </a:custGeom>
          <a:no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rot="19533690">
            <a:off x="5639715" y="1274042"/>
            <a:ext cx="1011226" cy="369332"/>
          </a:xfrm>
          <a:prstGeom prst="rect">
            <a:avLst/>
          </a:prstGeom>
          <a:noFill/>
        </p:spPr>
        <p:txBody>
          <a:bodyPr wrap="square" rtlCol="0">
            <a:spAutoFit/>
          </a:bodyPr>
          <a:lstStyle/>
          <a:p>
            <a:r>
              <a:rPr lang="nl-NL" dirty="0" err="1" smtClean="0"/>
              <a:t>flipped</a:t>
            </a:r>
            <a:endParaRPr lang="en-US" dirty="0"/>
          </a:p>
        </p:txBody>
      </p:sp>
      <p:cxnSp>
        <p:nvCxnSpPr>
          <p:cNvPr id="85" name="Straight Arrow Connector 84"/>
          <p:cNvCxnSpPr/>
          <p:nvPr/>
        </p:nvCxnSpPr>
        <p:spPr>
          <a:xfrm flipH="1">
            <a:off x="7565436" y="2051375"/>
            <a:ext cx="555612" cy="513529"/>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5975807" y="2552872"/>
            <a:ext cx="1577597" cy="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5144820" y="2057618"/>
            <a:ext cx="806687" cy="41103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024976" y="1628800"/>
            <a:ext cx="821795" cy="369332"/>
          </a:xfrm>
          <a:prstGeom prst="rect">
            <a:avLst/>
          </a:prstGeom>
          <a:noFill/>
        </p:spPr>
        <p:txBody>
          <a:bodyPr wrap="square" rtlCol="0">
            <a:spAutoFit/>
          </a:bodyPr>
          <a:lstStyle/>
          <a:p>
            <a:r>
              <a:rPr lang="nl-NL" dirty="0"/>
              <a:t>i</a:t>
            </a:r>
            <a:r>
              <a:rPr lang="nl-NL" dirty="0" smtClean="0"/>
              <a:t> = 7</a:t>
            </a:r>
            <a:endParaRPr lang="en-US" dirty="0"/>
          </a:p>
        </p:txBody>
      </p:sp>
      <p:sp>
        <p:nvSpPr>
          <p:cNvPr id="90" name="TextBox 89"/>
          <p:cNvSpPr txBox="1"/>
          <p:nvPr/>
        </p:nvSpPr>
        <p:spPr>
          <a:xfrm>
            <a:off x="8466510" y="874444"/>
            <a:ext cx="821795" cy="369332"/>
          </a:xfrm>
          <a:prstGeom prst="rect">
            <a:avLst/>
          </a:prstGeom>
          <a:noFill/>
        </p:spPr>
        <p:txBody>
          <a:bodyPr wrap="square" rtlCol="0">
            <a:spAutoFit/>
          </a:bodyPr>
          <a:lstStyle/>
          <a:p>
            <a:r>
              <a:rPr lang="nl-NL" dirty="0"/>
              <a:t>i</a:t>
            </a:r>
            <a:r>
              <a:rPr lang="nl-NL" dirty="0" smtClean="0"/>
              <a:t> = 2</a:t>
            </a:r>
            <a:endParaRPr lang="en-US" dirty="0"/>
          </a:p>
        </p:txBody>
      </p:sp>
      <p:sp>
        <p:nvSpPr>
          <p:cNvPr id="91" name="TextBox 90"/>
          <p:cNvSpPr txBox="1"/>
          <p:nvPr/>
        </p:nvSpPr>
        <p:spPr>
          <a:xfrm>
            <a:off x="7323376" y="36949"/>
            <a:ext cx="821795" cy="369332"/>
          </a:xfrm>
          <a:prstGeom prst="rect">
            <a:avLst/>
          </a:prstGeom>
          <a:noFill/>
        </p:spPr>
        <p:txBody>
          <a:bodyPr wrap="square" rtlCol="0">
            <a:spAutoFit/>
          </a:bodyPr>
          <a:lstStyle/>
          <a:p>
            <a:r>
              <a:rPr lang="nl-NL" dirty="0"/>
              <a:t>i</a:t>
            </a:r>
            <a:r>
              <a:rPr lang="nl-NL" dirty="0" smtClean="0"/>
              <a:t> = 12</a:t>
            </a:r>
            <a:endParaRPr lang="en-US" dirty="0"/>
          </a:p>
        </p:txBody>
      </p:sp>
      <p:sp>
        <p:nvSpPr>
          <p:cNvPr id="92" name="TextBox 91"/>
          <p:cNvSpPr txBox="1"/>
          <p:nvPr/>
        </p:nvSpPr>
        <p:spPr>
          <a:xfrm>
            <a:off x="5792728" y="-27384"/>
            <a:ext cx="821795" cy="369332"/>
          </a:xfrm>
          <a:prstGeom prst="rect">
            <a:avLst/>
          </a:prstGeom>
          <a:noFill/>
        </p:spPr>
        <p:txBody>
          <a:bodyPr wrap="square" rtlCol="0">
            <a:spAutoFit/>
          </a:bodyPr>
          <a:lstStyle/>
          <a:p>
            <a:r>
              <a:rPr lang="nl-NL" dirty="0"/>
              <a:t>i</a:t>
            </a:r>
            <a:r>
              <a:rPr lang="nl-NL" dirty="0" smtClean="0"/>
              <a:t> = 4</a:t>
            </a:r>
            <a:endParaRPr lang="en-US" dirty="0"/>
          </a:p>
        </p:txBody>
      </p:sp>
      <p:sp>
        <p:nvSpPr>
          <p:cNvPr id="93" name="TextBox 92"/>
          <p:cNvSpPr txBox="1"/>
          <p:nvPr/>
        </p:nvSpPr>
        <p:spPr>
          <a:xfrm>
            <a:off x="5186957" y="1268760"/>
            <a:ext cx="821795" cy="369332"/>
          </a:xfrm>
          <a:prstGeom prst="rect">
            <a:avLst/>
          </a:prstGeom>
          <a:noFill/>
        </p:spPr>
        <p:txBody>
          <a:bodyPr wrap="square" rtlCol="0">
            <a:spAutoFit/>
          </a:bodyPr>
          <a:lstStyle/>
          <a:p>
            <a:r>
              <a:rPr lang="nl-NL" dirty="0"/>
              <a:t>i</a:t>
            </a:r>
            <a:r>
              <a:rPr lang="nl-NL" dirty="0" smtClean="0"/>
              <a:t> = 0</a:t>
            </a:r>
            <a:endParaRPr lang="en-US" dirty="0"/>
          </a:p>
        </p:txBody>
      </p:sp>
      <p:sp>
        <p:nvSpPr>
          <p:cNvPr id="114" name="TextBox 113"/>
          <p:cNvSpPr txBox="1"/>
          <p:nvPr/>
        </p:nvSpPr>
        <p:spPr>
          <a:xfrm>
            <a:off x="467544" y="5039800"/>
            <a:ext cx="432048" cy="369332"/>
          </a:xfrm>
          <a:prstGeom prst="rect">
            <a:avLst/>
          </a:prstGeom>
          <a:noFill/>
          <a:ln w="19050">
            <a:solidFill>
              <a:schemeClr val="tx1"/>
            </a:solidFill>
          </a:ln>
        </p:spPr>
        <p:txBody>
          <a:bodyPr wrap="square" rtlCol="0">
            <a:spAutoFit/>
          </a:bodyPr>
          <a:lstStyle/>
          <a:p>
            <a:r>
              <a:rPr lang="nl-NL" dirty="0" smtClean="0"/>
              <a:t>12</a:t>
            </a:r>
            <a:endParaRPr lang="en-US" dirty="0"/>
          </a:p>
        </p:txBody>
      </p:sp>
      <p:sp>
        <p:nvSpPr>
          <p:cNvPr id="115" name="TextBox 114"/>
          <p:cNvSpPr txBox="1"/>
          <p:nvPr/>
        </p:nvSpPr>
        <p:spPr>
          <a:xfrm>
            <a:off x="899592" y="5039800"/>
            <a:ext cx="432048" cy="369332"/>
          </a:xfrm>
          <a:prstGeom prst="rect">
            <a:avLst/>
          </a:prstGeom>
          <a:noFill/>
          <a:ln w="19050">
            <a:solidFill>
              <a:schemeClr val="tx1"/>
            </a:solidFill>
          </a:ln>
        </p:spPr>
        <p:txBody>
          <a:bodyPr wrap="square" rtlCol="0">
            <a:spAutoFit/>
          </a:bodyPr>
          <a:lstStyle/>
          <a:p>
            <a:r>
              <a:rPr lang="nl-NL" dirty="0"/>
              <a:t>4</a:t>
            </a:r>
            <a:endParaRPr lang="en-US" dirty="0"/>
          </a:p>
        </p:txBody>
      </p:sp>
      <p:sp>
        <p:nvSpPr>
          <p:cNvPr id="116" name="TextBox 115"/>
          <p:cNvSpPr txBox="1"/>
          <p:nvPr/>
        </p:nvSpPr>
        <p:spPr>
          <a:xfrm>
            <a:off x="1331640" y="5039800"/>
            <a:ext cx="432048" cy="369332"/>
          </a:xfrm>
          <a:prstGeom prst="rect">
            <a:avLst/>
          </a:prstGeom>
          <a:noFill/>
          <a:ln w="19050">
            <a:solidFill>
              <a:schemeClr val="tx1"/>
            </a:solidFill>
          </a:ln>
        </p:spPr>
        <p:txBody>
          <a:bodyPr wrap="square" rtlCol="0">
            <a:spAutoFit/>
          </a:bodyPr>
          <a:lstStyle/>
          <a:p>
            <a:r>
              <a:rPr lang="nl-NL" dirty="0"/>
              <a:t>0</a:t>
            </a:r>
            <a:endParaRPr lang="en-US" dirty="0"/>
          </a:p>
        </p:txBody>
      </p:sp>
      <p:sp>
        <p:nvSpPr>
          <p:cNvPr id="117" name="TextBox 116"/>
          <p:cNvSpPr txBox="1"/>
          <p:nvPr/>
        </p:nvSpPr>
        <p:spPr>
          <a:xfrm>
            <a:off x="1763688" y="5039800"/>
            <a:ext cx="432048" cy="369332"/>
          </a:xfrm>
          <a:prstGeom prst="rect">
            <a:avLst/>
          </a:prstGeom>
          <a:noFill/>
          <a:ln w="19050">
            <a:solidFill>
              <a:schemeClr val="tx1"/>
            </a:solidFill>
          </a:ln>
        </p:spPr>
        <p:txBody>
          <a:bodyPr wrap="square" rtlCol="0">
            <a:spAutoFit/>
          </a:bodyPr>
          <a:lstStyle/>
          <a:p>
            <a:r>
              <a:rPr lang="nl-NL" dirty="0"/>
              <a:t>7</a:t>
            </a:r>
            <a:endParaRPr lang="en-US" dirty="0"/>
          </a:p>
        </p:txBody>
      </p:sp>
      <p:sp>
        <p:nvSpPr>
          <p:cNvPr id="118" name="TextBox 117"/>
          <p:cNvSpPr txBox="1"/>
          <p:nvPr/>
        </p:nvSpPr>
        <p:spPr>
          <a:xfrm>
            <a:off x="2195736" y="5039800"/>
            <a:ext cx="432048" cy="369332"/>
          </a:xfrm>
          <a:prstGeom prst="rect">
            <a:avLst/>
          </a:prstGeom>
          <a:noFill/>
          <a:ln w="19050">
            <a:solidFill>
              <a:schemeClr val="tx1"/>
            </a:solidFill>
          </a:ln>
        </p:spPr>
        <p:txBody>
          <a:bodyPr wrap="square" rtlCol="0">
            <a:spAutoFit/>
          </a:bodyPr>
          <a:lstStyle/>
          <a:p>
            <a:r>
              <a:rPr lang="nl-NL" dirty="0" smtClean="0"/>
              <a:t>2</a:t>
            </a:r>
            <a:endParaRPr lang="en-US" dirty="0"/>
          </a:p>
        </p:txBody>
      </p:sp>
      <p:cxnSp>
        <p:nvCxnSpPr>
          <p:cNvPr id="121" name="Straight Arrow Connector 120"/>
          <p:cNvCxnSpPr/>
          <p:nvPr/>
        </p:nvCxnSpPr>
        <p:spPr>
          <a:xfrm>
            <a:off x="467544" y="5524093"/>
            <a:ext cx="2160240"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52950" y="5471848"/>
            <a:ext cx="1656184" cy="369332"/>
          </a:xfrm>
          <a:prstGeom prst="rect">
            <a:avLst/>
          </a:prstGeom>
          <a:noFill/>
          <a:ln>
            <a:noFill/>
          </a:ln>
        </p:spPr>
        <p:txBody>
          <a:bodyPr wrap="square" rtlCol="0">
            <a:spAutoFit/>
          </a:bodyPr>
          <a:lstStyle/>
          <a:p>
            <a:r>
              <a:rPr lang="nl-NL" dirty="0" err="1" smtClean="0"/>
              <a:t>nrNeighbours</a:t>
            </a:r>
            <a:endParaRPr lang="en-US" dirty="0"/>
          </a:p>
        </p:txBody>
      </p:sp>
      <p:pic>
        <p:nvPicPr>
          <p:cNvPr id="1028" name="Picture 4" descr="D:\temp\Temporary Internet Files\Content.IE5\01S08YI8\Counterclockwise_Arrow.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127551">
            <a:off x="1182899" y="3836632"/>
            <a:ext cx="802540" cy="729841"/>
          </a:xfrm>
          <a:prstGeom prst="rect">
            <a:avLst/>
          </a:prstGeom>
          <a:noFill/>
          <a:extLst>
            <a:ext uri="{909E8E84-426E-40DD-AFC4-6F175D3DCCD1}">
              <a14:hiddenFill xmlns:a14="http://schemas.microsoft.com/office/drawing/2010/main">
                <a:solidFill>
                  <a:srgbClr val="FFFFFF"/>
                </a:solidFill>
              </a14:hiddenFill>
            </a:ext>
          </a:extLst>
        </p:spPr>
      </p:pic>
      <p:sp>
        <p:nvSpPr>
          <p:cNvPr id="126" name="TextBox 125"/>
          <p:cNvSpPr txBox="1"/>
          <p:nvPr/>
        </p:nvSpPr>
        <p:spPr>
          <a:xfrm>
            <a:off x="786472" y="4282950"/>
            <a:ext cx="821795" cy="369332"/>
          </a:xfrm>
          <a:prstGeom prst="rect">
            <a:avLst/>
          </a:prstGeom>
          <a:noFill/>
        </p:spPr>
        <p:txBody>
          <a:bodyPr wrap="square" rtlCol="0">
            <a:spAutoFit/>
          </a:bodyPr>
          <a:lstStyle/>
          <a:p>
            <a:r>
              <a:rPr lang="nl-NL" dirty="0"/>
              <a:t>i</a:t>
            </a:r>
            <a:r>
              <a:rPr lang="nl-NL" dirty="0" smtClean="0"/>
              <a:t> = 0</a:t>
            </a:r>
            <a:endParaRPr lang="en-US" dirty="0"/>
          </a:p>
        </p:txBody>
      </p:sp>
      <p:sp>
        <p:nvSpPr>
          <p:cNvPr id="127" name="TextBox 126"/>
          <p:cNvSpPr txBox="1"/>
          <p:nvPr/>
        </p:nvSpPr>
        <p:spPr>
          <a:xfrm>
            <a:off x="899592" y="3587985"/>
            <a:ext cx="821795" cy="369332"/>
          </a:xfrm>
          <a:prstGeom prst="rect">
            <a:avLst/>
          </a:prstGeom>
          <a:noFill/>
        </p:spPr>
        <p:txBody>
          <a:bodyPr wrap="square" rtlCol="0">
            <a:spAutoFit/>
          </a:bodyPr>
          <a:lstStyle/>
          <a:p>
            <a:r>
              <a:rPr lang="nl-NL" dirty="0"/>
              <a:t>i</a:t>
            </a:r>
            <a:r>
              <a:rPr lang="nl-NL" dirty="0" smtClean="0"/>
              <a:t> = 4</a:t>
            </a:r>
            <a:endParaRPr lang="en-US" dirty="0"/>
          </a:p>
        </p:txBody>
      </p:sp>
      <p:sp>
        <p:nvSpPr>
          <p:cNvPr id="128" name="TextBox 127"/>
          <p:cNvSpPr txBox="1"/>
          <p:nvPr/>
        </p:nvSpPr>
        <p:spPr>
          <a:xfrm>
            <a:off x="1687339" y="3573016"/>
            <a:ext cx="821795" cy="369332"/>
          </a:xfrm>
          <a:prstGeom prst="rect">
            <a:avLst/>
          </a:prstGeom>
          <a:noFill/>
        </p:spPr>
        <p:txBody>
          <a:bodyPr wrap="square" rtlCol="0">
            <a:spAutoFit/>
          </a:bodyPr>
          <a:lstStyle/>
          <a:p>
            <a:r>
              <a:rPr lang="nl-NL" dirty="0"/>
              <a:t>i</a:t>
            </a:r>
            <a:r>
              <a:rPr lang="nl-NL" dirty="0" smtClean="0"/>
              <a:t> = 12</a:t>
            </a:r>
            <a:endParaRPr lang="en-US" dirty="0"/>
          </a:p>
        </p:txBody>
      </p:sp>
      <p:sp>
        <p:nvSpPr>
          <p:cNvPr id="129" name="TextBox 128"/>
          <p:cNvSpPr txBox="1"/>
          <p:nvPr/>
        </p:nvSpPr>
        <p:spPr>
          <a:xfrm>
            <a:off x="1865781" y="4207625"/>
            <a:ext cx="821795" cy="369332"/>
          </a:xfrm>
          <a:prstGeom prst="rect">
            <a:avLst/>
          </a:prstGeom>
          <a:noFill/>
        </p:spPr>
        <p:txBody>
          <a:bodyPr wrap="square" rtlCol="0">
            <a:spAutoFit/>
          </a:bodyPr>
          <a:lstStyle/>
          <a:p>
            <a:r>
              <a:rPr lang="nl-NL" dirty="0"/>
              <a:t>i</a:t>
            </a:r>
            <a:r>
              <a:rPr lang="nl-NL" dirty="0" smtClean="0"/>
              <a:t> = 2</a:t>
            </a:r>
            <a:endParaRPr lang="en-US" dirty="0"/>
          </a:p>
        </p:txBody>
      </p:sp>
      <p:sp>
        <p:nvSpPr>
          <p:cNvPr id="130" name="TextBox 129"/>
          <p:cNvSpPr txBox="1"/>
          <p:nvPr/>
        </p:nvSpPr>
        <p:spPr>
          <a:xfrm>
            <a:off x="1627429" y="4463736"/>
            <a:ext cx="821795" cy="369332"/>
          </a:xfrm>
          <a:prstGeom prst="rect">
            <a:avLst/>
          </a:prstGeom>
          <a:noFill/>
        </p:spPr>
        <p:txBody>
          <a:bodyPr wrap="square" rtlCol="0">
            <a:spAutoFit/>
          </a:bodyPr>
          <a:lstStyle/>
          <a:p>
            <a:r>
              <a:rPr lang="nl-NL" dirty="0"/>
              <a:t>i</a:t>
            </a:r>
            <a:r>
              <a:rPr lang="nl-NL" dirty="0" smtClean="0"/>
              <a:t> = 7</a:t>
            </a:r>
            <a:endParaRPr lang="en-US" dirty="0"/>
          </a:p>
        </p:txBody>
      </p:sp>
      <p:sp>
        <p:nvSpPr>
          <p:cNvPr id="131" name="TextBox 130"/>
          <p:cNvSpPr txBox="1"/>
          <p:nvPr/>
        </p:nvSpPr>
        <p:spPr>
          <a:xfrm>
            <a:off x="35496" y="5986937"/>
            <a:ext cx="4320480" cy="923330"/>
          </a:xfrm>
          <a:prstGeom prst="rect">
            <a:avLst/>
          </a:prstGeom>
          <a:noFill/>
        </p:spPr>
        <p:txBody>
          <a:bodyPr wrap="square" rtlCol="0">
            <a:spAutoFit/>
          </a:bodyPr>
          <a:lstStyle/>
          <a:p>
            <a:r>
              <a:rPr lang="nl-NL" dirty="0"/>
              <a:t>3</a:t>
            </a:r>
            <a:r>
              <a:rPr lang="nl-NL" dirty="0" smtClean="0"/>
              <a:t>: </a:t>
            </a:r>
            <a:r>
              <a:rPr lang="nl-NL" dirty="0" err="1" smtClean="0"/>
              <a:t>Sort</a:t>
            </a:r>
            <a:r>
              <a:rPr lang="nl-NL" dirty="0" smtClean="0"/>
              <a:t> </a:t>
            </a:r>
            <a:r>
              <a:rPr lang="nl-NL" dirty="0" err="1" smtClean="0"/>
              <a:t>the</a:t>
            </a:r>
            <a:r>
              <a:rPr lang="nl-NL" dirty="0" smtClean="0"/>
              <a:t> </a:t>
            </a:r>
            <a:r>
              <a:rPr lang="nl-NL" dirty="0" err="1" smtClean="0"/>
              <a:t>neighbours</a:t>
            </a:r>
            <a:r>
              <a:rPr lang="nl-NL" dirty="0" smtClean="0"/>
              <a:t> </a:t>
            </a:r>
            <a:r>
              <a:rPr lang="nl-NL" dirty="0" err="1" smtClean="0"/>
              <a:t>with</a:t>
            </a:r>
            <a:r>
              <a:rPr lang="nl-NL" dirty="0" smtClean="0"/>
              <a:t> respect </a:t>
            </a:r>
            <a:r>
              <a:rPr lang="nl-NL" dirty="0" err="1" smtClean="0"/>
              <a:t>to</a:t>
            </a:r>
            <a:r>
              <a:rPr lang="nl-NL" dirty="0" smtClean="0"/>
              <a:t> </a:t>
            </a:r>
            <a:r>
              <a:rPr lang="nl-NL" dirty="0" err="1" smtClean="0"/>
              <a:t>the</a:t>
            </a:r>
            <a:r>
              <a:rPr lang="nl-NL" dirty="0" smtClean="0"/>
              <a:t> </a:t>
            </a:r>
            <a:r>
              <a:rPr lang="nl-NL" dirty="0" err="1" smtClean="0"/>
              <a:t>angle</a:t>
            </a:r>
            <a:r>
              <a:rPr lang="nl-NL" dirty="0" smtClean="0"/>
              <a:t> </a:t>
            </a:r>
            <a:r>
              <a:rPr lang="nl-NL" dirty="0" err="1" smtClean="0"/>
              <a:t>they</a:t>
            </a:r>
            <a:r>
              <a:rPr lang="nl-NL" dirty="0" smtClean="0"/>
              <a:t> make </a:t>
            </a:r>
            <a:r>
              <a:rPr lang="nl-NL" dirty="0" err="1" smtClean="0"/>
              <a:t>with</a:t>
            </a:r>
            <a:r>
              <a:rPr lang="nl-NL" dirty="0" smtClean="0"/>
              <a:t> </a:t>
            </a:r>
            <a:r>
              <a:rPr lang="nl-NL" dirty="0" err="1" smtClean="0"/>
              <a:t>the</a:t>
            </a:r>
            <a:r>
              <a:rPr lang="nl-NL" dirty="0" smtClean="0"/>
              <a:t> </a:t>
            </a:r>
            <a:r>
              <a:rPr lang="nl-NL" dirty="0" err="1" smtClean="0"/>
              <a:t>positive</a:t>
            </a:r>
            <a:r>
              <a:rPr lang="nl-NL" dirty="0" smtClean="0"/>
              <a:t> x </a:t>
            </a:r>
            <a:r>
              <a:rPr lang="nl-NL" dirty="0" err="1" smtClean="0"/>
              <a:t>axis</a:t>
            </a:r>
            <a:r>
              <a:rPr lang="nl-NL" dirty="0" smtClean="0"/>
              <a:t> </a:t>
            </a:r>
            <a:r>
              <a:rPr lang="nl-NL" dirty="0" err="1" smtClean="0"/>
              <a:t>and</a:t>
            </a:r>
            <a:r>
              <a:rPr lang="nl-NL" dirty="0" smtClean="0"/>
              <a:t> take </a:t>
            </a:r>
            <a:r>
              <a:rPr lang="nl-NL" dirty="0" err="1" smtClean="0"/>
              <a:t>the</a:t>
            </a:r>
            <a:r>
              <a:rPr lang="nl-NL" dirty="0" smtClean="0"/>
              <a:t> first </a:t>
            </a:r>
            <a:r>
              <a:rPr lang="nl-NL" dirty="0" err="1" smtClean="0"/>
              <a:t>one</a:t>
            </a:r>
            <a:r>
              <a:rPr lang="nl-NL" dirty="0" smtClean="0"/>
              <a:t> </a:t>
            </a:r>
            <a:r>
              <a:rPr lang="nl-NL" dirty="0" err="1" smtClean="0"/>
              <a:t>after</a:t>
            </a:r>
            <a:r>
              <a:rPr lang="nl-NL" dirty="0" smtClean="0"/>
              <a:t> </a:t>
            </a:r>
            <a:r>
              <a:rPr lang="nl-NL" dirty="0" err="1" smtClean="0"/>
              <a:t>self</a:t>
            </a:r>
            <a:r>
              <a:rPr lang="nl-NL" dirty="0" smtClean="0"/>
              <a:t>: </a:t>
            </a:r>
            <a:r>
              <a:rPr lang="nl-NL" dirty="0" err="1" smtClean="0"/>
              <a:t>here</a:t>
            </a:r>
            <a:r>
              <a:rPr lang="nl-NL" dirty="0" smtClean="0"/>
              <a:t> </a:t>
            </a:r>
            <a:r>
              <a:rPr lang="nl-NL" dirty="0" err="1" smtClean="0"/>
              <a:t>new_i</a:t>
            </a:r>
            <a:r>
              <a:rPr lang="nl-NL" dirty="0" smtClean="0"/>
              <a:t> = 7.</a:t>
            </a:r>
            <a:endParaRPr lang="en-US" dirty="0"/>
          </a:p>
        </p:txBody>
      </p:sp>
      <p:cxnSp>
        <p:nvCxnSpPr>
          <p:cNvPr id="133" name="Straight Arrow Connector 132"/>
          <p:cNvCxnSpPr/>
          <p:nvPr/>
        </p:nvCxnSpPr>
        <p:spPr>
          <a:xfrm>
            <a:off x="6880148" y="3732712"/>
            <a:ext cx="1287760" cy="10826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5191679" y="3697963"/>
            <a:ext cx="1581203" cy="1056850"/>
          </a:xfrm>
          <a:prstGeom prst="straightConnector1">
            <a:avLst/>
          </a:prstGeom>
          <a:ln w="38100">
            <a:solidFill>
              <a:schemeClr val="bg1">
                <a:lumMod val="65000"/>
              </a:schemeClr>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5036863" y="5932434"/>
            <a:ext cx="4185770" cy="923330"/>
          </a:xfrm>
          <a:prstGeom prst="rect">
            <a:avLst/>
          </a:prstGeom>
          <a:noFill/>
        </p:spPr>
        <p:txBody>
          <a:bodyPr wrap="square" rtlCol="0">
            <a:spAutoFit/>
          </a:bodyPr>
          <a:lstStyle/>
          <a:p>
            <a:r>
              <a:rPr lang="nl-NL" dirty="0" smtClean="0"/>
              <a:t>4:Carry on </a:t>
            </a:r>
            <a:r>
              <a:rPr lang="nl-NL" dirty="0" err="1" smtClean="0"/>
              <a:t>and</a:t>
            </a:r>
            <a:r>
              <a:rPr lang="nl-NL" dirty="0" smtClean="0"/>
              <a:t> </a:t>
            </a:r>
            <a:r>
              <a:rPr lang="nl-NL" dirty="0" err="1" smtClean="0"/>
              <a:t>thus</a:t>
            </a:r>
            <a:r>
              <a:rPr lang="nl-NL" dirty="0" smtClean="0"/>
              <a:t> go </a:t>
            </a:r>
            <a:r>
              <a:rPr lang="nl-NL" dirty="0" err="1" smtClean="0"/>
              <a:t>round</a:t>
            </a:r>
            <a:r>
              <a:rPr lang="nl-NL" dirty="0" smtClean="0"/>
              <a:t> </a:t>
            </a:r>
            <a:r>
              <a:rPr lang="nl-NL" dirty="0" err="1" smtClean="0"/>
              <a:t>around</a:t>
            </a:r>
            <a:r>
              <a:rPr lang="nl-NL" dirty="0" smtClean="0"/>
              <a:t> </a:t>
            </a:r>
            <a:r>
              <a:rPr lang="nl-NL" dirty="0" err="1" smtClean="0"/>
              <a:t>the</a:t>
            </a:r>
            <a:r>
              <a:rPr lang="nl-NL" dirty="0" smtClean="0"/>
              <a:t> face in </a:t>
            </a:r>
            <a:r>
              <a:rPr lang="nl-NL" dirty="0" err="1" smtClean="0"/>
              <a:t>counterclockwise</a:t>
            </a:r>
            <a:r>
              <a:rPr lang="nl-NL" dirty="0" smtClean="0"/>
              <a:t> </a:t>
            </a:r>
            <a:r>
              <a:rPr lang="nl-NL" dirty="0" err="1" smtClean="0"/>
              <a:t>manner</a:t>
            </a:r>
            <a:r>
              <a:rPr lang="nl-NL" dirty="0" smtClean="0"/>
              <a:t> </a:t>
            </a:r>
            <a:r>
              <a:rPr lang="nl-NL" dirty="0" err="1" smtClean="0"/>
              <a:t>until</a:t>
            </a:r>
            <a:r>
              <a:rPr lang="nl-NL" dirty="0" smtClean="0"/>
              <a:t> we meet </a:t>
            </a:r>
            <a:r>
              <a:rPr lang="nl-NL" dirty="0" err="1" smtClean="0"/>
              <a:t>edges</a:t>
            </a:r>
            <a:r>
              <a:rPr lang="nl-NL" dirty="0" smtClean="0"/>
              <a:t>[0] </a:t>
            </a:r>
            <a:r>
              <a:rPr lang="nl-NL" dirty="0" err="1" smtClean="0"/>
              <a:t>again</a:t>
            </a:r>
            <a:r>
              <a:rPr lang="nl-NL" dirty="0" smtClean="0"/>
              <a:t>.</a:t>
            </a:r>
            <a:endParaRPr lang="en-US" dirty="0"/>
          </a:p>
        </p:txBody>
      </p:sp>
      <p:sp>
        <p:nvSpPr>
          <p:cNvPr id="143" name="TextBox 142"/>
          <p:cNvSpPr txBox="1"/>
          <p:nvPr/>
        </p:nvSpPr>
        <p:spPr>
          <a:xfrm rot="19533690">
            <a:off x="5281187" y="4047509"/>
            <a:ext cx="1893058" cy="369332"/>
          </a:xfrm>
          <a:prstGeom prst="rect">
            <a:avLst/>
          </a:prstGeom>
          <a:noFill/>
        </p:spPr>
        <p:txBody>
          <a:bodyPr wrap="square" rtlCol="0">
            <a:spAutoFit/>
          </a:bodyPr>
          <a:lstStyle/>
          <a:p>
            <a:r>
              <a:rPr lang="nl-NL" dirty="0" err="1"/>
              <a:t>n</a:t>
            </a:r>
            <a:r>
              <a:rPr lang="nl-NL" dirty="0" err="1" smtClean="0"/>
              <a:t>ullified</a:t>
            </a:r>
            <a:r>
              <a:rPr lang="nl-NL" dirty="0" smtClean="0"/>
              <a:t> (</a:t>
            </a:r>
            <a:r>
              <a:rPr lang="nl-NL" dirty="0" err="1" smtClean="0"/>
              <a:t>done</a:t>
            </a:r>
            <a:r>
              <a:rPr lang="nl-NL" dirty="0" smtClean="0"/>
              <a:t>)</a:t>
            </a:r>
            <a:endParaRPr lang="en-US" dirty="0"/>
          </a:p>
        </p:txBody>
      </p:sp>
      <p:cxnSp>
        <p:nvCxnSpPr>
          <p:cNvPr id="144" name="Straight Arrow Connector 143"/>
          <p:cNvCxnSpPr/>
          <p:nvPr/>
        </p:nvCxnSpPr>
        <p:spPr>
          <a:xfrm flipH="1">
            <a:off x="7702743" y="4847655"/>
            <a:ext cx="555612" cy="513529"/>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5996226" y="5352300"/>
            <a:ext cx="1577597" cy="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H="1" flipV="1">
            <a:off x="5177635" y="4853898"/>
            <a:ext cx="806687" cy="411030"/>
          </a:xfrm>
          <a:prstGeom prst="straightConnector1">
            <a:avLst/>
          </a:prstGeom>
          <a:ln w="3810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7376904" y="3861048"/>
            <a:ext cx="821795" cy="369332"/>
          </a:xfrm>
          <a:prstGeom prst="rect">
            <a:avLst/>
          </a:prstGeom>
          <a:noFill/>
        </p:spPr>
        <p:txBody>
          <a:bodyPr wrap="square" rtlCol="0">
            <a:spAutoFit/>
          </a:bodyPr>
          <a:lstStyle/>
          <a:p>
            <a:r>
              <a:rPr lang="nl-NL" dirty="0"/>
              <a:t>i</a:t>
            </a:r>
            <a:r>
              <a:rPr lang="nl-NL" dirty="0" smtClean="0"/>
              <a:t> = 7</a:t>
            </a:r>
            <a:endParaRPr lang="en-US" dirty="0"/>
          </a:p>
        </p:txBody>
      </p:sp>
      <p:sp>
        <p:nvSpPr>
          <p:cNvPr id="151" name="TextBox 150"/>
          <p:cNvSpPr txBox="1"/>
          <p:nvPr/>
        </p:nvSpPr>
        <p:spPr>
          <a:xfrm>
            <a:off x="5186957" y="4077072"/>
            <a:ext cx="821795" cy="369332"/>
          </a:xfrm>
          <a:prstGeom prst="rect">
            <a:avLst/>
          </a:prstGeom>
          <a:noFill/>
        </p:spPr>
        <p:txBody>
          <a:bodyPr wrap="square" rtlCol="0">
            <a:spAutoFit/>
          </a:bodyPr>
          <a:lstStyle/>
          <a:p>
            <a:r>
              <a:rPr lang="nl-NL" dirty="0"/>
              <a:t>i</a:t>
            </a:r>
            <a:r>
              <a:rPr lang="nl-NL" dirty="0" smtClean="0"/>
              <a:t> = 0</a:t>
            </a:r>
            <a:endParaRPr lang="en-US" dirty="0"/>
          </a:p>
        </p:txBody>
      </p:sp>
      <p:sp>
        <p:nvSpPr>
          <p:cNvPr id="123" name="TextBox 122"/>
          <p:cNvSpPr txBox="1"/>
          <p:nvPr/>
        </p:nvSpPr>
        <p:spPr>
          <a:xfrm rot="2474144">
            <a:off x="6861052" y="4348241"/>
            <a:ext cx="1436325" cy="369332"/>
          </a:xfrm>
          <a:prstGeom prst="rect">
            <a:avLst/>
          </a:prstGeom>
          <a:noFill/>
        </p:spPr>
        <p:txBody>
          <a:bodyPr wrap="square" rtlCol="0">
            <a:spAutoFit/>
          </a:bodyPr>
          <a:lstStyle/>
          <a:p>
            <a:r>
              <a:rPr lang="en-US" dirty="0" err="1" smtClean="0"/>
              <a:t>i</a:t>
            </a:r>
            <a:r>
              <a:rPr lang="en-US" dirty="0" smtClean="0"/>
              <a:t> = </a:t>
            </a:r>
            <a:r>
              <a:rPr lang="en-US" dirty="0" err="1" smtClean="0"/>
              <a:t>new_i</a:t>
            </a:r>
            <a:r>
              <a:rPr lang="en-US" dirty="0" smtClean="0"/>
              <a:t>; </a:t>
            </a:r>
            <a:endParaRPr lang="en-US" dirty="0"/>
          </a:p>
        </p:txBody>
      </p:sp>
      <p:sp>
        <p:nvSpPr>
          <p:cNvPr id="153" name="Oval 152"/>
          <p:cNvSpPr/>
          <p:nvPr/>
        </p:nvSpPr>
        <p:spPr>
          <a:xfrm>
            <a:off x="8081310" y="4785120"/>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D:\temp\Temporary Internet Files\Content.IE5\01S08YI8\512px-Racetrack_direction_clockwise.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909" y="4634346"/>
            <a:ext cx="536826" cy="536826"/>
          </a:xfrm>
          <a:prstGeom prst="rect">
            <a:avLst/>
          </a:prstGeom>
          <a:noFill/>
          <a:extLst>
            <a:ext uri="{909E8E84-426E-40DD-AFC4-6F175D3DCCD1}">
              <a14:hiddenFill xmlns:a14="http://schemas.microsoft.com/office/drawing/2010/main">
                <a:solidFill>
                  <a:srgbClr val="FFFFFF"/>
                </a:solidFill>
              </a14:hiddenFill>
            </a:ext>
          </a:extLst>
        </p:spPr>
      </p:pic>
      <p:sp>
        <p:nvSpPr>
          <p:cNvPr id="155" name="TextBox 154"/>
          <p:cNvSpPr txBox="1"/>
          <p:nvPr/>
        </p:nvSpPr>
        <p:spPr>
          <a:xfrm>
            <a:off x="8064169" y="5147900"/>
            <a:ext cx="432048" cy="369332"/>
          </a:xfrm>
          <a:prstGeom prst="rect">
            <a:avLst/>
          </a:prstGeom>
          <a:noFill/>
          <a:ln w="19050">
            <a:solidFill>
              <a:schemeClr val="tx1"/>
            </a:solidFill>
          </a:ln>
        </p:spPr>
        <p:txBody>
          <a:bodyPr wrap="square" rtlCol="0">
            <a:spAutoFit/>
          </a:bodyPr>
          <a:lstStyle/>
          <a:p>
            <a:r>
              <a:rPr lang="nl-NL" dirty="0"/>
              <a:t>0</a:t>
            </a:r>
            <a:endParaRPr lang="en-US" dirty="0"/>
          </a:p>
        </p:txBody>
      </p:sp>
      <p:sp>
        <p:nvSpPr>
          <p:cNvPr id="156" name="TextBox 155"/>
          <p:cNvSpPr txBox="1"/>
          <p:nvPr/>
        </p:nvSpPr>
        <p:spPr>
          <a:xfrm>
            <a:off x="8496217" y="5147900"/>
            <a:ext cx="432048" cy="369332"/>
          </a:xfrm>
          <a:prstGeom prst="rect">
            <a:avLst/>
          </a:prstGeom>
          <a:noFill/>
          <a:ln w="19050">
            <a:solidFill>
              <a:schemeClr val="tx1"/>
            </a:solidFill>
          </a:ln>
        </p:spPr>
        <p:txBody>
          <a:bodyPr wrap="square" rtlCol="0">
            <a:spAutoFit/>
          </a:bodyPr>
          <a:lstStyle/>
          <a:p>
            <a:r>
              <a:rPr lang="nl-NL" dirty="0" smtClean="0"/>
              <a:t>7</a:t>
            </a:r>
            <a:endParaRPr lang="en-US" dirty="0"/>
          </a:p>
        </p:txBody>
      </p:sp>
      <p:cxnSp>
        <p:nvCxnSpPr>
          <p:cNvPr id="160" name="Straight Arrow Connector 159"/>
          <p:cNvCxnSpPr/>
          <p:nvPr/>
        </p:nvCxnSpPr>
        <p:spPr>
          <a:xfrm>
            <a:off x="8064169" y="5632193"/>
            <a:ext cx="864096"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7992161" y="5579948"/>
            <a:ext cx="1040927" cy="369332"/>
          </a:xfrm>
          <a:prstGeom prst="rect">
            <a:avLst/>
          </a:prstGeom>
          <a:noFill/>
          <a:ln>
            <a:noFill/>
          </a:ln>
        </p:spPr>
        <p:txBody>
          <a:bodyPr wrap="square" rtlCol="0">
            <a:spAutoFit/>
          </a:bodyPr>
          <a:lstStyle/>
          <a:p>
            <a:r>
              <a:rPr lang="nl-NL" dirty="0" err="1" smtClean="0"/>
              <a:t>nrEdges</a:t>
            </a:r>
            <a:endParaRPr lang="en-US" dirty="0"/>
          </a:p>
        </p:txBody>
      </p:sp>
      <p:sp>
        <p:nvSpPr>
          <p:cNvPr id="163" name="TextBox 162"/>
          <p:cNvSpPr txBox="1"/>
          <p:nvPr/>
        </p:nvSpPr>
        <p:spPr>
          <a:xfrm>
            <a:off x="8318157" y="4797152"/>
            <a:ext cx="1040927" cy="369332"/>
          </a:xfrm>
          <a:prstGeom prst="rect">
            <a:avLst/>
          </a:prstGeom>
          <a:noFill/>
          <a:ln>
            <a:noFill/>
          </a:ln>
        </p:spPr>
        <p:txBody>
          <a:bodyPr wrap="square" rtlCol="0">
            <a:spAutoFit/>
          </a:bodyPr>
          <a:lstStyle/>
          <a:p>
            <a:r>
              <a:rPr lang="nl-NL" dirty="0" err="1"/>
              <a:t>e</a:t>
            </a:r>
            <a:r>
              <a:rPr lang="nl-NL" dirty="0" err="1" smtClean="0"/>
              <a:t>dges</a:t>
            </a:r>
            <a:endParaRPr lang="en-US" dirty="0"/>
          </a:p>
        </p:txBody>
      </p:sp>
      <p:cxnSp>
        <p:nvCxnSpPr>
          <p:cNvPr id="164" name="Straight Connector 163"/>
          <p:cNvCxnSpPr/>
          <p:nvPr/>
        </p:nvCxnSpPr>
        <p:spPr>
          <a:xfrm flipV="1">
            <a:off x="1602146" y="4192269"/>
            <a:ext cx="1141999" cy="92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1513234" y="4111502"/>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893496" y="869058"/>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761647" y="3600728"/>
            <a:ext cx="144016" cy="1440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1499536" y="4694654"/>
            <a:ext cx="1609537" cy="369332"/>
          </a:xfrm>
          <a:prstGeom prst="rect">
            <a:avLst/>
          </a:prstGeom>
          <a:noFill/>
          <a:ln>
            <a:noFill/>
          </a:ln>
        </p:spPr>
        <p:txBody>
          <a:bodyPr wrap="square" rtlCol="0">
            <a:spAutoFit/>
          </a:bodyPr>
          <a:lstStyle/>
          <a:p>
            <a:r>
              <a:rPr lang="nl-NL" dirty="0" err="1" smtClean="0"/>
              <a:t>neighbours</a:t>
            </a:r>
            <a:endParaRPr lang="en-US" dirty="0"/>
          </a:p>
        </p:txBody>
      </p:sp>
    </p:spTree>
    <p:extLst>
      <p:ext uri="{BB962C8B-B14F-4D97-AF65-F5344CB8AC3E}">
        <p14:creationId xmlns:p14="http://schemas.microsoft.com/office/powerpoint/2010/main" val="32087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832640"/>
          </a:xfrm>
          <a:prstGeom prst="rect">
            <a:avLst/>
          </a:prstGeom>
          <a:noFill/>
        </p:spPr>
        <p:txBody>
          <a:bodyPr wrap="square" rtlCol="0">
            <a:spAutoFit/>
          </a:bodyPr>
          <a:lstStyle/>
          <a:p>
            <a:r>
              <a:rPr lang="en-US" sz="1400" dirty="0"/>
              <a:t>http://mathoverflow.net/questions/23811/reporting-all-faces-in-a-planar-graph</a:t>
            </a:r>
          </a:p>
          <a:p>
            <a:endParaRPr lang="en-US" sz="1600" dirty="0" smtClean="0"/>
          </a:p>
          <a:p>
            <a:r>
              <a:rPr lang="en-US" sz="1600" dirty="0" err="1" smtClean="0"/>
              <a:t>Darsh</a:t>
            </a:r>
            <a:r>
              <a:rPr lang="en-US" sz="1600" dirty="0" smtClean="0"/>
              <a:t> </a:t>
            </a:r>
            <a:r>
              <a:rPr lang="en-US" sz="1600" dirty="0" err="1"/>
              <a:t>Ranjan</a:t>
            </a:r>
            <a:r>
              <a:rPr lang="en-US" sz="1600" dirty="0"/>
              <a:t>, May 8, '10: </a:t>
            </a:r>
            <a:r>
              <a:rPr lang="en-US" sz="1600" dirty="0" smtClean="0"/>
              <a:t>I'll </a:t>
            </a:r>
            <a:r>
              <a:rPr lang="en-US" sz="1600" dirty="0"/>
              <a:t>assume the graph is connected, and that you have the clockwise or counterclockwise ordering of the edges around each vertex. Then it's easy, given a directed edge e, to walk around the face whose counterclockwise boundary contains e. So make a list of all directed edges (</a:t>
            </a:r>
            <a:r>
              <a:rPr lang="en-US" sz="1600" dirty="0" err="1"/>
              <a:t>i</a:t>
            </a:r>
            <a:r>
              <a:rPr lang="en-US" sz="1600" dirty="0"/>
              <a:t>. e., two copies of each undirected edge). Pick one directed edge, walk counterclockwise around its face, and cross off all the directed edges you traverse. That's one face. Pick a directed edge you haven't crossed off yet and walk around its face the same way. Keep doing that until you've crossed off all of the edges. (Note that the "counterclockwise" boundary of the exterior unbounded face actually goes clockwise around the outside of the graph.)  [] I don't have it in front of me, so I can't tell you with certainty, but I </a:t>
            </a:r>
            <a:r>
              <a:rPr lang="en-US" sz="1600" i="1" dirty="0"/>
              <a:t>think</a:t>
            </a:r>
            <a:r>
              <a:rPr lang="en-US" sz="1600" dirty="0"/>
              <a:t> this is covered in "The Dutch Book" (</a:t>
            </a:r>
            <a:r>
              <a:rPr lang="en-US" sz="1600" i="1" dirty="0"/>
              <a:t>Computational Geometry: Algorithms and Applications</a:t>
            </a:r>
            <a:r>
              <a:rPr lang="en-US" sz="1600" dirty="0"/>
              <a:t>, by de Berg et al.). In any case, that's one of the main references for these types of computations.</a:t>
            </a:r>
          </a:p>
          <a:p>
            <a:endParaRPr lang="en-US" sz="1200" dirty="0"/>
          </a:p>
          <a:p>
            <a:r>
              <a:rPr lang="en-US" sz="1200" dirty="0" smtClean="0"/>
              <a:t>Answering </a:t>
            </a:r>
            <a:r>
              <a:rPr lang="en-US" sz="1200" dirty="0" err="1"/>
              <a:t>Icemanxp</a:t>
            </a:r>
            <a:r>
              <a:rPr lang="en-US" sz="1200" dirty="0"/>
              <a:t> asking: Hi, I was looking to traverse a planar graph and report all the faces in the graph (vertices in either clockwise or counterclockwise order). I have build a random planar graph generator that creates a connected graph with iterative edge addition and needed a solution to report all the faces that were created in the final graph. I was contemplating several strategies such as doing a sweep line algorithm and tracking the areas between lines or tracking the faces as I generate the graph however I have not been able to find much material regarding this matter and was wondering where I could find some assistance/ideas how to do this.</a:t>
            </a:r>
          </a:p>
          <a:p>
            <a:endParaRPr lang="en-US" sz="1200" dirty="0"/>
          </a:p>
          <a:p>
            <a:r>
              <a:rPr lang="en-US" sz="1200" dirty="0"/>
              <a:t>Clarified by the following discussion:  This is very unclear. In what format do you have the graph? What exactly are you trying to report? Just the number of faces? That's easy via a degree-count and Euler's formula. And I'm not sure what clockwise and counterclockwise mean. – Cam </a:t>
            </a:r>
            <a:r>
              <a:rPr lang="en-US" sz="1200" dirty="0" err="1"/>
              <a:t>McLeman</a:t>
            </a:r>
            <a:r>
              <a:rPr lang="en-US" sz="1200" dirty="0"/>
              <a:t> May 7 '10 at </a:t>
            </a:r>
            <a:r>
              <a:rPr lang="en-US" sz="1200" dirty="0" smtClean="0"/>
              <a:t>5:27</a:t>
            </a:r>
            <a:endParaRPr lang="en-US" sz="1200" dirty="0"/>
          </a:p>
          <a:p>
            <a:r>
              <a:rPr lang="en-US" sz="1200" dirty="0"/>
              <a:t>	</a:t>
            </a:r>
          </a:p>
          <a:p>
            <a:r>
              <a:rPr lang="en-US" sz="1200" dirty="0"/>
              <a:t>@Cam, my reading is that </a:t>
            </a:r>
            <a:r>
              <a:rPr lang="en-US" sz="1200" dirty="0" err="1"/>
              <a:t>Icemanxp</a:t>
            </a:r>
            <a:r>
              <a:rPr lang="en-US" sz="1200" dirty="0"/>
              <a:t> has a plane graph, by which I mean a planar graph together with an embedding of the graph into the plane, in which case it's clear what clockwise and counterclockwise mean. I take it </a:t>
            </a:r>
            <a:r>
              <a:rPr lang="en-US" sz="1200" dirty="0" err="1"/>
              <a:t>Icemanxp</a:t>
            </a:r>
            <a:r>
              <a:rPr lang="en-US" sz="1200" dirty="0"/>
              <a:t> wants not just the number of faces but a listing of the faces, each face being given by a list of its vertices, the list of vertices being in (clockwise or counterclockwise) order around the face. I regret that I have no suggestion as to how </a:t>
            </a:r>
            <a:r>
              <a:rPr lang="en-US" sz="1200" dirty="0" err="1"/>
              <a:t>Icemanxp</a:t>
            </a:r>
            <a:r>
              <a:rPr lang="en-US" sz="1200" dirty="0"/>
              <a:t> might accomplish this goal. – Gerry Myerson May 7 '10 at </a:t>
            </a:r>
            <a:r>
              <a:rPr lang="en-US" sz="1200" dirty="0" smtClean="0"/>
              <a:t>6:31</a:t>
            </a:r>
            <a:r>
              <a:rPr lang="en-US" sz="1200" dirty="0"/>
              <a:t>	 </a:t>
            </a:r>
          </a:p>
          <a:p>
            <a:r>
              <a:rPr lang="en-US" sz="1200" dirty="0"/>
              <a:t>	</a:t>
            </a:r>
          </a:p>
          <a:p>
            <a:r>
              <a:rPr lang="en-US" sz="1200" dirty="0"/>
              <a:t>Yes Garry has the right idea. My graph is sitting on a plane and all my vertices are represented by a 2d point. No two edges cross each other except where they are connected at a vertex. </a:t>
            </a:r>
            <a:r>
              <a:rPr lang="en-US" sz="1200" dirty="0" err="1"/>
              <a:t>Essentialy</a:t>
            </a:r>
            <a:r>
              <a:rPr lang="en-US" sz="1200" dirty="0"/>
              <a:t> if my graph was a road network of a city (edge is a road, vertex is an intersection) I would like a list of the contours of every block in the city, as being defined as a clockwise or counter-clockwise list of points/vertices. – </a:t>
            </a:r>
            <a:r>
              <a:rPr lang="en-US" sz="1200" dirty="0" err="1"/>
              <a:t>Icemanxp</a:t>
            </a:r>
            <a:r>
              <a:rPr lang="en-US" sz="1200" dirty="0"/>
              <a:t> May 7 '10 at 19:34</a:t>
            </a:r>
            <a:r>
              <a:rPr lang="en-US" sz="1400" dirty="0"/>
              <a:t> </a:t>
            </a:r>
          </a:p>
        </p:txBody>
      </p:sp>
    </p:spTree>
    <p:extLst>
      <p:ext uri="{BB962C8B-B14F-4D97-AF65-F5344CB8AC3E}">
        <p14:creationId xmlns:p14="http://schemas.microsoft.com/office/powerpoint/2010/main" val="3437381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556</Words>
  <Application>Microsoft Office PowerPoint</Application>
  <PresentationFormat>On-screen Show (4:3)</PresentationFormat>
  <Paragraphs>44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Technische Universiteit Eindhoven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Industrial Design</dc:creator>
  <cp:lastModifiedBy>Industrial Design</cp:lastModifiedBy>
  <cp:revision>12</cp:revision>
  <dcterms:created xsi:type="dcterms:W3CDTF">2016-03-07T08:11:43Z</dcterms:created>
  <dcterms:modified xsi:type="dcterms:W3CDTF">2016-03-07T21:21:47Z</dcterms:modified>
</cp:coreProperties>
</file>