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050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43B11-EC24-41A3-BAB8-25F51A7E808D}" type="datetimeFigureOut">
              <a:rPr lang="nl-NL" smtClean="0"/>
              <a:pPr/>
              <a:t>16-3-2016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DF95E-FED2-4B7D-892C-092BF0FB8126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A33B4-1FD4-409A-AF3D-FB53F7E5AB1B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A33B4-1FD4-409A-AF3D-FB53F7E5AB1B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33E1-52CE-4F11-9F49-CE79367F70E5}" type="datetimeFigureOut">
              <a:rPr lang="nl-NL" smtClean="0"/>
              <a:pPr/>
              <a:t>16-3-2016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79A-2ECF-4B41-9FCB-C0280AE7661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33E1-52CE-4F11-9F49-CE79367F70E5}" type="datetimeFigureOut">
              <a:rPr lang="nl-NL" smtClean="0"/>
              <a:pPr/>
              <a:t>16-3-2016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79A-2ECF-4B41-9FCB-C0280AE7661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33E1-52CE-4F11-9F49-CE79367F70E5}" type="datetimeFigureOut">
              <a:rPr lang="nl-NL" smtClean="0"/>
              <a:pPr/>
              <a:t>16-3-2016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79A-2ECF-4B41-9FCB-C0280AE7661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33E1-52CE-4F11-9F49-CE79367F70E5}" type="datetimeFigureOut">
              <a:rPr lang="nl-NL" smtClean="0"/>
              <a:pPr/>
              <a:t>16-3-2016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79A-2ECF-4B41-9FCB-C0280AE7661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33E1-52CE-4F11-9F49-CE79367F70E5}" type="datetimeFigureOut">
              <a:rPr lang="nl-NL" smtClean="0"/>
              <a:pPr/>
              <a:t>16-3-2016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79A-2ECF-4B41-9FCB-C0280AE7661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33E1-52CE-4F11-9F49-CE79367F70E5}" type="datetimeFigureOut">
              <a:rPr lang="nl-NL" smtClean="0"/>
              <a:pPr/>
              <a:t>16-3-2016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79A-2ECF-4B41-9FCB-C0280AE7661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33E1-52CE-4F11-9F49-CE79367F70E5}" type="datetimeFigureOut">
              <a:rPr lang="nl-NL" smtClean="0"/>
              <a:pPr/>
              <a:t>16-3-2016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79A-2ECF-4B41-9FCB-C0280AE7661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33E1-52CE-4F11-9F49-CE79367F70E5}" type="datetimeFigureOut">
              <a:rPr lang="nl-NL" smtClean="0"/>
              <a:pPr/>
              <a:t>16-3-2016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79A-2ECF-4B41-9FCB-C0280AE7661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33E1-52CE-4F11-9F49-CE79367F70E5}" type="datetimeFigureOut">
              <a:rPr lang="nl-NL" smtClean="0"/>
              <a:pPr/>
              <a:t>16-3-2016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79A-2ECF-4B41-9FCB-C0280AE7661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33E1-52CE-4F11-9F49-CE79367F70E5}" type="datetimeFigureOut">
              <a:rPr lang="nl-NL" smtClean="0"/>
              <a:pPr/>
              <a:t>16-3-2016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79A-2ECF-4B41-9FCB-C0280AE7661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33E1-52CE-4F11-9F49-CE79367F70E5}" type="datetimeFigureOut">
              <a:rPr lang="nl-NL" smtClean="0"/>
              <a:pPr/>
              <a:t>16-3-2016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C79A-2ECF-4B41-9FCB-C0280AE7661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B33E1-52CE-4F11-9F49-CE79367F70E5}" type="datetimeFigureOut">
              <a:rPr lang="nl-NL" smtClean="0"/>
              <a:pPr/>
              <a:t>16-3-2016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0C79A-2ECF-4B41-9FCB-C0280AE7661D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184624" y="5445224"/>
            <a:ext cx="1155128" cy="288032"/>
            <a:chOff x="1541824" y="3429000"/>
            <a:chExt cx="1296144" cy="432048"/>
          </a:xfrm>
        </p:grpSpPr>
        <p:sp>
          <p:nvSpPr>
            <p:cNvPr id="77" name="Rectangle 76"/>
            <p:cNvSpPr/>
            <p:nvPr/>
          </p:nvSpPr>
          <p:spPr>
            <a:xfrm>
              <a:off x="1635671" y="3429000"/>
              <a:ext cx="720080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623247" y="3429000"/>
              <a:ext cx="7406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623247" y="3861048"/>
              <a:ext cx="7406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541824" y="3436961"/>
              <a:ext cx="1296144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 coPoints </a:t>
              </a:r>
              <a:endParaRPr lang="en-US" sz="1400" dirty="0"/>
            </a:p>
          </p:txBody>
        </p:sp>
      </p:grpSp>
      <p:sp>
        <p:nvSpPr>
          <p:cNvPr id="51" name="Oval 50"/>
          <p:cNvSpPr/>
          <p:nvPr/>
        </p:nvSpPr>
        <p:spPr>
          <a:xfrm>
            <a:off x="251520" y="476672"/>
            <a:ext cx="1296144" cy="12961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key press</a:t>
            </a:r>
            <a:endParaRPr lang="nl-NL" sz="1050" dirty="0" smtClean="0">
              <a:solidFill>
                <a:schemeClr val="tx1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 flipH="1">
            <a:off x="1547664" y="1196752"/>
            <a:ext cx="1080120" cy="4248473"/>
          </a:xfrm>
          <a:custGeom>
            <a:avLst/>
            <a:gdLst>
              <a:gd name="connsiteX0" fmla="*/ 0 w 457200"/>
              <a:gd name="connsiteY0" fmla="*/ 0 h 798022"/>
              <a:gd name="connsiteX1" fmla="*/ 340822 w 457200"/>
              <a:gd name="connsiteY1" fmla="*/ 249382 h 798022"/>
              <a:gd name="connsiteX2" fmla="*/ 457200 w 457200"/>
              <a:gd name="connsiteY2" fmla="*/ 798022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798022">
                <a:moveTo>
                  <a:pt x="0" y="0"/>
                </a:moveTo>
                <a:cubicBezTo>
                  <a:pt x="132311" y="58189"/>
                  <a:pt x="264622" y="116378"/>
                  <a:pt x="340822" y="249382"/>
                </a:cubicBezTo>
                <a:cubicBezTo>
                  <a:pt x="417022" y="382386"/>
                  <a:pt x="437111" y="590204"/>
                  <a:pt x="457200" y="798022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54" name="Freeform 53"/>
          <p:cNvSpPr/>
          <p:nvPr/>
        </p:nvSpPr>
        <p:spPr>
          <a:xfrm>
            <a:off x="1763688" y="2564904"/>
            <a:ext cx="1224136" cy="2880320"/>
          </a:xfrm>
          <a:custGeom>
            <a:avLst/>
            <a:gdLst>
              <a:gd name="connsiteX0" fmla="*/ 0 w 307571"/>
              <a:gd name="connsiteY0" fmla="*/ 798022 h 798022"/>
              <a:gd name="connsiteX1" fmla="*/ 91440 w 307571"/>
              <a:gd name="connsiteY1" fmla="*/ 199505 h 798022"/>
              <a:gd name="connsiteX2" fmla="*/ 307571 w 307571"/>
              <a:gd name="connsiteY2" fmla="*/ 0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571" h="798022">
                <a:moveTo>
                  <a:pt x="0" y="798022"/>
                </a:moveTo>
                <a:cubicBezTo>
                  <a:pt x="20089" y="565265"/>
                  <a:pt x="40178" y="332509"/>
                  <a:pt x="91440" y="199505"/>
                </a:cubicBezTo>
                <a:cubicBezTo>
                  <a:pt x="142702" y="66501"/>
                  <a:pt x="225136" y="33250"/>
                  <a:pt x="307571" y="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8" name="Straight Arrow Connector 57"/>
          <p:cNvCxnSpPr>
            <a:stCxn id="51" idx="4"/>
          </p:cNvCxnSpPr>
          <p:nvPr/>
        </p:nvCxnSpPr>
        <p:spPr>
          <a:xfrm flipH="1">
            <a:off x="755576" y="1772816"/>
            <a:ext cx="144016" cy="38884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43808" y="1916832"/>
            <a:ext cx="1152128" cy="981061"/>
            <a:chOff x="4799650" y="2492896"/>
            <a:chExt cx="1152128" cy="981061"/>
          </a:xfrm>
        </p:grpSpPr>
        <p:sp>
          <p:nvSpPr>
            <p:cNvPr id="34" name="Oval 33"/>
            <p:cNvSpPr/>
            <p:nvPr/>
          </p:nvSpPr>
          <p:spPr>
            <a:xfrm>
              <a:off x="4932040" y="2492896"/>
              <a:ext cx="936104" cy="93610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99650" y="2673738"/>
              <a:ext cx="115212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600" smtClean="0"/>
                <a:t>insole   Prep</a:t>
              </a:r>
              <a:endParaRPr lang="nl-NL" sz="1600" dirty="0"/>
            </a:p>
            <a:p>
              <a:endParaRPr lang="en-US" sz="1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92280" y="5811560"/>
            <a:ext cx="1152128" cy="1046440"/>
            <a:chOff x="5991908" y="2492896"/>
            <a:chExt cx="1152128" cy="1046440"/>
          </a:xfrm>
        </p:grpSpPr>
        <p:sp>
          <p:nvSpPr>
            <p:cNvPr id="37" name="Oval 36"/>
            <p:cNvSpPr/>
            <p:nvPr/>
          </p:nvSpPr>
          <p:spPr>
            <a:xfrm>
              <a:off x="6084168" y="2492896"/>
              <a:ext cx="936104" cy="93610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91908" y="2492896"/>
              <a:ext cx="115212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600" smtClean="0"/>
                <a:t>d</a:t>
              </a:r>
              <a:r>
                <a:rPr lang="nl-NL" sz="1600" smtClean="0"/>
                <a:t>raw /write</a:t>
              </a:r>
            </a:p>
            <a:p>
              <a:pPr algn="ctr"/>
              <a:r>
                <a:rPr lang="nl-NL" sz="1600" smtClean="0"/>
                <a:t>Edges </a:t>
              </a:r>
              <a:endParaRPr lang="nl-NL" sz="1600" dirty="0"/>
            </a:p>
            <a:p>
              <a:endParaRPr lang="en-US" sz="1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51520" y="5445221"/>
            <a:ext cx="792088" cy="497679"/>
            <a:chOff x="335154" y="3429000"/>
            <a:chExt cx="1152128" cy="820252"/>
          </a:xfrm>
        </p:grpSpPr>
        <p:sp>
          <p:nvSpPr>
            <p:cNvPr id="78" name="Rectangle 77"/>
            <p:cNvSpPr/>
            <p:nvPr/>
          </p:nvSpPr>
          <p:spPr>
            <a:xfrm>
              <a:off x="528244" y="3429000"/>
              <a:ext cx="720080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518978" y="3429000"/>
              <a:ext cx="7406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18978" y="3861048"/>
              <a:ext cx="7406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39553" y="3456300"/>
              <a:ext cx="720080" cy="507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   </a:t>
              </a:r>
              <a:endParaRPr lang="en-US" sz="1400" baseline="-16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5154" y="3437630"/>
              <a:ext cx="1152128" cy="811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400" smtClean="0"/>
                <a:t>mode </a:t>
              </a:r>
              <a:endParaRPr lang="nl-NL" sz="1400" dirty="0"/>
            </a:p>
            <a:p>
              <a:endParaRPr lang="en-US" sz="11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1720" y="5427887"/>
            <a:ext cx="1008112" cy="305369"/>
            <a:chOff x="1472656" y="3429000"/>
            <a:chExt cx="1296144" cy="432048"/>
          </a:xfrm>
        </p:grpSpPr>
        <p:sp>
          <p:nvSpPr>
            <p:cNvPr id="49" name="Rectangle 48"/>
            <p:cNvSpPr/>
            <p:nvPr/>
          </p:nvSpPr>
          <p:spPr>
            <a:xfrm>
              <a:off x="1635671" y="3429000"/>
              <a:ext cx="720080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1623247" y="3429000"/>
              <a:ext cx="7406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623247" y="3861048"/>
              <a:ext cx="7406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472656" y="3436960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 inPoints </a:t>
              </a:r>
              <a:endParaRPr lang="en-US" sz="14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915816" y="5445224"/>
            <a:ext cx="1080120" cy="308284"/>
            <a:chOff x="1472656" y="3429000"/>
            <a:chExt cx="1296144" cy="432048"/>
          </a:xfrm>
        </p:grpSpPr>
        <p:sp>
          <p:nvSpPr>
            <p:cNvPr id="83" name="Rectangle 82"/>
            <p:cNvSpPr/>
            <p:nvPr/>
          </p:nvSpPr>
          <p:spPr>
            <a:xfrm>
              <a:off x="1635671" y="3429000"/>
              <a:ext cx="720080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1623247" y="3429000"/>
              <a:ext cx="7406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623247" y="3861048"/>
              <a:ext cx="7406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472656" y="3436960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 coEdges</a:t>
              </a:r>
              <a:endParaRPr lang="en-US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946806" y="5424972"/>
            <a:ext cx="864096" cy="308284"/>
            <a:chOff x="1472656" y="3429000"/>
            <a:chExt cx="1296144" cy="432048"/>
          </a:xfrm>
        </p:grpSpPr>
        <p:sp>
          <p:nvSpPr>
            <p:cNvPr id="88" name="Rectangle 87"/>
            <p:cNvSpPr/>
            <p:nvPr/>
          </p:nvSpPr>
          <p:spPr>
            <a:xfrm>
              <a:off x="1635671" y="3429000"/>
              <a:ext cx="720080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1623247" y="3429000"/>
              <a:ext cx="7406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623247" y="3861048"/>
              <a:ext cx="7406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472656" y="3436960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 inEdges </a:t>
              </a:r>
              <a:endParaRPr lang="en-US" sz="1400" dirty="0"/>
            </a:p>
          </p:txBody>
        </p:sp>
      </p:grpSp>
      <p:sp>
        <p:nvSpPr>
          <p:cNvPr id="92" name="Freeform 91"/>
          <p:cNvSpPr/>
          <p:nvPr/>
        </p:nvSpPr>
        <p:spPr>
          <a:xfrm flipH="1">
            <a:off x="2339751" y="1412776"/>
            <a:ext cx="576064" cy="3960440"/>
          </a:xfrm>
          <a:custGeom>
            <a:avLst/>
            <a:gdLst>
              <a:gd name="connsiteX0" fmla="*/ 0 w 457200"/>
              <a:gd name="connsiteY0" fmla="*/ 0 h 798022"/>
              <a:gd name="connsiteX1" fmla="*/ 340822 w 457200"/>
              <a:gd name="connsiteY1" fmla="*/ 249382 h 798022"/>
              <a:gd name="connsiteX2" fmla="*/ 457200 w 457200"/>
              <a:gd name="connsiteY2" fmla="*/ 798022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798022">
                <a:moveTo>
                  <a:pt x="0" y="0"/>
                </a:moveTo>
                <a:cubicBezTo>
                  <a:pt x="132311" y="58189"/>
                  <a:pt x="264622" y="116378"/>
                  <a:pt x="340822" y="249382"/>
                </a:cubicBezTo>
                <a:cubicBezTo>
                  <a:pt x="417022" y="382386"/>
                  <a:pt x="437111" y="590204"/>
                  <a:pt x="457200" y="798022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55" name="Oval 54"/>
          <p:cNvSpPr/>
          <p:nvPr/>
        </p:nvSpPr>
        <p:spPr>
          <a:xfrm>
            <a:off x="2483768" y="476672"/>
            <a:ext cx="1214870" cy="122413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mouse click</a:t>
            </a:r>
            <a:endParaRPr lang="nl-NL" sz="1050" dirty="0" smtClean="0">
              <a:solidFill>
                <a:schemeClr val="tx1"/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971600" y="908720"/>
            <a:ext cx="1512168" cy="4500042"/>
          </a:xfrm>
          <a:custGeom>
            <a:avLst/>
            <a:gdLst>
              <a:gd name="connsiteX0" fmla="*/ 0 w 307571"/>
              <a:gd name="connsiteY0" fmla="*/ 798022 h 798022"/>
              <a:gd name="connsiteX1" fmla="*/ 91440 w 307571"/>
              <a:gd name="connsiteY1" fmla="*/ 199505 h 798022"/>
              <a:gd name="connsiteX2" fmla="*/ 307571 w 307571"/>
              <a:gd name="connsiteY2" fmla="*/ 0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571" h="798022">
                <a:moveTo>
                  <a:pt x="0" y="798022"/>
                </a:moveTo>
                <a:cubicBezTo>
                  <a:pt x="20089" y="565265"/>
                  <a:pt x="40178" y="332509"/>
                  <a:pt x="91440" y="199505"/>
                </a:cubicBezTo>
                <a:cubicBezTo>
                  <a:pt x="142702" y="66501"/>
                  <a:pt x="225136" y="33250"/>
                  <a:pt x="307571" y="0"/>
                </a:cubicBezTo>
              </a:path>
            </a:pathLst>
          </a:custGeom>
          <a:ln w="28575">
            <a:solidFill>
              <a:schemeClr val="accent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13" name="Rounded Rectangular Callout 112"/>
          <p:cNvSpPr/>
          <p:nvPr/>
        </p:nvSpPr>
        <p:spPr>
          <a:xfrm>
            <a:off x="-108520" y="4509120"/>
            <a:ext cx="936104" cy="648072"/>
          </a:xfrm>
          <a:prstGeom prst="wedgeRoundRectCallout">
            <a:avLst>
              <a:gd name="adj1" fmla="val 23396"/>
              <a:gd name="adj2" fmla="val 811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smtClean="0">
                <a:solidFill>
                  <a:schemeClr val="tx1"/>
                </a:solidFill>
              </a:rPr>
              <a:t>CONTOUR, or INSOLE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572000" y="4869160"/>
            <a:ext cx="288032" cy="1440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 rot="1897973">
            <a:off x="4517244" y="4149080"/>
            <a:ext cx="288032" cy="1440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 flipH="1">
            <a:off x="3131840" y="2852936"/>
            <a:ext cx="216024" cy="2520280"/>
          </a:xfrm>
          <a:custGeom>
            <a:avLst/>
            <a:gdLst>
              <a:gd name="connsiteX0" fmla="*/ 0 w 457200"/>
              <a:gd name="connsiteY0" fmla="*/ 0 h 798022"/>
              <a:gd name="connsiteX1" fmla="*/ 340822 w 457200"/>
              <a:gd name="connsiteY1" fmla="*/ 249382 h 798022"/>
              <a:gd name="connsiteX2" fmla="*/ 457200 w 457200"/>
              <a:gd name="connsiteY2" fmla="*/ 798022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798022">
                <a:moveTo>
                  <a:pt x="0" y="0"/>
                </a:moveTo>
                <a:cubicBezTo>
                  <a:pt x="132311" y="58189"/>
                  <a:pt x="264622" y="116378"/>
                  <a:pt x="340822" y="249382"/>
                </a:cubicBezTo>
                <a:cubicBezTo>
                  <a:pt x="417022" y="382386"/>
                  <a:pt x="437111" y="590204"/>
                  <a:pt x="457200" y="798022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68" name="Freeform 67"/>
          <p:cNvSpPr/>
          <p:nvPr/>
        </p:nvSpPr>
        <p:spPr>
          <a:xfrm>
            <a:off x="2555776" y="2780928"/>
            <a:ext cx="576064" cy="2592288"/>
          </a:xfrm>
          <a:custGeom>
            <a:avLst/>
            <a:gdLst>
              <a:gd name="connsiteX0" fmla="*/ 0 w 307571"/>
              <a:gd name="connsiteY0" fmla="*/ 798022 h 798022"/>
              <a:gd name="connsiteX1" fmla="*/ 91440 w 307571"/>
              <a:gd name="connsiteY1" fmla="*/ 199505 h 798022"/>
              <a:gd name="connsiteX2" fmla="*/ 307571 w 307571"/>
              <a:gd name="connsiteY2" fmla="*/ 0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571" h="798022">
                <a:moveTo>
                  <a:pt x="0" y="798022"/>
                </a:moveTo>
                <a:cubicBezTo>
                  <a:pt x="20089" y="565265"/>
                  <a:pt x="40178" y="332509"/>
                  <a:pt x="91440" y="199505"/>
                </a:cubicBezTo>
                <a:cubicBezTo>
                  <a:pt x="142702" y="66501"/>
                  <a:pt x="225136" y="33250"/>
                  <a:pt x="307571" y="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80" name="Freeform 79"/>
          <p:cNvSpPr/>
          <p:nvPr/>
        </p:nvSpPr>
        <p:spPr>
          <a:xfrm rot="409108">
            <a:off x="4448959" y="3572719"/>
            <a:ext cx="105979" cy="1863306"/>
          </a:xfrm>
          <a:custGeom>
            <a:avLst/>
            <a:gdLst>
              <a:gd name="connsiteX0" fmla="*/ 162464 w 726056"/>
              <a:gd name="connsiteY0" fmla="*/ 1483744 h 1483744"/>
              <a:gd name="connsiteX1" fmla="*/ 76200 w 726056"/>
              <a:gd name="connsiteY1" fmla="*/ 276046 h 1483744"/>
              <a:gd name="connsiteX2" fmla="*/ 619664 w 726056"/>
              <a:gd name="connsiteY2" fmla="*/ 198408 h 1483744"/>
              <a:gd name="connsiteX3" fmla="*/ 714555 w 726056"/>
              <a:gd name="connsiteY3" fmla="*/ 1466492 h 148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056" h="1483744">
                <a:moveTo>
                  <a:pt x="162464" y="1483744"/>
                </a:moveTo>
                <a:cubicBezTo>
                  <a:pt x="81232" y="987006"/>
                  <a:pt x="0" y="490269"/>
                  <a:pt x="76200" y="276046"/>
                </a:cubicBezTo>
                <a:cubicBezTo>
                  <a:pt x="152400" y="61823"/>
                  <a:pt x="513272" y="0"/>
                  <a:pt x="619664" y="198408"/>
                </a:cubicBezTo>
                <a:cubicBezTo>
                  <a:pt x="726056" y="396816"/>
                  <a:pt x="720305" y="931654"/>
                  <a:pt x="714555" y="1466492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4355976" y="3068960"/>
            <a:ext cx="792088" cy="757737"/>
            <a:chOff x="3601392" y="2492896"/>
            <a:chExt cx="1152128" cy="1094509"/>
          </a:xfrm>
          <a:solidFill>
            <a:schemeClr val="bg1"/>
          </a:solidFill>
        </p:grpSpPr>
        <p:sp>
          <p:nvSpPr>
            <p:cNvPr id="74" name="Oval 73"/>
            <p:cNvSpPr/>
            <p:nvPr/>
          </p:nvSpPr>
          <p:spPr>
            <a:xfrm>
              <a:off x="3707904" y="2492896"/>
              <a:ext cx="936104" cy="9361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01392" y="2564903"/>
              <a:ext cx="1152128" cy="1022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400" smtClean="0"/>
                <a:t>prune Edges </a:t>
              </a:r>
              <a:endParaRPr lang="nl-NL" sz="1400" dirty="0"/>
            </a:p>
            <a:p>
              <a:endParaRPr lang="en-US" sz="1200" dirty="0"/>
            </a:p>
          </p:txBody>
        </p:sp>
      </p:grpSp>
      <p:sp>
        <p:nvSpPr>
          <p:cNvPr id="123" name="Freeform 122"/>
          <p:cNvSpPr/>
          <p:nvPr/>
        </p:nvSpPr>
        <p:spPr>
          <a:xfrm>
            <a:off x="3563888" y="3573016"/>
            <a:ext cx="864096" cy="1872208"/>
          </a:xfrm>
          <a:custGeom>
            <a:avLst/>
            <a:gdLst>
              <a:gd name="connsiteX0" fmla="*/ 0 w 307571"/>
              <a:gd name="connsiteY0" fmla="*/ 798022 h 798022"/>
              <a:gd name="connsiteX1" fmla="*/ 91440 w 307571"/>
              <a:gd name="connsiteY1" fmla="*/ 199505 h 798022"/>
              <a:gd name="connsiteX2" fmla="*/ 307571 w 307571"/>
              <a:gd name="connsiteY2" fmla="*/ 0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571" h="798022">
                <a:moveTo>
                  <a:pt x="0" y="798022"/>
                </a:moveTo>
                <a:cubicBezTo>
                  <a:pt x="20089" y="565265"/>
                  <a:pt x="40178" y="332509"/>
                  <a:pt x="91440" y="199505"/>
                </a:cubicBezTo>
                <a:cubicBezTo>
                  <a:pt x="142702" y="66501"/>
                  <a:pt x="225136" y="33250"/>
                  <a:pt x="307571" y="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27" name="Rounded Rectangle 126"/>
          <p:cNvSpPr/>
          <p:nvPr/>
        </p:nvSpPr>
        <p:spPr>
          <a:xfrm>
            <a:off x="3995936" y="3717032"/>
            <a:ext cx="106512" cy="1440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8" name="Freeform 127"/>
          <p:cNvSpPr/>
          <p:nvPr/>
        </p:nvSpPr>
        <p:spPr>
          <a:xfrm rot="561737">
            <a:off x="3355767" y="3572698"/>
            <a:ext cx="257707" cy="1888848"/>
          </a:xfrm>
          <a:custGeom>
            <a:avLst/>
            <a:gdLst>
              <a:gd name="connsiteX0" fmla="*/ 162464 w 726056"/>
              <a:gd name="connsiteY0" fmla="*/ 1483744 h 1483744"/>
              <a:gd name="connsiteX1" fmla="*/ 76200 w 726056"/>
              <a:gd name="connsiteY1" fmla="*/ 276046 h 1483744"/>
              <a:gd name="connsiteX2" fmla="*/ 619664 w 726056"/>
              <a:gd name="connsiteY2" fmla="*/ 198408 h 1483744"/>
              <a:gd name="connsiteX3" fmla="*/ 714555 w 726056"/>
              <a:gd name="connsiteY3" fmla="*/ 1466492 h 148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056" h="1483744">
                <a:moveTo>
                  <a:pt x="162464" y="1483744"/>
                </a:moveTo>
                <a:cubicBezTo>
                  <a:pt x="81232" y="987006"/>
                  <a:pt x="0" y="490269"/>
                  <a:pt x="76200" y="276046"/>
                </a:cubicBezTo>
                <a:cubicBezTo>
                  <a:pt x="152400" y="61823"/>
                  <a:pt x="513272" y="0"/>
                  <a:pt x="619664" y="198408"/>
                </a:cubicBezTo>
                <a:cubicBezTo>
                  <a:pt x="726056" y="396816"/>
                  <a:pt x="720305" y="931654"/>
                  <a:pt x="714555" y="1466492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/>
          <p:cNvGrpSpPr/>
          <p:nvPr/>
        </p:nvGrpSpPr>
        <p:grpSpPr>
          <a:xfrm>
            <a:off x="3275856" y="3068960"/>
            <a:ext cx="792088" cy="757738"/>
            <a:chOff x="3601392" y="2492896"/>
            <a:chExt cx="1152128" cy="1094510"/>
          </a:xfrm>
          <a:solidFill>
            <a:schemeClr val="bg1"/>
          </a:solidFill>
        </p:grpSpPr>
        <p:sp>
          <p:nvSpPr>
            <p:cNvPr id="130" name="Oval 129"/>
            <p:cNvSpPr/>
            <p:nvPr/>
          </p:nvSpPr>
          <p:spPr>
            <a:xfrm>
              <a:off x="3707904" y="2492896"/>
              <a:ext cx="936104" cy="9361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601392" y="2564904"/>
              <a:ext cx="1152128" cy="1022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400" smtClean="0"/>
                <a:t>refine Edges </a:t>
              </a:r>
              <a:endParaRPr lang="nl-NL" sz="1400" dirty="0"/>
            </a:p>
            <a:p>
              <a:endParaRPr lang="en-US" sz="1200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3536830" y="2820838"/>
            <a:ext cx="27058" cy="24812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7126784" y="-198772"/>
            <a:ext cx="106512" cy="1440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4139952" y="3601894"/>
            <a:ext cx="106512" cy="1440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8" name="Freeform 137"/>
          <p:cNvSpPr/>
          <p:nvPr/>
        </p:nvSpPr>
        <p:spPr>
          <a:xfrm flipH="1">
            <a:off x="3923928" y="3573016"/>
            <a:ext cx="216024" cy="1800200"/>
          </a:xfrm>
          <a:custGeom>
            <a:avLst/>
            <a:gdLst>
              <a:gd name="connsiteX0" fmla="*/ 0 w 307571"/>
              <a:gd name="connsiteY0" fmla="*/ 798022 h 798022"/>
              <a:gd name="connsiteX1" fmla="*/ 91440 w 307571"/>
              <a:gd name="connsiteY1" fmla="*/ 199505 h 798022"/>
              <a:gd name="connsiteX2" fmla="*/ 307571 w 307571"/>
              <a:gd name="connsiteY2" fmla="*/ 0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571" h="798022">
                <a:moveTo>
                  <a:pt x="0" y="798022"/>
                </a:moveTo>
                <a:cubicBezTo>
                  <a:pt x="20089" y="565265"/>
                  <a:pt x="40178" y="332509"/>
                  <a:pt x="91440" y="199505"/>
                </a:cubicBezTo>
                <a:cubicBezTo>
                  <a:pt x="142702" y="66501"/>
                  <a:pt x="225136" y="33250"/>
                  <a:pt x="307571" y="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grpSp>
        <p:nvGrpSpPr>
          <p:cNvPr id="167" name="Group 166"/>
          <p:cNvGrpSpPr/>
          <p:nvPr/>
        </p:nvGrpSpPr>
        <p:grpSpPr>
          <a:xfrm>
            <a:off x="2195736" y="6165848"/>
            <a:ext cx="864096" cy="719536"/>
            <a:chOff x="3779912" y="1124744"/>
            <a:chExt cx="864096" cy="719536"/>
          </a:xfrm>
        </p:grpSpPr>
        <p:sp>
          <p:nvSpPr>
            <p:cNvPr id="144" name="TextBox 143"/>
            <p:cNvSpPr txBox="1"/>
            <p:nvPr/>
          </p:nvSpPr>
          <p:spPr>
            <a:xfrm>
              <a:off x="3779912" y="1124744"/>
              <a:ext cx="8640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l-NL" sz="1200" smtClean="0"/>
                <a:t> x</a:t>
              </a:r>
              <a:r>
                <a:rPr lang="nl-NL" sz="1200" baseline="-25000" smtClean="0"/>
                <a:t>1</a:t>
              </a:r>
              <a:r>
                <a:rPr lang="nl-NL" sz="1200" smtClean="0"/>
                <a:t> y</a:t>
              </a:r>
              <a:r>
                <a:rPr lang="nl-NL" sz="1200" baseline="-25000" smtClean="0"/>
                <a:t>1</a:t>
              </a:r>
              <a:r>
                <a:rPr lang="nl-NL" sz="1200" smtClean="0"/>
                <a:t> x</a:t>
              </a:r>
              <a:r>
                <a:rPr lang="nl-NL" sz="1200" baseline="-25000" smtClean="0"/>
                <a:t>2</a:t>
              </a:r>
              <a:r>
                <a:rPr lang="nl-NL" sz="1200" smtClean="0"/>
                <a:t> y</a:t>
              </a:r>
              <a:r>
                <a:rPr lang="nl-NL" sz="1200" baseline="-25000" smtClean="0"/>
                <a:t>2</a:t>
              </a:r>
              <a:endParaRPr lang="en-US" sz="1200" baseline="-25000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3851920" y="1181818"/>
              <a:ext cx="648072" cy="152265"/>
              <a:chOff x="3851920" y="548680"/>
              <a:chExt cx="2880320" cy="72008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457200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529208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01216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3857678" y="1334218"/>
              <a:ext cx="648072" cy="152265"/>
              <a:chOff x="3851920" y="548680"/>
              <a:chExt cx="2880320" cy="720080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57200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529208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601216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3854810" y="1486618"/>
              <a:ext cx="648072" cy="152265"/>
              <a:chOff x="3851920" y="548680"/>
              <a:chExt cx="2880320" cy="72008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457200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529208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601216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3857678" y="1637803"/>
              <a:ext cx="648072" cy="152265"/>
              <a:chOff x="3851920" y="548680"/>
              <a:chExt cx="2880320" cy="72008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457200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529208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601216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3779912" y="1582670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050" smtClean="0"/>
                <a:t>etc</a:t>
              </a:r>
              <a:endParaRPr lang="en-US" sz="1050"/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2284997" y="6237856"/>
            <a:ext cx="640989" cy="5891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2987824" y="6237856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 rot="16200000">
            <a:off x="2706876" y="6328940"/>
            <a:ext cx="725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smtClean="0"/>
              <a:t>.length</a:t>
            </a:r>
            <a:endParaRPr lang="en-US" sz="1050"/>
          </a:p>
        </p:txBody>
      </p:sp>
      <p:sp>
        <p:nvSpPr>
          <p:cNvPr id="173" name="TextBox 172"/>
          <p:cNvSpPr txBox="1"/>
          <p:nvPr/>
        </p:nvSpPr>
        <p:spPr>
          <a:xfrm>
            <a:off x="2267744" y="6021288"/>
            <a:ext cx="1512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smtClean="0"/>
              <a:t>coEdges</a:t>
            </a:r>
            <a:endParaRPr lang="en-US" sz="1050"/>
          </a:p>
        </p:txBody>
      </p:sp>
      <p:grpSp>
        <p:nvGrpSpPr>
          <p:cNvPr id="174" name="Group 173"/>
          <p:cNvGrpSpPr/>
          <p:nvPr/>
        </p:nvGrpSpPr>
        <p:grpSpPr>
          <a:xfrm>
            <a:off x="3275856" y="6165848"/>
            <a:ext cx="864096" cy="719536"/>
            <a:chOff x="3779912" y="1124744"/>
            <a:chExt cx="864096" cy="719536"/>
          </a:xfrm>
        </p:grpSpPr>
        <p:sp>
          <p:nvSpPr>
            <p:cNvPr id="175" name="TextBox 174"/>
            <p:cNvSpPr txBox="1"/>
            <p:nvPr/>
          </p:nvSpPr>
          <p:spPr>
            <a:xfrm>
              <a:off x="3779912" y="1124744"/>
              <a:ext cx="8640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l-NL" sz="1200" smtClean="0"/>
                <a:t> x</a:t>
              </a:r>
              <a:r>
                <a:rPr lang="nl-NL" sz="1200" baseline="-25000" smtClean="0"/>
                <a:t>1</a:t>
              </a:r>
              <a:r>
                <a:rPr lang="nl-NL" sz="1200" smtClean="0"/>
                <a:t> y</a:t>
              </a:r>
              <a:r>
                <a:rPr lang="nl-NL" sz="1200" baseline="-25000" smtClean="0"/>
                <a:t>1</a:t>
              </a:r>
              <a:r>
                <a:rPr lang="nl-NL" sz="1200" smtClean="0"/>
                <a:t> x</a:t>
              </a:r>
              <a:r>
                <a:rPr lang="nl-NL" sz="1200" baseline="-25000" smtClean="0"/>
                <a:t>2</a:t>
              </a:r>
              <a:r>
                <a:rPr lang="nl-NL" sz="1200" smtClean="0"/>
                <a:t> y</a:t>
              </a:r>
              <a:r>
                <a:rPr lang="nl-NL" sz="1200" baseline="-25000" smtClean="0"/>
                <a:t>2</a:t>
              </a:r>
              <a:endParaRPr lang="en-US" sz="1200" baseline="-25000"/>
            </a:p>
          </p:txBody>
        </p:sp>
        <p:grpSp>
          <p:nvGrpSpPr>
            <p:cNvPr id="176" name="Group 148"/>
            <p:cNvGrpSpPr/>
            <p:nvPr/>
          </p:nvGrpSpPr>
          <p:grpSpPr>
            <a:xfrm>
              <a:off x="3851920" y="1181818"/>
              <a:ext cx="648072" cy="152265"/>
              <a:chOff x="3851920" y="548680"/>
              <a:chExt cx="2880320" cy="720080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457200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529208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601216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49"/>
            <p:cNvGrpSpPr/>
            <p:nvPr/>
          </p:nvGrpSpPr>
          <p:grpSpPr>
            <a:xfrm>
              <a:off x="3857678" y="1334218"/>
              <a:ext cx="648072" cy="152265"/>
              <a:chOff x="3851920" y="548680"/>
              <a:chExt cx="2880320" cy="72008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457200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529208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601216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54"/>
            <p:cNvGrpSpPr/>
            <p:nvPr/>
          </p:nvGrpSpPr>
          <p:grpSpPr>
            <a:xfrm>
              <a:off x="3854810" y="1486618"/>
              <a:ext cx="648072" cy="152265"/>
              <a:chOff x="3851920" y="548680"/>
              <a:chExt cx="2880320" cy="720080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457200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529208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601216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60"/>
            <p:cNvGrpSpPr/>
            <p:nvPr/>
          </p:nvGrpSpPr>
          <p:grpSpPr>
            <a:xfrm>
              <a:off x="3857678" y="1637803"/>
              <a:ext cx="648072" cy="152265"/>
              <a:chOff x="3851920" y="548680"/>
              <a:chExt cx="2880320" cy="720080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457200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529208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601216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TextBox 179"/>
            <p:cNvSpPr txBox="1"/>
            <p:nvPr/>
          </p:nvSpPr>
          <p:spPr>
            <a:xfrm>
              <a:off x="3779912" y="1582670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050" smtClean="0"/>
                <a:t>etc</a:t>
              </a:r>
              <a:endParaRPr lang="en-US" sz="1050"/>
            </a:p>
          </p:txBody>
        </p:sp>
      </p:grpSp>
      <p:sp>
        <p:nvSpPr>
          <p:cNvPr id="197" name="Rectangle 196"/>
          <p:cNvSpPr/>
          <p:nvPr/>
        </p:nvSpPr>
        <p:spPr>
          <a:xfrm>
            <a:off x="3365117" y="6237856"/>
            <a:ext cx="640989" cy="5891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Arrow Connector 197"/>
          <p:cNvCxnSpPr/>
          <p:nvPr/>
        </p:nvCxnSpPr>
        <p:spPr>
          <a:xfrm>
            <a:off x="4067944" y="6237856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3491880" y="6021288"/>
            <a:ext cx="1512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smtClean="0"/>
              <a:t>inEdges</a:t>
            </a:r>
            <a:endParaRPr lang="en-US" sz="1050"/>
          </a:p>
        </p:txBody>
      </p:sp>
      <p:sp>
        <p:nvSpPr>
          <p:cNvPr id="201" name="TextBox 200"/>
          <p:cNvSpPr txBox="1"/>
          <p:nvPr/>
        </p:nvSpPr>
        <p:spPr>
          <a:xfrm>
            <a:off x="0" y="0"/>
            <a:ext cx="3707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smtClean="0"/>
              <a:t>PS: “co” = contour, “in” = </a:t>
            </a:r>
            <a:r>
              <a:rPr lang="nl-NL" sz="1100" smtClean="0"/>
              <a:t>insole, “all” = all, “cpp” = chinese postman problem, “tr” = tread, “stp” = sliced tread polygons</a:t>
            </a:r>
            <a:endParaRPr lang="en-US" sz="1100" smtClean="0"/>
          </a:p>
        </p:txBody>
      </p:sp>
      <p:sp>
        <p:nvSpPr>
          <p:cNvPr id="204" name="TextBox 203"/>
          <p:cNvSpPr txBox="1"/>
          <p:nvPr/>
        </p:nvSpPr>
        <p:spPr>
          <a:xfrm>
            <a:off x="507674" y="6165848"/>
            <a:ext cx="864096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nl-NL" sz="1200" smtClean="0"/>
              <a:t> x   y</a:t>
            </a:r>
            <a:endParaRPr lang="en-US" sz="1200" baseline="-25000"/>
          </a:p>
        </p:txBody>
      </p:sp>
      <p:sp>
        <p:nvSpPr>
          <p:cNvPr id="209" name="TextBox 208"/>
          <p:cNvSpPr txBox="1"/>
          <p:nvPr/>
        </p:nvSpPr>
        <p:spPr>
          <a:xfrm>
            <a:off x="507674" y="6623774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smtClean="0"/>
              <a:t>etc</a:t>
            </a:r>
            <a:endParaRPr lang="en-US" sz="1050"/>
          </a:p>
        </p:txBody>
      </p:sp>
      <p:sp>
        <p:nvSpPr>
          <p:cNvPr id="226" name="Rectangle 225"/>
          <p:cNvSpPr/>
          <p:nvPr/>
        </p:nvSpPr>
        <p:spPr>
          <a:xfrm>
            <a:off x="585865" y="6237856"/>
            <a:ext cx="336430" cy="5891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991478" y="6237856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 rot="16200000">
            <a:off x="670166" y="6386284"/>
            <a:ext cx="83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smtClean="0"/>
              <a:t>nrCoPoints</a:t>
            </a:r>
            <a:endParaRPr lang="en-US" sz="1050"/>
          </a:p>
        </p:txBody>
      </p:sp>
      <p:sp>
        <p:nvSpPr>
          <p:cNvPr id="229" name="TextBox 228"/>
          <p:cNvSpPr txBox="1"/>
          <p:nvPr/>
        </p:nvSpPr>
        <p:spPr>
          <a:xfrm>
            <a:off x="467544" y="6021288"/>
            <a:ext cx="648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smtClean="0"/>
              <a:t>coPoints</a:t>
            </a:r>
            <a:endParaRPr lang="en-US" sz="1050"/>
          </a:p>
        </p:txBody>
      </p:sp>
      <p:grpSp>
        <p:nvGrpSpPr>
          <p:cNvPr id="274" name="Group 273"/>
          <p:cNvGrpSpPr/>
          <p:nvPr/>
        </p:nvGrpSpPr>
        <p:grpSpPr>
          <a:xfrm>
            <a:off x="579681" y="6237312"/>
            <a:ext cx="333985" cy="577556"/>
            <a:chOff x="7452320" y="3429000"/>
            <a:chExt cx="1440160" cy="2880320"/>
          </a:xfrm>
        </p:grpSpPr>
        <p:sp>
          <p:nvSpPr>
            <p:cNvPr id="266" name="Rectangle 265"/>
            <p:cNvSpPr/>
            <p:nvPr/>
          </p:nvSpPr>
          <p:spPr>
            <a:xfrm>
              <a:off x="7452320" y="3429000"/>
              <a:ext cx="720080" cy="72008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172400" y="3429000"/>
              <a:ext cx="720080" cy="72008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7452320" y="4149080"/>
              <a:ext cx="720080" cy="72008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172400" y="4149080"/>
              <a:ext cx="720080" cy="72008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7452320" y="4869160"/>
              <a:ext cx="720080" cy="72008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8172400" y="4869160"/>
              <a:ext cx="720080" cy="72008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7452320" y="5589240"/>
              <a:ext cx="720080" cy="72008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8172400" y="5589240"/>
              <a:ext cx="720080" cy="72008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5" name="TextBox 274"/>
          <p:cNvSpPr txBox="1"/>
          <p:nvPr/>
        </p:nvSpPr>
        <p:spPr>
          <a:xfrm>
            <a:off x="1438152" y="6165848"/>
            <a:ext cx="613568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nl-NL" sz="1200" smtClean="0"/>
              <a:t> x   y</a:t>
            </a:r>
            <a:endParaRPr lang="en-US" sz="1200" baseline="-25000"/>
          </a:p>
        </p:txBody>
      </p:sp>
      <p:sp>
        <p:nvSpPr>
          <p:cNvPr id="276" name="TextBox 275"/>
          <p:cNvSpPr txBox="1"/>
          <p:nvPr/>
        </p:nvSpPr>
        <p:spPr>
          <a:xfrm>
            <a:off x="1425958" y="6623774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smtClean="0"/>
              <a:t>etc</a:t>
            </a:r>
            <a:endParaRPr lang="en-US" sz="1050"/>
          </a:p>
        </p:txBody>
      </p:sp>
      <p:sp>
        <p:nvSpPr>
          <p:cNvPr id="277" name="Rectangle 276"/>
          <p:cNvSpPr/>
          <p:nvPr/>
        </p:nvSpPr>
        <p:spPr>
          <a:xfrm>
            <a:off x="1504149" y="6237856"/>
            <a:ext cx="336430" cy="5891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1909762" y="6237856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 rot="16200000">
            <a:off x="1615828" y="6396410"/>
            <a:ext cx="76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smtClean="0"/>
              <a:t>nrInPoints</a:t>
            </a:r>
            <a:endParaRPr lang="en-US" sz="1050"/>
          </a:p>
        </p:txBody>
      </p:sp>
      <p:sp>
        <p:nvSpPr>
          <p:cNvPr id="280" name="TextBox 279"/>
          <p:cNvSpPr txBox="1"/>
          <p:nvPr/>
        </p:nvSpPr>
        <p:spPr>
          <a:xfrm>
            <a:off x="1385828" y="6021288"/>
            <a:ext cx="648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smtClean="0"/>
              <a:t>inPoints</a:t>
            </a:r>
            <a:endParaRPr lang="en-US" sz="1050"/>
          </a:p>
        </p:txBody>
      </p:sp>
      <p:grpSp>
        <p:nvGrpSpPr>
          <p:cNvPr id="281" name="Group 280"/>
          <p:cNvGrpSpPr/>
          <p:nvPr/>
        </p:nvGrpSpPr>
        <p:grpSpPr>
          <a:xfrm>
            <a:off x="1497965" y="6237312"/>
            <a:ext cx="333985" cy="577556"/>
            <a:chOff x="7452320" y="3429000"/>
            <a:chExt cx="1440160" cy="2880320"/>
          </a:xfrm>
        </p:grpSpPr>
        <p:sp>
          <p:nvSpPr>
            <p:cNvPr id="282" name="Rectangle 281"/>
            <p:cNvSpPr/>
            <p:nvPr/>
          </p:nvSpPr>
          <p:spPr>
            <a:xfrm>
              <a:off x="7452320" y="3429000"/>
              <a:ext cx="720080" cy="72008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8172400" y="3429000"/>
              <a:ext cx="720080" cy="72008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7452320" y="4149080"/>
              <a:ext cx="720080" cy="72008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8172400" y="4149080"/>
              <a:ext cx="720080" cy="72008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7452320" y="4869160"/>
              <a:ext cx="720080" cy="72008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8172400" y="4869160"/>
              <a:ext cx="720080" cy="72008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7452320" y="5589240"/>
              <a:ext cx="720080" cy="72008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8172400" y="5589240"/>
              <a:ext cx="720080" cy="72008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Freeform 109"/>
          <p:cNvSpPr/>
          <p:nvPr/>
        </p:nvSpPr>
        <p:spPr>
          <a:xfrm>
            <a:off x="3779912" y="2708920"/>
            <a:ext cx="504056" cy="2664296"/>
          </a:xfrm>
          <a:custGeom>
            <a:avLst/>
            <a:gdLst>
              <a:gd name="connsiteX0" fmla="*/ 0 w 457200"/>
              <a:gd name="connsiteY0" fmla="*/ 0 h 798022"/>
              <a:gd name="connsiteX1" fmla="*/ 340822 w 457200"/>
              <a:gd name="connsiteY1" fmla="*/ 249382 h 798022"/>
              <a:gd name="connsiteX2" fmla="*/ 457200 w 457200"/>
              <a:gd name="connsiteY2" fmla="*/ 798022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798022">
                <a:moveTo>
                  <a:pt x="0" y="0"/>
                </a:moveTo>
                <a:cubicBezTo>
                  <a:pt x="132311" y="58189"/>
                  <a:pt x="264622" y="116378"/>
                  <a:pt x="340822" y="249382"/>
                </a:cubicBezTo>
                <a:cubicBezTo>
                  <a:pt x="417022" y="382386"/>
                  <a:pt x="437111" y="590204"/>
                  <a:pt x="457200" y="798022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grpSp>
        <p:nvGrpSpPr>
          <p:cNvPr id="211" name="Group 210"/>
          <p:cNvGrpSpPr/>
          <p:nvPr/>
        </p:nvGrpSpPr>
        <p:grpSpPr>
          <a:xfrm>
            <a:off x="4845780" y="5427968"/>
            <a:ext cx="864096" cy="313461"/>
            <a:chOff x="1343266" y="3429000"/>
            <a:chExt cx="1296144" cy="439304"/>
          </a:xfrm>
        </p:grpSpPr>
        <p:sp>
          <p:nvSpPr>
            <p:cNvPr id="212" name="Rectangle 211"/>
            <p:cNvSpPr/>
            <p:nvPr/>
          </p:nvSpPr>
          <p:spPr>
            <a:xfrm>
              <a:off x="1635671" y="3429000"/>
              <a:ext cx="720080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13" name="Straight Connector 212"/>
            <p:cNvCxnSpPr/>
            <p:nvPr/>
          </p:nvCxnSpPr>
          <p:spPr>
            <a:xfrm>
              <a:off x="1623247" y="3429000"/>
              <a:ext cx="7406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1623247" y="3861048"/>
              <a:ext cx="7406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1343266" y="3436966"/>
              <a:ext cx="1296144" cy="431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 </a:t>
              </a:r>
              <a:r>
                <a:rPr lang="en-US" sz="1400" smtClean="0"/>
                <a:t>all</a:t>
              </a:r>
              <a:r>
                <a:rPr lang="en-US" sz="1400" smtClean="0"/>
                <a:t>Edges </a:t>
              </a:r>
              <a:endParaRPr lang="en-US" sz="1400" dirty="0"/>
            </a:p>
          </p:txBody>
        </p:sp>
      </p:grpSp>
      <p:sp>
        <p:nvSpPr>
          <p:cNvPr id="219" name="Freeform 218"/>
          <p:cNvSpPr/>
          <p:nvPr/>
        </p:nvSpPr>
        <p:spPr>
          <a:xfrm>
            <a:off x="3916392" y="2406770"/>
            <a:ext cx="1362974" cy="1673524"/>
          </a:xfrm>
          <a:custGeom>
            <a:avLst/>
            <a:gdLst>
              <a:gd name="connsiteX0" fmla="*/ 0 w 1362974"/>
              <a:gd name="connsiteY0" fmla="*/ 0 h 1673524"/>
              <a:gd name="connsiteX1" fmla="*/ 1130061 w 1362974"/>
              <a:gd name="connsiteY1" fmla="*/ 439947 h 1673524"/>
              <a:gd name="connsiteX2" fmla="*/ 1362974 w 1362974"/>
              <a:gd name="connsiteY2" fmla="*/ 1673524 h 16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2974" h="1673524">
                <a:moveTo>
                  <a:pt x="0" y="0"/>
                </a:moveTo>
                <a:cubicBezTo>
                  <a:pt x="451449" y="80513"/>
                  <a:pt x="902899" y="161026"/>
                  <a:pt x="1130061" y="439947"/>
                </a:cubicBezTo>
                <a:cubicBezTo>
                  <a:pt x="1357223" y="718868"/>
                  <a:pt x="1360098" y="1196196"/>
                  <a:pt x="1362974" y="1673524"/>
                </a:cubicBezTo>
              </a:path>
            </a:pathLst>
          </a:cu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19"/>
          <p:cNvSpPr/>
          <p:nvPr/>
        </p:nvSpPr>
        <p:spPr>
          <a:xfrm>
            <a:off x="4499992" y="4627258"/>
            <a:ext cx="504056" cy="792088"/>
          </a:xfrm>
          <a:custGeom>
            <a:avLst/>
            <a:gdLst>
              <a:gd name="connsiteX0" fmla="*/ 0 w 307571"/>
              <a:gd name="connsiteY0" fmla="*/ 798022 h 798022"/>
              <a:gd name="connsiteX1" fmla="*/ 91440 w 307571"/>
              <a:gd name="connsiteY1" fmla="*/ 199505 h 798022"/>
              <a:gd name="connsiteX2" fmla="*/ 307571 w 307571"/>
              <a:gd name="connsiteY2" fmla="*/ 0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571" h="798022">
                <a:moveTo>
                  <a:pt x="0" y="798022"/>
                </a:moveTo>
                <a:cubicBezTo>
                  <a:pt x="20089" y="565265"/>
                  <a:pt x="40178" y="332509"/>
                  <a:pt x="91440" y="199505"/>
                </a:cubicBezTo>
                <a:cubicBezTo>
                  <a:pt x="142702" y="66501"/>
                  <a:pt x="225136" y="33250"/>
                  <a:pt x="307571" y="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grpSp>
        <p:nvGrpSpPr>
          <p:cNvPr id="221" name="Group 220"/>
          <p:cNvGrpSpPr/>
          <p:nvPr/>
        </p:nvGrpSpPr>
        <p:grpSpPr>
          <a:xfrm>
            <a:off x="3347864" y="2564904"/>
            <a:ext cx="936104" cy="602622"/>
            <a:chOff x="3255604" y="2492896"/>
            <a:chExt cx="1872208" cy="1305680"/>
          </a:xfrm>
          <a:solidFill>
            <a:schemeClr val="bg1"/>
          </a:solidFill>
        </p:grpSpPr>
        <p:sp>
          <p:nvSpPr>
            <p:cNvPr id="222" name="Oval 221"/>
            <p:cNvSpPr/>
            <p:nvPr/>
          </p:nvSpPr>
          <p:spPr>
            <a:xfrm>
              <a:off x="3707904" y="2492896"/>
              <a:ext cx="936104" cy="9361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255604" y="2564905"/>
              <a:ext cx="1872208" cy="1233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050" smtClean="0"/>
                <a:t>Voro- </a:t>
              </a:r>
            </a:p>
            <a:p>
              <a:pPr algn="ctr"/>
              <a:r>
                <a:rPr lang="nl-NL" sz="1050" smtClean="0"/>
                <a:t>noi</a:t>
              </a:r>
              <a:r>
                <a:rPr lang="nl-NL" sz="1050" smtClean="0"/>
                <a:t> </a:t>
              </a:r>
              <a:endParaRPr lang="nl-NL" sz="1050" dirty="0"/>
            </a:p>
            <a:p>
              <a:endParaRPr lang="en-US" sz="1000" dirty="0"/>
            </a:p>
          </p:txBody>
        </p:sp>
      </p:grpSp>
      <p:cxnSp>
        <p:nvCxnSpPr>
          <p:cNvPr id="233" name="Straight Arrow Connector 232"/>
          <p:cNvCxnSpPr>
            <a:stCxn id="217" idx="4"/>
          </p:cNvCxnSpPr>
          <p:nvPr/>
        </p:nvCxnSpPr>
        <p:spPr>
          <a:xfrm flipH="1">
            <a:off x="5244860" y="4725144"/>
            <a:ext cx="10185" cy="6836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 rot="16200000">
            <a:off x="3794408" y="6323816"/>
            <a:ext cx="725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smtClean="0"/>
              <a:t>.length</a:t>
            </a:r>
            <a:endParaRPr lang="en-US" sz="1050"/>
          </a:p>
        </p:txBody>
      </p:sp>
      <p:grpSp>
        <p:nvGrpSpPr>
          <p:cNvPr id="239" name="Group 238"/>
          <p:cNvGrpSpPr/>
          <p:nvPr/>
        </p:nvGrpSpPr>
        <p:grpSpPr>
          <a:xfrm>
            <a:off x="4427984" y="6170972"/>
            <a:ext cx="864096" cy="719536"/>
            <a:chOff x="3779912" y="1124744"/>
            <a:chExt cx="864096" cy="719536"/>
          </a:xfrm>
        </p:grpSpPr>
        <p:sp>
          <p:nvSpPr>
            <p:cNvPr id="240" name="TextBox 239"/>
            <p:cNvSpPr txBox="1"/>
            <p:nvPr/>
          </p:nvSpPr>
          <p:spPr>
            <a:xfrm>
              <a:off x="3779912" y="1124744"/>
              <a:ext cx="8640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l-NL" sz="1200" smtClean="0"/>
                <a:t> x</a:t>
              </a:r>
              <a:r>
                <a:rPr lang="nl-NL" sz="1200" baseline="-25000" smtClean="0"/>
                <a:t>1</a:t>
              </a:r>
              <a:r>
                <a:rPr lang="nl-NL" sz="1200" smtClean="0"/>
                <a:t> y</a:t>
              </a:r>
              <a:r>
                <a:rPr lang="nl-NL" sz="1200" baseline="-25000" smtClean="0"/>
                <a:t>1</a:t>
              </a:r>
              <a:r>
                <a:rPr lang="nl-NL" sz="1200" smtClean="0"/>
                <a:t> x</a:t>
              </a:r>
              <a:r>
                <a:rPr lang="nl-NL" sz="1200" baseline="-25000" smtClean="0"/>
                <a:t>2</a:t>
              </a:r>
              <a:r>
                <a:rPr lang="nl-NL" sz="1200" smtClean="0"/>
                <a:t> y</a:t>
              </a:r>
              <a:r>
                <a:rPr lang="nl-NL" sz="1200" baseline="-25000" smtClean="0"/>
                <a:t>2</a:t>
              </a:r>
              <a:endParaRPr lang="en-US" sz="1200" baseline="-25000"/>
            </a:p>
          </p:txBody>
        </p:sp>
        <p:grpSp>
          <p:nvGrpSpPr>
            <p:cNvPr id="241" name="Group 148"/>
            <p:cNvGrpSpPr/>
            <p:nvPr/>
          </p:nvGrpSpPr>
          <p:grpSpPr>
            <a:xfrm>
              <a:off x="3851920" y="1181818"/>
              <a:ext cx="648072" cy="152265"/>
              <a:chOff x="3851920" y="548680"/>
              <a:chExt cx="2880320" cy="720080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57200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529208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601216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2" name="Group 149"/>
            <p:cNvGrpSpPr/>
            <p:nvPr/>
          </p:nvGrpSpPr>
          <p:grpSpPr>
            <a:xfrm>
              <a:off x="3857678" y="1334218"/>
              <a:ext cx="648072" cy="152265"/>
              <a:chOff x="3851920" y="548680"/>
              <a:chExt cx="2880320" cy="72008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457200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529208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601216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3" name="Group 154"/>
            <p:cNvGrpSpPr/>
            <p:nvPr/>
          </p:nvGrpSpPr>
          <p:grpSpPr>
            <a:xfrm>
              <a:off x="3854810" y="1486618"/>
              <a:ext cx="648072" cy="152265"/>
              <a:chOff x="3851920" y="548680"/>
              <a:chExt cx="2880320" cy="720080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457200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529208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601216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4" name="Group 160"/>
            <p:cNvGrpSpPr/>
            <p:nvPr/>
          </p:nvGrpSpPr>
          <p:grpSpPr>
            <a:xfrm>
              <a:off x="3857678" y="1637803"/>
              <a:ext cx="648072" cy="152265"/>
              <a:chOff x="3851920" y="548680"/>
              <a:chExt cx="2880320" cy="720080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457200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529208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6012160" y="548680"/>
                <a:ext cx="720080" cy="72008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5" name="TextBox 244"/>
            <p:cNvSpPr txBox="1"/>
            <p:nvPr/>
          </p:nvSpPr>
          <p:spPr>
            <a:xfrm>
              <a:off x="3779912" y="1582670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050" smtClean="0"/>
                <a:t>etc</a:t>
              </a:r>
              <a:endParaRPr lang="en-US" sz="1050"/>
            </a:p>
          </p:txBody>
        </p:sp>
      </p:grpSp>
      <p:sp>
        <p:nvSpPr>
          <p:cNvPr id="262" name="Rectangle 261"/>
          <p:cNvSpPr/>
          <p:nvPr/>
        </p:nvSpPr>
        <p:spPr>
          <a:xfrm>
            <a:off x="4517245" y="6242980"/>
            <a:ext cx="640989" cy="5891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Arrow Connector 262"/>
          <p:cNvCxnSpPr/>
          <p:nvPr/>
        </p:nvCxnSpPr>
        <p:spPr>
          <a:xfrm>
            <a:off x="5220072" y="6242980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 rot="16200000">
            <a:off x="4946536" y="6328940"/>
            <a:ext cx="725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smtClean="0"/>
              <a:t>.length</a:t>
            </a:r>
            <a:endParaRPr lang="en-US" sz="1050"/>
          </a:p>
        </p:txBody>
      </p:sp>
      <p:sp>
        <p:nvSpPr>
          <p:cNvPr id="265" name="TextBox 264"/>
          <p:cNvSpPr txBox="1"/>
          <p:nvPr/>
        </p:nvSpPr>
        <p:spPr>
          <a:xfrm>
            <a:off x="4572000" y="6021288"/>
            <a:ext cx="1512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smtClean="0"/>
              <a:t>cpp</a:t>
            </a:r>
            <a:r>
              <a:rPr lang="nl-NL" sz="1050" smtClean="0"/>
              <a:t>Edges</a:t>
            </a:r>
            <a:endParaRPr lang="en-US" sz="1050"/>
          </a:p>
        </p:txBody>
      </p:sp>
      <p:grpSp>
        <p:nvGrpSpPr>
          <p:cNvPr id="291" name="Group 290"/>
          <p:cNvGrpSpPr/>
          <p:nvPr/>
        </p:nvGrpSpPr>
        <p:grpSpPr>
          <a:xfrm>
            <a:off x="5724128" y="2924943"/>
            <a:ext cx="792088" cy="973181"/>
            <a:chOff x="3601392" y="2492896"/>
            <a:chExt cx="1152128" cy="1405707"/>
          </a:xfrm>
          <a:solidFill>
            <a:schemeClr val="bg1"/>
          </a:solidFill>
        </p:grpSpPr>
        <p:sp>
          <p:nvSpPr>
            <p:cNvPr id="292" name="Oval 291"/>
            <p:cNvSpPr/>
            <p:nvPr/>
          </p:nvSpPr>
          <p:spPr>
            <a:xfrm>
              <a:off x="3707904" y="2492896"/>
              <a:ext cx="936104" cy="9361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601392" y="2564903"/>
              <a:ext cx="1152128" cy="1333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allPrep Chinese</a:t>
              </a:r>
              <a:endParaRPr lang="en-US" sz="1400" smtClean="0"/>
            </a:p>
            <a:p>
              <a:pPr algn="ctr"/>
              <a:r>
                <a:rPr lang="nl-NL" sz="1400" smtClean="0"/>
                <a:t> </a:t>
              </a:r>
              <a:endParaRPr lang="nl-NL" sz="1400" dirty="0"/>
            </a:p>
            <a:p>
              <a:endParaRPr lang="en-US" sz="1200" dirty="0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5868144" y="5427972"/>
            <a:ext cx="1080120" cy="313461"/>
            <a:chOff x="1343266" y="3429000"/>
            <a:chExt cx="1296144" cy="439304"/>
          </a:xfrm>
        </p:grpSpPr>
        <p:sp>
          <p:nvSpPr>
            <p:cNvPr id="295" name="Rectangle 294"/>
            <p:cNvSpPr/>
            <p:nvPr/>
          </p:nvSpPr>
          <p:spPr>
            <a:xfrm>
              <a:off x="1635671" y="3429000"/>
              <a:ext cx="720080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96" name="Straight Connector 295"/>
            <p:cNvCxnSpPr/>
            <p:nvPr/>
          </p:nvCxnSpPr>
          <p:spPr>
            <a:xfrm>
              <a:off x="1623247" y="3429000"/>
              <a:ext cx="7406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1623247" y="3861048"/>
              <a:ext cx="7406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343266" y="3436966"/>
              <a:ext cx="1296144" cy="431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 </a:t>
              </a:r>
              <a:r>
                <a:rPr lang="en-US" sz="1400" smtClean="0"/>
                <a:t>  cppEdges </a:t>
              </a:r>
              <a:endParaRPr lang="en-US" sz="1400" dirty="0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4860032" y="4077072"/>
            <a:ext cx="792088" cy="757737"/>
            <a:chOff x="3601392" y="2492896"/>
            <a:chExt cx="1152128" cy="1094509"/>
          </a:xfrm>
          <a:solidFill>
            <a:schemeClr val="bg1"/>
          </a:solidFill>
        </p:grpSpPr>
        <p:sp>
          <p:nvSpPr>
            <p:cNvPr id="217" name="Oval 216"/>
            <p:cNvSpPr/>
            <p:nvPr/>
          </p:nvSpPr>
          <p:spPr>
            <a:xfrm>
              <a:off x="3707904" y="2492896"/>
              <a:ext cx="936104" cy="9361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601392" y="2564903"/>
              <a:ext cx="1152128" cy="1022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400" smtClean="0"/>
                <a:t>all</a:t>
              </a:r>
              <a:r>
                <a:rPr lang="nl-NL" sz="1400" smtClean="0"/>
                <a:t> </a:t>
              </a:r>
              <a:r>
                <a:rPr lang="nl-NL" sz="1400" smtClean="0"/>
                <a:t>Edges </a:t>
              </a:r>
              <a:endParaRPr lang="nl-NL" sz="1400" dirty="0"/>
            </a:p>
            <a:p>
              <a:endParaRPr lang="en-US" sz="1200" dirty="0"/>
            </a:p>
          </p:txBody>
        </p:sp>
      </p:grpSp>
      <p:sp>
        <p:nvSpPr>
          <p:cNvPr id="301" name="Freeform 300"/>
          <p:cNvSpPr/>
          <p:nvPr/>
        </p:nvSpPr>
        <p:spPr>
          <a:xfrm>
            <a:off x="3923928" y="2276872"/>
            <a:ext cx="2232248" cy="648072"/>
          </a:xfrm>
          <a:custGeom>
            <a:avLst/>
            <a:gdLst>
              <a:gd name="connsiteX0" fmla="*/ 0 w 1362974"/>
              <a:gd name="connsiteY0" fmla="*/ 0 h 1673524"/>
              <a:gd name="connsiteX1" fmla="*/ 1130061 w 1362974"/>
              <a:gd name="connsiteY1" fmla="*/ 439947 h 1673524"/>
              <a:gd name="connsiteX2" fmla="*/ 1362974 w 1362974"/>
              <a:gd name="connsiteY2" fmla="*/ 1673524 h 16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2974" h="1673524">
                <a:moveTo>
                  <a:pt x="0" y="0"/>
                </a:moveTo>
                <a:cubicBezTo>
                  <a:pt x="451449" y="80513"/>
                  <a:pt x="902899" y="161026"/>
                  <a:pt x="1130061" y="439947"/>
                </a:cubicBezTo>
                <a:cubicBezTo>
                  <a:pt x="1357223" y="718868"/>
                  <a:pt x="1360098" y="1196196"/>
                  <a:pt x="1362974" y="1673524"/>
                </a:cubicBezTo>
              </a:path>
            </a:pathLst>
          </a:cu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reeform 304"/>
          <p:cNvSpPr/>
          <p:nvPr/>
        </p:nvSpPr>
        <p:spPr>
          <a:xfrm>
            <a:off x="3925019" y="2518913"/>
            <a:ext cx="819509" cy="560717"/>
          </a:xfrm>
          <a:custGeom>
            <a:avLst/>
            <a:gdLst>
              <a:gd name="connsiteX0" fmla="*/ 0 w 819509"/>
              <a:gd name="connsiteY0" fmla="*/ 0 h 560717"/>
              <a:gd name="connsiteX1" fmla="*/ 664234 w 819509"/>
              <a:gd name="connsiteY1" fmla="*/ 276045 h 560717"/>
              <a:gd name="connsiteX2" fmla="*/ 819509 w 819509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509" h="560717">
                <a:moveTo>
                  <a:pt x="0" y="0"/>
                </a:moveTo>
                <a:cubicBezTo>
                  <a:pt x="263824" y="91296"/>
                  <a:pt x="527649" y="182592"/>
                  <a:pt x="664234" y="276045"/>
                </a:cubicBezTo>
                <a:cubicBezTo>
                  <a:pt x="800819" y="369498"/>
                  <a:pt x="810164" y="465107"/>
                  <a:pt x="819509" y="560717"/>
                </a:cubicBezTo>
              </a:path>
            </a:pathLst>
          </a:cu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reeform 306"/>
          <p:cNvSpPr/>
          <p:nvPr/>
        </p:nvSpPr>
        <p:spPr>
          <a:xfrm rot="342274">
            <a:off x="5411696" y="3478266"/>
            <a:ext cx="361521" cy="1928024"/>
          </a:xfrm>
          <a:custGeom>
            <a:avLst/>
            <a:gdLst>
              <a:gd name="connsiteX0" fmla="*/ 47445 w 409754"/>
              <a:gd name="connsiteY0" fmla="*/ 1958196 h 1958196"/>
              <a:gd name="connsiteX1" fmla="*/ 47445 w 409754"/>
              <a:gd name="connsiteY1" fmla="*/ 1552755 h 1958196"/>
              <a:gd name="connsiteX2" fmla="*/ 332116 w 409754"/>
              <a:gd name="connsiteY2" fmla="*/ 1043796 h 1958196"/>
              <a:gd name="connsiteX3" fmla="*/ 194094 w 409754"/>
              <a:gd name="connsiteY3" fmla="*/ 379562 h 1958196"/>
              <a:gd name="connsiteX4" fmla="*/ 409754 w 409754"/>
              <a:gd name="connsiteY4" fmla="*/ 0 h 195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754" h="1958196">
                <a:moveTo>
                  <a:pt x="47445" y="1958196"/>
                </a:moveTo>
                <a:cubicBezTo>
                  <a:pt x="23722" y="1831675"/>
                  <a:pt x="0" y="1705155"/>
                  <a:pt x="47445" y="1552755"/>
                </a:cubicBezTo>
                <a:cubicBezTo>
                  <a:pt x="94890" y="1400355"/>
                  <a:pt x="307675" y="1239328"/>
                  <a:pt x="332116" y="1043796"/>
                </a:cubicBezTo>
                <a:cubicBezTo>
                  <a:pt x="356557" y="848264"/>
                  <a:pt x="181154" y="553528"/>
                  <a:pt x="194094" y="379562"/>
                </a:cubicBezTo>
                <a:cubicBezTo>
                  <a:pt x="207034" y="205596"/>
                  <a:pt x="308394" y="102798"/>
                  <a:pt x="409754" y="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7"/>
          <p:cNvGrpSpPr/>
          <p:nvPr/>
        </p:nvGrpSpPr>
        <p:grpSpPr>
          <a:xfrm>
            <a:off x="8028384" y="5428421"/>
            <a:ext cx="1080120" cy="313461"/>
            <a:chOff x="1343266" y="3429000"/>
            <a:chExt cx="1296144" cy="439304"/>
          </a:xfrm>
        </p:grpSpPr>
        <p:sp>
          <p:nvSpPr>
            <p:cNvPr id="309" name="Rectangle 308"/>
            <p:cNvSpPr/>
            <p:nvPr/>
          </p:nvSpPr>
          <p:spPr>
            <a:xfrm>
              <a:off x="1635671" y="3429000"/>
              <a:ext cx="720080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0" name="Straight Connector 309"/>
            <p:cNvCxnSpPr/>
            <p:nvPr/>
          </p:nvCxnSpPr>
          <p:spPr>
            <a:xfrm>
              <a:off x="1623247" y="3429000"/>
              <a:ext cx="7406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1623247" y="3861048"/>
              <a:ext cx="7406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343266" y="3436966"/>
              <a:ext cx="1296144" cy="431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 </a:t>
              </a:r>
              <a:r>
                <a:rPr lang="en-US" sz="1400" smtClean="0"/>
                <a:t>  stpEdges </a:t>
              </a:r>
              <a:endParaRPr lang="en-US" sz="1400" dirty="0"/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7812360" y="3772288"/>
            <a:ext cx="792088" cy="880848"/>
            <a:chOff x="3601392" y="2492896"/>
            <a:chExt cx="1152128" cy="1272337"/>
          </a:xfrm>
          <a:solidFill>
            <a:schemeClr val="bg1"/>
          </a:solidFill>
        </p:grpSpPr>
        <p:sp>
          <p:nvSpPr>
            <p:cNvPr id="314" name="Oval 313"/>
            <p:cNvSpPr/>
            <p:nvPr/>
          </p:nvSpPr>
          <p:spPr>
            <a:xfrm>
              <a:off x="3707904" y="2492896"/>
              <a:ext cx="936104" cy="9361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601392" y="2564903"/>
              <a:ext cx="1152128" cy="12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smtClean="0"/>
                <a:t>s</a:t>
              </a:r>
              <a:r>
                <a:rPr lang="nl-NL" sz="1200" smtClean="0"/>
                <a:t>lice Polygons</a:t>
              </a:r>
              <a:endParaRPr lang="en-US" sz="1200" smtClean="0"/>
            </a:p>
            <a:p>
              <a:pPr algn="ctr"/>
              <a:r>
                <a:rPr lang="nl-NL" sz="1200" smtClean="0"/>
                <a:t> </a:t>
              </a:r>
              <a:endParaRPr lang="nl-NL" sz="1200" dirty="0"/>
            </a:p>
            <a:p>
              <a:endParaRPr lang="en-US" sz="1200" dirty="0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7524328" y="3284984"/>
            <a:ext cx="792088" cy="880848"/>
            <a:chOff x="3601392" y="2492896"/>
            <a:chExt cx="1152128" cy="1272337"/>
          </a:xfrm>
          <a:solidFill>
            <a:schemeClr val="bg1"/>
          </a:solidFill>
        </p:grpSpPr>
        <p:sp>
          <p:nvSpPr>
            <p:cNvPr id="317" name="Oval 316"/>
            <p:cNvSpPr/>
            <p:nvPr/>
          </p:nvSpPr>
          <p:spPr>
            <a:xfrm>
              <a:off x="3707904" y="2492896"/>
              <a:ext cx="936104" cy="9361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3601392" y="2564903"/>
              <a:ext cx="1152128" cy="12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smtClean="0"/>
                <a:t>scale Polygons</a:t>
              </a:r>
              <a:endParaRPr lang="en-US" sz="1200" smtClean="0"/>
            </a:p>
            <a:p>
              <a:pPr algn="ctr"/>
              <a:r>
                <a:rPr lang="nl-NL" sz="1200" smtClean="0"/>
                <a:t> </a:t>
              </a:r>
              <a:endParaRPr lang="nl-NL" sz="1200" dirty="0"/>
            </a:p>
            <a:p>
              <a:endParaRPr lang="en-US" sz="1200" dirty="0"/>
            </a:p>
          </p:txBody>
        </p:sp>
      </p:grpSp>
      <p:sp>
        <p:nvSpPr>
          <p:cNvPr id="319" name="Freeform 318"/>
          <p:cNvSpPr/>
          <p:nvPr/>
        </p:nvSpPr>
        <p:spPr>
          <a:xfrm>
            <a:off x="8460432" y="4293096"/>
            <a:ext cx="216024" cy="1152129"/>
          </a:xfrm>
          <a:custGeom>
            <a:avLst/>
            <a:gdLst>
              <a:gd name="connsiteX0" fmla="*/ 0 w 457200"/>
              <a:gd name="connsiteY0" fmla="*/ 0 h 798022"/>
              <a:gd name="connsiteX1" fmla="*/ 340822 w 457200"/>
              <a:gd name="connsiteY1" fmla="*/ 249382 h 798022"/>
              <a:gd name="connsiteX2" fmla="*/ 457200 w 457200"/>
              <a:gd name="connsiteY2" fmla="*/ 798022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798022">
                <a:moveTo>
                  <a:pt x="0" y="0"/>
                </a:moveTo>
                <a:cubicBezTo>
                  <a:pt x="132311" y="58189"/>
                  <a:pt x="264622" y="116378"/>
                  <a:pt x="340822" y="249382"/>
                </a:cubicBezTo>
                <a:cubicBezTo>
                  <a:pt x="417022" y="382386"/>
                  <a:pt x="437111" y="590204"/>
                  <a:pt x="457200" y="798022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grpSp>
        <p:nvGrpSpPr>
          <p:cNvPr id="320" name="Group 319"/>
          <p:cNvGrpSpPr/>
          <p:nvPr/>
        </p:nvGrpSpPr>
        <p:grpSpPr>
          <a:xfrm>
            <a:off x="6804248" y="3916304"/>
            <a:ext cx="792088" cy="880848"/>
            <a:chOff x="3601392" y="2492896"/>
            <a:chExt cx="1152128" cy="1272337"/>
          </a:xfrm>
          <a:solidFill>
            <a:schemeClr val="bg1"/>
          </a:solidFill>
        </p:grpSpPr>
        <p:sp>
          <p:nvSpPr>
            <p:cNvPr id="321" name="Oval 320"/>
            <p:cNvSpPr/>
            <p:nvPr/>
          </p:nvSpPr>
          <p:spPr>
            <a:xfrm>
              <a:off x="3707904" y="2492896"/>
              <a:ext cx="936104" cy="9361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3601392" y="2564903"/>
              <a:ext cx="1152128" cy="12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smtClean="0"/>
                <a:t>make Polygons</a:t>
              </a:r>
              <a:endParaRPr lang="en-US" sz="1200" smtClean="0"/>
            </a:p>
            <a:p>
              <a:pPr algn="ctr"/>
              <a:r>
                <a:rPr lang="nl-NL" sz="1200" smtClean="0"/>
                <a:t> </a:t>
              </a:r>
              <a:endParaRPr lang="nl-NL" sz="1200" dirty="0"/>
            </a:p>
            <a:p>
              <a:endParaRPr lang="en-US" sz="1200" dirty="0"/>
            </a:p>
          </p:txBody>
        </p:sp>
      </p:grpSp>
      <p:sp>
        <p:nvSpPr>
          <p:cNvPr id="323" name="Freeform 322"/>
          <p:cNvSpPr/>
          <p:nvPr/>
        </p:nvSpPr>
        <p:spPr>
          <a:xfrm>
            <a:off x="5436096" y="4221088"/>
            <a:ext cx="1440160" cy="1152128"/>
          </a:xfrm>
          <a:custGeom>
            <a:avLst/>
            <a:gdLst>
              <a:gd name="connsiteX0" fmla="*/ 0 w 307571"/>
              <a:gd name="connsiteY0" fmla="*/ 798022 h 798022"/>
              <a:gd name="connsiteX1" fmla="*/ 91440 w 307571"/>
              <a:gd name="connsiteY1" fmla="*/ 199505 h 798022"/>
              <a:gd name="connsiteX2" fmla="*/ 307571 w 307571"/>
              <a:gd name="connsiteY2" fmla="*/ 0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571" h="798022">
                <a:moveTo>
                  <a:pt x="0" y="798022"/>
                </a:moveTo>
                <a:cubicBezTo>
                  <a:pt x="20089" y="565265"/>
                  <a:pt x="40178" y="332509"/>
                  <a:pt x="91440" y="199505"/>
                </a:cubicBezTo>
                <a:cubicBezTo>
                  <a:pt x="142702" y="66501"/>
                  <a:pt x="225136" y="33250"/>
                  <a:pt x="307571" y="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324" name="Rounded Rectangle 323"/>
          <p:cNvSpPr/>
          <p:nvPr/>
        </p:nvSpPr>
        <p:spPr>
          <a:xfrm>
            <a:off x="6363574" y="4200836"/>
            <a:ext cx="106512" cy="1440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0" name="Freeform 299"/>
          <p:cNvSpPr/>
          <p:nvPr/>
        </p:nvSpPr>
        <p:spPr>
          <a:xfrm>
            <a:off x="6300192" y="3555764"/>
            <a:ext cx="144016" cy="1872209"/>
          </a:xfrm>
          <a:custGeom>
            <a:avLst/>
            <a:gdLst>
              <a:gd name="connsiteX0" fmla="*/ 0 w 457200"/>
              <a:gd name="connsiteY0" fmla="*/ 0 h 798022"/>
              <a:gd name="connsiteX1" fmla="*/ 340822 w 457200"/>
              <a:gd name="connsiteY1" fmla="*/ 249382 h 798022"/>
              <a:gd name="connsiteX2" fmla="*/ 457200 w 457200"/>
              <a:gd name="connsiteY2" fmla="*/ 798022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798022">
                <a:moveTo>
                  <a:pt x="0" y="0"/>
                </a:moveTo>
                <a:cubicBezTo>
                  <a:pt x="132311" y="58189"/>
                  <a:pt x="264622" y="116378"/>
                  <a:pt x="340822" y="249382"/>
                </a:cubicBezTo>
                <a:cubicBezTo>
                  <a:pt x="417022" y="382386"/>
                  <a:pt x="437111" y="590204"/>
                  <a:pt x="457200" y="798022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grpSp>
        <p:nvGrpSpPr>
          <p:cNvPr id="325" name="Group 324"/>
          <p:cNvGrpSpPr/>
          <p:nvPr/>
        </p:nvGrpSpPr>
        <p:grpSpPr>
          <a:xfrm>
            <a:off x="6948264" y="5399152"/>
            <a:ext cx="1080120" cy="338554"/>
            <a:chOff x="1256853" y="3388612"/>
            <a:chExt cx="1296144" cy="474471"/>
          </a:xfrm>
        </p:grpSpPr>
        <p:sp>
          <p:nvSpPr>
            <p:cNvPr id="326" name="Rectangle 325"/>
            <p:cNvSpPr/>
            <p:nvPr/>
          </p:nvSpPr>
          <p:spPr>
            <a:xfrm>
              <a:off x="1635671" y="3429000"/>
              <a:ext cx="720080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27" name="Straight Connector 326"/>
            <p:cNvCxnSpPr/>
            <p:nvPr/>
          </p:nvCxnSpPr>
          <p:spPr>
            <a:xfrm>
              <a:off x="1623247" y="3429000"/>
              <a:ext cx="7406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1623247" y="3861048"/>
              <a:ext cx="7406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/>
            <p:cNvSpPr txBox="1"/>
            <p:nvPr/>
          </p:nvSpPr>
          <p:spPr>
            <a:xfrm>
              <a:off x="1256853" y="3388612"/>
              <a:ext cx="1296144" cy="474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 </a:t>
              </a:r>
              <a:r>
                <a:rPr lang="en-US" sz="1400" smtClean="0"/>
                <a:t>  trPolygons</a:t>
              </a:r>
              <a:r>
                <a:rPr lang="en-US" sz="1600" smtClean="0"/>
                <a:t> </a:t>
              </a:r>
              <a:endParaRPr lang="en-US" sz="1600" dirty="0"/>
            </a:p>
          </p:txBody>
        </p:sp>
      </p:grpSp>
      <p:sp>
        <p:nvSpPr>
          <p:cNvPr id="330" name="Freeform 329"/>
          <p:cNvSpPr/>
          <p:nvPr/>
        </p:nvSpPr>
        <p:spPr>
          <a:xfrm>
            <a:off x="7380312" y="4509120"/>
            <a:ext cx="144016" cy="936105"/>
          </a:xfrm>
          <a:custGeom>
            <a:avLst/>
            <a:gdLst>
              <a:gd name="connsiteX0" fmla="*/ 0 w 457200"/>
              <a:gd name="connsiteY0" fmla="*/ 0 h 798022"/>
              <a:gd name="connsiteX1" fmla="*/ 340822 w 457200"/>
              <a:gd name="connsiteY1" fmla="*/ 249382 h 798022"/>
              <a:gd name="connsiteX2" fmla="*/ 457200 w 457200"/>
              <a:gd name="connsiteY2" fmla="*/ 798022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798022">
                <a:moveTo>
                  <a:pt x="0" y="0"/>
                </a:moveTo>
                <a:cubicBezTo>
                  <a:pt x="132311" y="58189"/>
                  <a:pt x="264622" y="116378"/>
                  <a:pt x="340822" y="249382"/>
                </a:cubicBezTo>
                <a:cubicBezTo>
                  <a:pt x="417022" y="382386"/>
                  <a:pt x="437111" y="590204"/>
                  <a:pt x="457200" y="798022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331" name="Freeform 330"/>
          <p:cNvSpPr/>
          <p:nvPr/>
        </p:nvSpPr>
        <p:spPr>
          <a:xfrm>
            <a:off x="4076328" y="2429272"/>
            <a:ext cx="3087960" cy="1503784"/>
          </a:xfrm>
          <a:custGeom>
            <a:avLst/>
            <a:gdLst>
              <a:gd name="connsiteX0" fmla="*/ 0 w 1362974"/>
              <a:gd name="connsiteY0" fmla="*/ 0 h 1673524"/>
              <a:gd name="connsiteX1" fmla="*/ 1130061 w 1362974"/>
              <a:gd name="connsiteY1" fmla="*/ 439947 h 1673524"/>
              <a:gd name="connsiteX2" fmla="*/ 1362974 w 1362974"/>
              <a:gd name="connsiteY2" fmla="*/ 1673524 h 16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2974" h="1673524">
                <a:moveTo>
                  <a:pt x="0" y="0"/>
                </a:moveTo>
                <a:cubicBezTo>
                  <a:pt x="451449" y="80513"/>
                  <a:pt x="902899" y="161026"/>
                  <a:pt x="1130061" y="439947"/>
                </a:cubicBezTo>
                <a:cubicBezTo>
                  <a:pt x="1357223" y="718868"/>
                  <a:pt x="1360098" y="1196196"/>
                  <a:pt x="1362974" y="1673524"/>
                </a:cubicBezTo>
              </a:path>
            </a:pathLst>
          </a:cu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Freeform 331"/>
          <p:cNvSpPr/>
          <p:nvPr/>
        </p:nvSpPr>
        <p:spPr>
          <a:xfrm>
            <a:off x="3923928" y="2492896"/>
            <a:ext cx="4176464" cy="936104"/>
          </a:xfrm>
          <a:custGeom>
            <a:avLst/>
            <a:gdLst>
              <a:gd name="connsiteX0" fmla="*/ 0 w 1362974"/>
              <a:gd name="connsiteY0" fmla="*/ 0 h 1673524"/>
              <a:gd name="connsiteX1" fmla="*/ 1130061 w 1362974"/>
              <a:gd name="connsiteY1" fmla="*/ 439947 h 1673524"/>
              <a:gd name="connsiteX2" fmla="*/ 1362974 w 1362974"/>
              <a:gd name="connsiteY2" fmla="*/ 1673524 h 16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2974" h="1673524">
                <a:moveTo>
                  <a:pt x="0" y="0"/>
                </a:moveTo>
                <a:cubicBezTo>
                  <a:pt x="451449" y="80513"/>
                  <a:pt x="902899" y="161026"/>
                  <a:pt x="1130061" y="439947"/>
                </a:cubicBezTo>
                <a:cubicBezTo>
                  <a:pt x="1357223" y="718868"/>
                  <a:pt x="1360098" y="1196196"/>
                  <a:pt x="1362974" y="1673524"/>
                </a:cubicBezTo>
              </a:path>
            </a:pathLst>
          </a:cu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Freeform 332"/>
          <p:cNvSpPr/>
          <p:nvPr/>
        </p:nvSpPr>
        <p:spPr>
          <a:xfrm flipH="1">
            <a:off x="7668344" y="3933056"/>
            <a:ext cx="144016" cy="1512169"/>
          </a:xfrm>
          <a:custGeom>
            <a:avLst/>
            <a:gdLst>
              <a:gd name="connsiteX0" fmla="*/ 0 w 457200"/>
              <a:gd name="connsiteY0" fmla="*/ 0 h 798022"/>
              <a:gd name="connsiteX1" fmla="*/ 340822 w 457200"/>
              <a:gd name="connsiteY1" fmla="*/ 249382 h 798022"/>
              <a:gd name="connsiteX2" fmla="*/ 457200 w 457200"/>
              <a:gd name="connsiteY2" fmla="*/ 798022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798022">
                <a:moveTo>
                  <a:pt x="0" y="0"/>
                </a:moveTo>
                <a:cubicBezTo>
                  <a:pt x="132311" y="58189"/>
                  <a:pt x="264622" y="116378"/>
                  <a:pt x="340822" y="249382"/>
                </a:cubicBezTo>
                <a:cubicBezTo>
                  <a:pt x="417022" y="382386"/>
                  <a:pt x="437111" y="590204"/>
                  <a:pt x="457200" y="798022"/>
                </a:cubicBezTo>
              </a:path>
            </a:pathLst>
          </a:cu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337" name="Freeform 336"/>
          <p:cNvSpPr/>
          <p:nvPr/>
        </p:nvSpPr>
        <p:spPr>
          <a:xfrm flipH="1" flipV="1">
            <a:off x="6444208" y="5733255"/>
            <a:ext cx="720080" cy="432047"/>
          </a:xfrm>
          <a:custGeom>
            <a:avLst/>
            <a:gdLst>
              <a:gd name="connsiteX0" fmla="*/ 0 w 457200"/>
              <a:gd name="connsiteY0" fmla="*/ 0 h 798022"/>
              <a:gd name="connsiteX1" fmla="*/ 340822 w 457200"/>
              <a:gd name="connsiteY1" fmla="*/ 249382 h 798022"/>
              <a:gd name="connsiteX2" fmla="*/ 457200 w 457200"/>
              <a:gd name="connsiteY2" fmla="*/ 798022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798022">
                <a:moveTo>
                  <a:pt x="0" y="0"/>
                </a:moveTo>
                <a:cubicBezTo>
                  <a:pt x="132311" y="58189"/>
                  <a:pt x="264622" y="116378"/>
                  <a:pt x="340822" y="249382"/>
                </a:cubicBezTo>
                <a:cubicBezTo>
                  <a:pt x="417022" y="382386"/>
                  <a:pt x="437111" y="590204"/>
                  <a:pt x="457200" y="798022"/>
                </a:cubicBezTo>
              </a:path>
            </a:pathLst>
          </a:cu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338" name="Freeform 337"/>
          <p:cNvSpPr/>
          <p:nvPr/>
        </p:nvSpPr>
        <p:spPr>
          <a:xfrm flipV="1">
            <a:off x="8100392" y="5733255"/>
            <a:ext cx="576064" cy="432047"/>
          </a:xfrm>
          <a:custGeom>
            <a:avLst/>
            <a:gdLst>
              <a:gd name="connsiteX0" fmla="*/ 0 w 457200"/>
              <a:gd name="connsiteY0" fmla="*/ 0 h 798022"/>
              <a:gd name="connsiteX1" fmla="*/ 340822 w 457200"/>
              <a:gd name="connsiteY1" fmla="*/ 249382 h 798022"/>
              <a:gd name="connsiteX2" fmla="*/ 457200 w 457200"/>
              <a:gd name="connsiteY2" fmla="*/ 798022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798022">
                <a:moveTo>
                  <a:pt x="0" y="0"/>
                </a:moveTo>
                <a:cubicBezTo>
                  <a:pt x="132311" y="58189"/>
                  <a:pt x="264622" y="116378"/>
                  <a:pt x="340822" y="249382"/>
                </a:cubicBezTo>
                <a:cubicBezTo>
                  <a:pt x="417022" y="382386"/>
                  <a:pt x="437111" y="590204"/>
                  <a:pt x="457200" y="798022"/>
                </a:cubicBezTo>
              </a:path>
            </a:pathLst>
          </a:cu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339" name="Oval 338"/>
          <p:cNvSpPr/>
          <p:nvPr/>
        </p:nvSpPr>
        <p:spPr>
          <a:xfrm>
            <a:off x="7524328" y="476672"/>
            <a:ext cx="1214870" cy="122413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stop</a:t>
            </a:r>
            <a:endParaRPr lang="nl-NL" sz="1050" dirty="0" smtClean="0">
              <a:solidFill>
                <a:schemeClr val="tx1"/>
              </a:solidFill>
            </a:endParaRPr>
          </a:p>
        </p:txBody>
      </p:sp>
      <p:sp>
        <p:nvSpPr>
          <p:cNvPr id="340" name="Freeform 339"/>
          <p:cNvSpPr/>
          <p:nvPr/>
        </p:nvSpPr>
        <p:spPr>
          <a:xfrm>
            <a:off x="8108830" y="1700808"/>
            <a:ext cx="927666" cy="4901275"/>
          </a:xfrm>
          <a:custGeom>
            <a:avLst/>
            <a:gdLst>
              <a:gd name="connsiteX0" fmla="*/ 267419 w 1066800"/>
              <a:gd name="connsiteY0" fmla="*/ 0 h 4721525"/>
              <a:gd name="connsiteX1" fmla="*/ 914400 w 1066800"/>
              <a:gd name="connsiteY1" fmla="*/ 2070340 h 4721525"/>
              <a:gd name="connsiteX2" fmla="*/ 914400 w 1066800"/>
              <a:gd name="connsiteY2" fmla="*/ 4295955 h 4721525"/>
              <a:gd name="connsiteX3" fmla="*/ 0 w 1066800"/>
              <a:gd name="connsiteY3" fmla="*/ 4623759 h 472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4721525">
                <a:moveTo>
                  <a:pt x="267419" y="0"/>
                </a:moveTo>
                <a:cubicBezTo>
                  <a:pt x="536994" y="677174"/>
                  <a:pt x="806570" y="1354348"/>
                  <a:pt x="914400" y="2070340"/>
                </a:cubicBezTo>
                <a:cubicBezTo>
                  <a:pt x="1022230" y="2786333"/>
                  <a:pt x="1066800" y="3870385"/>
                  <a:pt x="914400" y="4295955"/>
                </a:cubicBezTo>
                <a:cubicBezTo>
                  <a:pt x="762000" y="4721525"/>
                  <a:pt x="381000" y="4672642"/>
                  <a:pt x="0" y="4623759"/>
                </a:cubicBezTo>
              </a:path>
            </a:pathLst>
          </a:cu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1" name="Straight Connector 340"/>
          <p:cNvCxnSpPr/>
          <p:nvPr/>
        </p:nvCxnSpPr>
        <p:spPr>
          <a:xfrm>
            <a:off x="3275856" y="1700808"/>
            <a:ext cx="27058" cy="24812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51520" y="188640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Towards four phase writing:</a:t>
            </a:r>
          </a:p>
          <a:p>
            <a:pPr marL="342900" indent="-342900">
              <a:buFont typeface="+mj-lt"/>
              <a:buAutoNum type="arabicPeriod"/>
            </a:pPr>
            <a:r>
              <a:rPr lang="nl-NL" smtClean="0"/>
              <a:t>Treads</a:t>
            </a:r>
          </a:p>
          <a:p>
            <a:pPr marL="342900" indent="-342900">
              <a:buFont typeface="+mj-lt"/>
              <a:buAutoNum type="arabicPeriod"/>
            </a:pPr>
            <a:r>
              <a:rPr lang="nl-NL" smtClean="0"/>
              <a:t>Sole</a:t>
            </a:r>
          </a:p>
          <a:p>
            <a:pPr marL="342900" indent="-342900">
              <a:buFont typeface="+mj-lt"/>
              <a:buAutoNum type="arabicPeriod"/>
            </a:pPr>
            <a:r>
              <a:rPr lang="nl-NL" smtClean="0"/>
              <a:t>Grid (inc contour)</a:t>
            </a:r>
          </a:p>
          <a:p>
            <a:pPr marL="342900" indent="-342900">
              <a:buFont typeface="+mj-lt"/>
              <a:buAutoNum type="arabicPeriod"/>
            </a:pPr>
            <a:r>
              <a:rPr lang="nl-NL" smtClean="0"/>
              <a:t>Contour (1cm high)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152</Words>
  <Application>Microsoft Office PowerPoint</Application>
  <PresentationFormat>On-screen Show (4:3)</PresentationFormat>
  <Paragraphs>58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TU/e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lfeijs</dc:creator>
  <cp:lastModifiedBy>lfeijs</cp:lastModifiedBy>
  <cp:revision>170</cp:revision>
  <dcterms:created xsi:type="dcterms:W3CDTF">2013-06-27T09:59:59Z</dcterms:created>
  <dcterms:modified xsi:type="dcterms:W3CDTF">2016-03-16T16:33:54Z</dcterms:modified>
</cp:coreProperties>
</file>