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8" r:id="rId2"/>
    <p:sldId id="259" r:id="rId3"/>
    <p:sldId id="260" r:id="rId4"/>
    <p:sldId id="261" r:id="rId5"/>
    <p:sldId id="262" r:id="rId6"/>
  </p:sldIdLst>
  <p:sldSz cx="12192000" cy="6858000"/>
  <p:notesSz cx="6858000" cy="9144000"/>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Salvage" initials="JS" lastIdx="1" clrIdx="0">
    <p:extLst>
      <p:ext uri="{19B8F6BF-5375-455C-9EA6-DF929625EA0E}">
        <p15:presenceInfo xmlns:p15="http://schemas.microsoft.com/office/powerpoint/2012/main" userId="900c752a893cf5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15" d="100"/>
          <a:sy n="115" d="100"/>
        </p:scale>
        <p:origin x="65" y="4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3A3F09-8398-4B0E-AA13-E63AE27247FE}" type="datetimeFigureOut">
              <a:rPr lang="en-US" smtClean="0"/>
              <a:t>9/25/2018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54C30-F989-4FEC-B6CA-43B070CD7F7A}" type="slidenum">
              <a:rPr lang="en-US" smtClean="0"/>
              <a:t>‹#›</a:t>
            </a:fld>
            <a:endParaRPr lang="en-US"/>
          </a:p>
        </p:txBody>
      </p:sp>
    </p:spTree>
    <p:extLst>
      <p:ext uri="{BB962C8B-B14F-4D97-AF65-F5344CB8AC3E}">
        <p14:creationId xmlns:p14="http://schemas.microsoft.com/office/powerpoint/2010/main" val="2417761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F54C30-F989-4FEC-B6CA-43B070CD7F7A}" type="slidenum">
              <a:rPr lang="en-US" smtClean="0"/>
              <a:t>1</a:t>
            </a:fld>
            <a:endParaRPr lang="en-US"/>
          </a:p>
        </p:txBody>
      </p:sp>
    </p:spTree>
    <p:extLst>
      <p:ext uri="{BB962C8B-B14F-4D97-AF65-F5344CB8AC3E}">
        <p14:creationId xmlns:p14="http://schemas.microsoft.com/office/powerpoint/2010/main" val="1147011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F54C30-F989-4FEC-B6CA-43B070CD7F7A}" type="slidenum">
              <a:rPr lang="en-US" smtClean="0"/>
              <a:t>2</a:t>
            </a:fld>
            <a:endParaRPr lang="en-US"/>
          </a:p>
        </p:txBody>
      </p:sp>
    </p:spTree>
    <p:extLst>
      <p:ext uri="{BB962C8B-B14F-4D97-AF65-F5344CB8AC3E}">
        <p14:creationId xmlns:p14="http://schemas.microsoft.com/office/powerpoint/2010/main" val="56345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F54C30-F989-4FEC-B6CA-43B070CD7F7A}" type="slidenum">
              <a:rPr lang="en-US" smtClean="0"/>
              <a:t>3</a:t>
            </a:fld>
            <a:endParaRPr lang="en-US"/>
          </a:p>
        </p:txBody>
      </p:sp>
    </p:spTree>
    <p:extLst>
      <p:ext uri="{BB962C8B-B14F-4D97-AF65-F5344CB8AC3E}">
        <p14:creationId xmlns:p14="http://schemas.microsoft.com/office/powerpoint/2010/main" val="3352059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F54C30-F989-4FEC-B6CA-43B070CD7F7A}" type="slidenum">
              <a:rPr lang="en-US" smtClean="0"/>
              <a:t>4</a:t>
            </a:fld>
            <a:endParaRPr lang="en-US"/>
          </a:p>
        </p:txBody>
      </p:sp>
    </p:spTree>
    <p:extLst>
      <p:ext uri="{BB962C8B-B14F-4D97-AF65-F5344CB8AC3E}">
        <p14:creationId xmlns:p14="http://schemas.microsoft.com/office/powerpoint/2010/main" val="4067232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F54C30-F989-4FEC-B6CA-43B070CD7F7A}" type="slidenum">
              <a:rPr lang="en-US" smtClean="0"/>
              <a:t>5</a:t>
            </a:fld>
            <a:endParaRPr lang="en-US"/>
          </a:p>
        </p:txBody>
      </p:sp>
    </p:spTree>
    <p:extLst>
      <p:ext uri="{BB962C8B-B14F-4D97-AF65-F5344CB8AC3E}">
        <p14:creationId xmlns:p14="http://schemas.microsoft.com/office/powerpoint/2010/main" val="1245479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2B4AE43-45C1-46EA-8D3D-B65865A3F8DC}" type="datetimeFigureOut">
              <a:rPr lang="en-US" smtClean="0"/>
              <a:t>9/25/2018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35CE47-3F2A-4EAA-BBB5-9004EBC16475}" type="slidenum">
              <a:rPr lang="en-US" smtClean="0"/>
              <a:t>‹#›</a:t>
            </a:fld>
            <a:endParaRPr lang="en-US"/>
          </a:p>
        </p:txBody>
      </p:sp>
    </p:spTree>
    <p:extLst>
      <p:ext uri="{BB962C8B-B14F-4D97-AF65-F5344CB8AC3E}">
        <p14:creationId xmlns:p14="http://schemas.microsoft.com/office/powerpoint/2010/main" val="3587699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B4AE43-45C1-46EA-8D3D-B65865A3F8DC}"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5CE47-3F2A-4EAA-BBB5-9004EBC16475}" type="slidenum">
              <a:rPr lang="en-US" smtClean="0"/>
              <a:t>‹#›</a:t>
            </a:fld>
            <a:endParaRPr lang="en-US"/>
          </a:p>
        </p:txBody>
      </p:sp>
    </p:spTree>
    <p:extLst>
      <p:ext uri="{BB962C8B-B14F-4D97-AF65-F5344CB8AC3E}">
        <p14:creationId xmlns:p14="http://schemas.microsoft.com/office/powerpoint/2010/main" val="372973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B4AE43-45C1-46EA-8D3D-B65865A3F8DC}"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5CE47-3F2A-4EAA-BBB5-9004EBC16475}" type="slidenum">
              <a:rPr lang="en-US" smtClean="0"/>
              <a:t>‹#›</a:t>
            </a:fld>
            <a:endParaRPr lang="en-US"/>
          </a:p>
        </p:txBody>
      </p:sp>
    </p:spTree>
    <p:extLst>
      <p:ext uri="{BB962C8B-B14F-4D97-AF65-F5344CB8AC3E}">
        <p14:creationId xmlns:p14="http://schemas.microsoft.com/office/powerpoint/2010/main" val="1707742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B4AE43-45C1-46EA-8D3D-B65865A3F8DC}"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5CE47-3F2A-4EAA-BBB5-9004EBC1647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0147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B4AE43-45C1-46EA-8D3D-B65865A3F8DC}"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5CE47-3F2A-4EAA-BBB5-9004EBC16475}" type="slidenum">
              <a:rPr lang="en-US" smtClean="0"/>
              <a:t>‹#›</a:t>
            </a:fld>
            <a:endParaRPr lang="en-US"/>
          </a:p>
        </p:txBody>
      </p:sp>
    </p:spTree>
    <p:extLst>
      <p:ext uri="{BB962C8B-B14F-4D97-AF65-F5344CB8AC3E}">
        <p14:creationId xmlns:p14="http://schemas.microsoft.com/office/powerpoint/2010/main" val="2535977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2B4AE43-45C1-46EA-8D3D-B65865A3F8DC}" type="datetimeFigureOut">
              <a:rPr lang="en-US" smtClean="0"/>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35CE47-3F2A-4EAA-BBB5-9004EBC16475}" type="slidenum">
              <a:rPr lang="en-US" smtClean="0"/>
              <a:t>‹#›</a:t>
            </a:fld>
            <a:endParaRPr lang="en-US"/>
          </a:p>
        </p:txBody>
      </p:sp>
    </p:spTree>
    <p:extLst>
      <p:ext uri="{BB962C8B-B14F-4D97-AF65-F5344CB8AC3E}">
        <p14:creationId xmlns:p14="http://schemas.microsoft.com/office/powerpoint/2010/main" val="2059310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2B4AE43-45C1-46EA-8D3D-B65865A3F8DC}" type="datetimeFigureOut">
              <a:rPr lang="en-US" smtClean="0"/>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35CE47-3F2A-4EAA-BBB5-9004EBC16475}" type="slidenum">
              <a:rPr lang="en-US" smtClean="0"/>
              <a:t>‹#›</a:t>
            </a:fld>
            <a:endParaRPr lang="en-US"/>
          </a:p>
        </p:txBody>
      </p:sp>
    </p:spTree>
    <p:extLst>
      <p:ext uri="{BB962C8B-B14F-4D97-AF65-F5344CB8AC3E}">
        <p14:creationId xmlns:p14="http://schemas.microsoft.com/office/powerpoint/2010/main" val="1302880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4AE43-45C1-46EA-8D3D-B65865A3F8DC}"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5CE47-3F2A-4EAA-BBB5-9004EBC16475}" type="slidenum">
              <a:rPr lang="en-US" smtClean="0"/>
              <a:t>‹#›</a:t>
            </a:fld>
            <a:endParaRPr lang="en-US"/>
          </a:p>
        </p:txBody>
      </p:sp>
    </p:spTree>
    <p:extLst>
      <p:ext uri="{BB962C8B-B14F-4D97-AF65-F5344CB8AC3E}">
        <p14:creationId xmlns:p14="http://schemas.microsoft.com/office/powerpoint/2010/main" val="2723899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4AE43-45C1-46EA-8D3D-B65865A3F8DC}"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5CE47-3F2A-4EAA-BBB5-9004EBC16475}" type="slidenum">
              <a:rPr lang="en-US" smtClean="0"/>
              <a:t>‹#›</a:t>
            </a:fld>
            <a:endParaRPr lang="en-US"/>
          </a:p>
        </p:txBody>
      </p:sp>
    </p:spTree>
    <p:extLst>
      <p:ext uri="{BB962C8B-B14F-4D97-AF65-F5344CB8AC3E}">
        <p14:creationId xmlns:p14="http://schemas.microsoft.com/office/powerpoint/2010/main" val="3400728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4AE43-45C1-46EA-8D3D-B65865A3F8DC}"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5CE47-3F2A-4EAA-BBB5-9004EBC16475}" type="slidenum">
              <a:rPr lang="en-US" smtClean="0"/>
              <a:t>‹#›</a:t>
            </a:fld>
            <a:endParaRPr lang="en-US"/>
          </a:p>
        </p:txBody>
      </p:sp>
    </p:spTree>
    <p:extLst>
      <p:ext uri="{BB962C8B-B14F-4D97-AF65-F5344CB8AC3E}">
        <p14:creationId xmlns:p14="http://schemas.microsoft.com/office/powerpoint/2010/main" val="205629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4AE43-45C1-46EA-8D3D-B65865A3F8DC}"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5CE47-3F2A-4EAA-BBB5-9004EBC16475}" type="slidenum">
              <a:rPr lang="en-US" smtClean="0"/>
              <a:t>‹#›</a:t>
            </a:fld>
            <a:endParaRPr lang="en-US"/>
          </a:p>
        </p:txBody>
      </p:sp>
    </p:spTree>
    <p:extLst>
      <p:ext uri="{BB962C8B-B14F-4D97-AF65-F5344CB8AC3E}">
        <p14:creationId xmlns:p14="http://schemas.microsoft.com/office/powerpoint/2010/main" val="215928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4AE43-45C1-46EA-8D3D-B65865A3F8DC}"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5CE47-3F2A-4EAA-BBB5-9004EBC16475}" type="slidenum">
              <a:rPr lang="en-US" smtClean="0"/>
              <a:t>‹#›</a:t>
            </a:fld>
            <a:endParaRPr lang="en-US"/>
          </a:p>
        </p:txBody>
      </p:sp>
    </p:spTree>
    <p:extLst>
      <p:ext uri="{BB962C8B-B14F-4D97-AF65-F5344CB8AC3E}">
        <p14:creationId xmlns:p14="http://schemas.microsoft.com/office/powerpoint/2010/main" val="62634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4AE43-45C1-46EA-8D3D-B65865A3F8DC}" type="datetimeFigureOut">
              <a:rPr lang="en-US" smtClean="0"/>
              <a:t>9/25/2018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35CE47-3F2A-4EAA-BBB5-9004EBC16475}" type="slidenum">
              <a:rPr lang="en-US" smtClean="0"/>
              <a:t>‹#›</a:t>
            </a:fld>
            <a:endParaRPr lang="en-US"/>
          </a:p>
        </p:txBody>
      </p:sp>
    </p:spTree>
    <p:extLst>
      <p:ext uri="{BB962C8B-B14F-4D97-AF65-F5344CB8AC3E}">
        <p14:creationId xmlns:p14="http://schemas.microsoft.com/office/powerpoint/2010/main" val="160018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4AE43-45C1-46EA-8D3D-B65865A3F8DC}" type="datetimeFigureOut">
              <a:rPr lang="en-US" smtClean="0"/>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35CE47-3F2A-4EAA-BBB5-9004EBC16475}" type="slidenum">
              <a:rPr lang="en-US" smtClean="0"/>
              <a:t>‹#›</a:t>
            </a:fld>
            <a:endParaRPr lang="en-US"/>
          </a:p>
        </p:txBody>
      </p:sp>
    </p:spTree>
    <p:extLst>
      <p:ext uri="{BB962C8B-B14F-4D97-AF65-F5344CB8AC3E}">
        <p14:creationId xmlns:p14="http://schemas.microsoft.com/office/powerpoint/2010/main" val="13211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4AE43-45C1-46EA-8D3D-B65865A3F8DC}" type="datetimeFigureOut">
              <a:rPr lang="en-US" smtClean="0"/>
              <a:t>9/25/2018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35CE47-3F2A-4EAA-BBB5-9004EBC16475}" type="slidenum">
              <a:rPr lang="en-US" smtClean="0"/>
              <a:t>‹#›</a:t>
            </a:fld>
            <a:endParaRPr lang="en-US"/>
          </a:p>
        </p:txBody>
      </p:sp>
    </p:spTree>
    <p:extLst>
      <p:ext uri="{BB962C8B-B14F-4D97-AF65-F5344CB8AC3E}">
        <p14:creationId xmlns:p14="http://schemas.microsoft.com/office/powerpoint/2010/main" val="119174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B4AE43-45C1-46EA-8D3D-B65865A3F8DC}"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5CE47-3F2A-4EAA-BBB5-9004EBC16475}" type="slidenum">
              <a:rPr lang="en-US" smtClean="0"/>
              <a:t>‹#›</a:t>
            </a:fld>
            <a:endParaRPr lang="en-US"/>
          </a:p>
        </p:txBody>
      </p:sp>
    </p:spTree>
    <p:extLst>
      <p:ext uri="{BB962C8B-B14F-4D97-AF65-F5344CB8AC3E}">
        <p14:creationId xmlns:p14="http://schemas.microsoft.com/office/powerpoint/2010/main" val="306225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B4AE43-45C1-46EA-8D3D-B65865A3F8DC}"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5CE47-3F2A-4EAA-BBB5-9004EBC16475}" type="slidenum">
              <a:rPr lang="en-US" smtClean="0"/>
              <a:t>‹#›</a:t>
            </a:fld>
            <a:endParaRPr lang="en-US"/>
          </a:p>
        </p:txBody>
      </p:sp>
    </p:spTree>
    <p:extLst>
      <p:ext uri="{BB962C8B-B14F-4D97-AF65-F5344CB8AC3E}">
        <p14:creationId xmlns:p14="http://schemas.microsoft.com/office/powerpoint/2010/main" val="279532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2B4AE43-45C1-46EA-8D3D-B65865A3F8DC}" type="datetimeFigureOut">
              <a:rPr lang="en-US" smtClean="0"/>
              <a:t>9/25/2018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B35CE47-3F2A-4EAA-BBB5-9004EBC16475}" type="slidenum">
              <a:rPr lang="en-US" smtClean="0"/>
              <a:t>‹#›</a:t>
            </a:fld>
            <a:endParaRPr lang="en-US"/>
          </a:p>
        </p:txBody>
      </p:sp>
    </p:spTree>
    <p:extLst>
      <p:ext uri="{BB962C8B-B14F-4D97-AF65-F5344CB8AC3E}">
        <p14:creationId xmlns:p14="http://schemas.microsoft.com/office/powerpoint/2010/main" val="303301141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slide" Target="slide3.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slide" Target="slide1.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3.xml"/><Relationship Id="rId7" Type="http://schemas.openxmlformats.org/officeDocument/2006/relationships/slide" Target="slide5.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slide" Target="slide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png"/><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xml"/><Relationship Id="rId7" Type="http://schemas.openxmlformats.org/officeDocument/2006/relationships/slide" Target="slide3.xml"/><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a:extLst>
              <a:ext uri="{FF2B5EF4-FFF2-40B4-BE49-F238E27FC236}">
                <a16:creationId xmlns:a16="http://schemas.microsoft.com/office/drawing/2014/main" id="{404EB59E-D4AB-48DA-80FF-BEEA8682F59E}"/>
              </a:ext>
            </a:extLst>
          </p:cNvPr>
          <p:cNvSpPr/>
          <p:nvPr/>
        </p:nvSpPr>
        <p:spPr>
          <a:xfrm>
            <a:off x="1514723" y="548640"/>
            <a:ext cx="6376947" cy="1407380"/>
          </a:xfrm>
          <a:prstGeom prst="wedgeRoundRectCallout">
            <a:avLst>
              <a:gd name="adj1" fmla="val 66012"/>
              <a:gd name="adj2" fmla="val -45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Should the main Survey / Test functionality have a single or multiple class implementation. </a:t>
            </a:r>
          </a:p>
        </p:txBody>
      </p:sp>
      <p:sp>
        <p:nvSpPr>
          <p:cNvPr id="7" name="Rectangle: Rounded Corners 6">
            <a:hlinkClick r:id="rId4" action="ppaction://hlinksldjump"/>
            <a:extLst>
              <a:ext uri="{FF2B5EF4-FFF2-40B4-BE49-F238E27FC236}">
                <a16:creationId xmlns:a16="http://schemas.microsoft.com/office/drawing/2014/main" id="{D5C4D414-7596-4725-BD30-A6EB989D9892}"/>
              </a:ext>
            </a:extLst>
          </p:cNvPr>
          <p:cNvSpPr/>
          <p:nvPr/>
        </p:nvSpPr>
        <p:spPr>
          <a:xfrm>
            <a:off x="707666" y="2894275"/>
            <a:ext cx="5748793" cy="787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class combining both Survey and Test functionality</a:t>
            </a:r>
          </a:p>
        </p:txBody>
      </p:sp>
      <p:sp>
        <p:nvSpPr>
          <p:cNvPr id="13" name="Rectangle: Rounded Corners 12">
            <a:hlinkClick r:id="rId5" action="ppaction://hlinksldjump"/>
            <a:extLst>
              <a:ext uri="{FF2B5EF4-FFF2-40B4-BE49-F238E27FC236}">
                <a16:creationId xmlns:a16="http://schemas.microsoft.com/office/drawing/2014/main" id="{F108D398-0F05-4F68-B893-C937B97A1AB9}"/>
              </a:ext>
            </a:extLst>
          </p:cNvPr>
          <p:cNvSpPr/>
          <p:nvPr/>
        </p:nvSpPr>
        <p:spPr>
          <a:xfrm>
            <a:off x="707665" y="4219493"/>
            <a:ext cx="5748793" cy="787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class for Survey functionality and another class for Test functionality</a:t>
            </a:r>
          </a:p>
        </p:txBody>
      </p:sp>
      <p:sp>
        <p:nvSpPr>
          <p:cNvPr id="3" name="TextBox 2">
            <a:extLst>
              <a:ext uri="{FF2B5EF4-FFF2-40B4-BE49-F238E27FC236}">
                <a16:creationId xmlns:a16="http://schemas.microsoft.com/office/drawing/2014/main" id="{EB097560-780E-4C26-B133-6FC7B205EEEE}"/>
              </a:ext>
            </a:extLst>
          </p:cNvPr>
          <p:cNvSpPr txBox="1"/>
          <p:nvPr/>
        </p:nvSpPr>
        <p:spPr>
          <a:xfrm>
            <a:off x="0" y="6488668"/>
            <a:ext cx="12192000" cy="369332"/>
          </a:xfrm>
          <a:prstGeom prst="rect">
            <a:avLst/>
          </a:prstGeom>
          <a:noFill/>
        </p:spPr>
        <p:txBody>
          <a:bodyPr wrap="square" rtlCol="0">
            <a:spAutoFit/>
          </a:bodyPr>
          <a:lstStyle/>
          <a:p>
            <a:pPr algn="r"/>
            <a:r>
              <a:rPr lang="en-US" dirty="0"/>
              <a:t>CS 350 – Software Design – Drexel University</a:t>
            </a:r>
          </a:p>
        </p:txBody>
      </p:sp>
      <p:pic>
        <p:nvPicPr>
          <p:cNvPr id="4" name="Picture 2" descr="Image result for picard star trek facial expressions">
            <a:extLst>
              <a:ext uri="{FF2B5EF4-FFF2-40B4-BE49-F238E27FC236}">
                <a16:creationId xmlns:a16="http://schemas.microsoft.com/office/drawing/2014/main" id="{128A21EC-EC56-43DE-B377-610F3EB97E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1221" y="0"/>
            <a:ext cx="2920779" cy="219058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464125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a:extLst>
              <a:ext uri="{FF2B5EF4-FFF2-40B4-BE49-F238E27FC236}">
                <a16:creationId xmlns:a16="http://schemas.microsoft.com/office/drawing/2014/main" id="{404EB59E-D4AB-48DA-80FF-BEEA8682F59E}"/>
              </a:ext>
            </a:extLst>
          </p:cNvPr>
          <p:cNvSpPr/>
          <p:nvPr/>
        </p:nvSpPr>
        <p:spPr>
          <a:xfrm>
            <a:off x="218661" y="548640"/>
            <a:ext cx="7673009" cy="1383527"/>
          </a:xfrm>
          <a:prstGeom prst="wedgeRoundRectCallout">
            <a:avLst>
              <a:gd name="adj1" fmla="val 66012"/>
              <a:gd name="adj2" fmla="val -45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this what we learned in class? This solution is fraught with problems. What happens if just a survey is desired? Shall we even talk about the coupling??? </a:t>
            </a:r>
          </a:p>
          <a:p>
            <a:pPr algn="ctr"/>
            <a:endParaRPr lang="en-US" dirty="0"/>
          </a:p>
          <a:p>
            <a:pPr algn="ctr"/>
            <a:r>
              <a:rPr lang="en-US" dirty="0"/>
              <a:t>This answer earned a Picard single face palm!</a:t>
            </a:r>
          </a:p>
        </p:txBody>
      </p:sp>
      <p:sp>
        <p:nvSpPr>
          <p:cNvPr id="3" name="TextBox 2">
            <a:extLst>
              <a:ext uri="{FF2B5EF4-FFF2-40B4-BE49-F238E27FC236}">
                <a16:creationId xmlns:a16="http://schemas.microsoft.com/office/drawing/2014/main" id="{EB097560-780E-4C26-B133-6FC7B205EEEE}"/>
              </a:ext>
            </a:extLst>
          </p:cNvPr>
          <p:cNvSpPr txBox="1"/>
          <p:nvPr/>
        </p:nvSpPr>
        <p:spPr>
          <a:xfrm>
            <a:off x="0" y="6488668"/>
            <a:ext cx="12192000" cy="369332"/>
          </a:xfrm>
          <a:prstGeom prst="rect">
            <a:avLst/>
          </a:prstGeom>
          <a:noFill/>
        </p:spPr>
        <p:txBody>
          <a:bodyPr wrap="square" rtlCol="0">
            <a:spAutoFit/>
          </a:bodyPr>
          <a:lstStyle/>
          <a:p>
            <a:pPr algn="r"/>
            <a:r>
              <a:rPr lang="en-US" dirty="0"/>
              <a:t>CS 350 – Software Design – Drexel University</a:t>
            </a:r>
          </a:p>
        </p:txBody>
      </p:sp>
      <p:pic>
        <p:nvPicPr>
          <p:cNvPr id="2050" name="Picture 2" descr="https://i.kym-cdn.com/entries/icons/original/000/000/554/picard-facepalm.jpg">
            <a:extLst>
              <a:ext uri="{FF2B5EF4-FFF2-40B4-BE49-F238E27FC236}">
                <a16:creationId xmlns:a16="http://schemas.microsoft.com/office/drawing/2014/main" id="{0CFAD595-AC18-4CC4-9D68-1DDFEA984D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638" y="0"/>
            <a:ext cx="3190362" cy="17930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AF13E92-0C3C-40F6-8160-1D25E6D275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4801" y="2236294"/>
            <a:ext cx="3952875" cy="4105275"/>
          </a:xfrm>
          <a:prstGeom prst="rect">
            <a:avLst/>
          </a:prstGeom>
        </p:spPr>
      </p:pic>
      <p:sp>
        <p:nvSpPr>
          <p:cNvPr id="10" name="Rectangle: Rounded Corners 9">
            <a:hlinkClick r:id="rId6" action="ppaction://hlinksldjump"/>
            <a:extLst>
              <a:ext uri="{FF2B5EF4-FFF2-40B4-BE49-F238E27FC236}">
                <a16:creationId xmlns:a16="http://schemas.microsoft.com/office/drawing/2014/main" id="{C727D099-3EDB-43AF-9E00-3A317BFCEE16}"/>
              </a:ext>
            </a:extLst>
          </p:cNvPr>
          <p:cNvSpPr/>
          <p:nvPr/>
        </p:nvSpPr>
        <p:spPr>
          <a:xfrm>
            <a:off x="5915770" y="5172324"/>
            <a:ext cx="5748793" cy="787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to previous decision</a:t>
            </a:r>
          </a:p>
        </p:txBody>
      </p:sp>
    </p:spTree>
    <p:custDataLst>
      <p:tags r:id="rId1"/>
    </p:custDataLst>
    <p:extLst>
      <p:ext uri="{BB962C8B-B14F-4D97-AF65-F5344CB8AC3E}">
        <p14:creationId xmlns:p14="http://schemas.microsoft.com/office/powerpoint/2010/main" val="298439668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a:extLst>
              <a:ext uri="{FF2B5EF4-FFF2-40B4-BE49-F238E27FC236}">
                <a16:creationId xmlns:a16="http://schemas.microsoft.com/office/drawing/2014/main" id="{404EB59E-D4AB-48DA-80FF-BEEA8682F59E}"/>
              </a:ext>
            </a:extLst>
          </p:cNvPr>
          <p:cNvSpPr/>
          <p:nvPr/>
        </p:nvSpPr>
        <p:spPr>
          <a:xfrm>
            <a:off x="218661" y="548640"/>
            <a:ext cx="7673009" cy="1383527"/>
          </a:xfrm>
          <a:prstGeom prst="wedgeRoundRectCallout">
            <a:avLst>
              <a:gd name="adj1" fmla="val 70364"/>
              <a:gd name="adj2" fmla="val -528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Recognizing that survey and test should be in separate classes is a great start.</a:t>
            </a:r>
          </a:p>
          <a:p>
            <a:pPr algn="ctr"/>
            <a:r>
              <a:rPr lang="en-US" dirty="0"/>
              <a:t>However, there is more than one way to implement it. </a:t>
            </a:r>
          </a:p>
          <a:p>
            <a:pPr algn="ctr"/>
            <a:r>
              <a:rPr lang="en-US" dirty="0"/>
              <a:t>Click on the design that is preferable</a:t>
            </a:r>
          </a:p>
        </p:txBody>
      </p:sp>
      <p:sp>
        <p:nvSpPr>
          <p:cNvPr id="3" name="TextBox 2">
            <a:extLst>
              <a:ext uri="{FF2B5EF4-FFF2-40B4-BE49-F238E27FC236}">
                <a16:creationId xmlns:a16="http://schemas.microsoft.com/office/drawing/2014/main" id="{EB097560-780E-4C26-B133-6FC7B205EEEE}"/>
              </a:ext>
            </a:extLst>
          </p:cNvPr>
          <p:cNvSpPr txBox="1"/>
          <p:nvPr/>
        </p:nvSpPr>
        <p:spPr>
          <a:xfrm>
            <a:off x="0" y="6461242"/>
            <a:ext cx="12192000" cy="369332"/>
          </a:xfrm>
          <a:prstGeom prst="rect">
            <a:avLst/>
          </a:prstGeom>
          <a:noFill/>
        </p:spPr>
        <p:txBody>
          <a:bodyPr wrap="square" rtlCol="0">
            <a:spAutoFit/>
          </a:bodyPr>
          <a:lstStyle/>
          <a:p>
            <a:pPr algn="r"/>
            <a:r>
              <a:rPr lang="en-US" dirty="0"/>
              <a:t>CS 350 – Software Design – Drexel University</a:t>
            </a:r>
          </a:p>
        </p:txBody>
      </p:sp>
      <p:pic>
        <p:nvPicPr>
          <p:cNvPr id="3074" name="Picture 2" descr="https://upload.wikimedia.org/wikipedia/commons/2/2e/Jean-Luc_Picard_2.jpg">
            <a:extLst>
              <a:ext uri="{FF2B5EF4-FFF2-40B4-BE49-F238E27FC236}">
                <a16:creationId xmlns:a16="http://schemas.microsoft.com/office/drawing/2014/main" id="{2C51BEC9-0479-4328-8E0E-BDF57D2972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7224" y="1"/>
            <a:ext cx="2594776" cy="23246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cell phone&#10;&#10;Description generated with very high confidence">
            <a:hlinkClick r:id="rId5" action="ppaction://hlinksldjump"/>
            <a:extLst>
              <a:ext uri="{FF2B5EF4-FFF2-40B4-BE49-F238E27FC236}">
                <a16:creationId xmlns:a16="http://schemas.microsoft.com/office/drawing/2014/main" id="{E1A9A919-8E65-43B4-B4A9-53C6621D40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2109" y="2324645"/>
            <a:ext cx="2967777" cy="3928819"/>
          </a:xfrm>
          <a:prstGeom prst="rect">
            <a:avLst/>
          </a:prstGeom>
        </p:spPr>
      </p:pic>
      <p:pic>
        <p:nvPicPr>
          <p:cNvPr id="6" name="Picture 5" descr="A screenshot of a cell phone&#10;&#10;Description generated with very high confidence">
            <a:hlinkClick r:id="rId7" action="ppaction://hlinksldjump"/>
            <a:extLst>
              <a:ext uri="{FF2B5EF4-FFF2-40B4-BE49-F238E27FC236}">
                <a16:creationId xmlns:a16="http://schemas.microsoft.com/office/drawing/2014/main" id="{781FC516-59ED-450D-8CB9-E06379F2B1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62663" y="2324645"/>
            <a:ext cx="5930260" cy="3792376"/>
          </a:xfrm>
          <a:prstGeom prst="rect">
            <a:avLst/>
          </a:prstGeom>
        </p:spPr>
      </p:pic>
    </p:spTree>
    <p:custDataLst>
      <p:tags r:id="rId1"/>
    </p:custDataLst>
    <p:extLst>
      <p:ext uri="{BB962C8B-B14F-4D97-AF65-F5344CB8AC3E}">
        <p14:creationId xmlns:p14="http://schemas.microsoft.com/office/powerpoint/2010/main" val="14559603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B70A501A-8D46-46FC-8BDA-C07F8DC7597F}"/>
              </a:ext>
            </a:extLst>
          </p:cNvPr>
          <p:cNvGraphicFramePr>
            <a:graphicFrameLocks noChangeAspect="1"/>
          </p:cNvGraphicFramePr>
          <p:nvPr>
            <p:extLst>
              <p:ext uri="{D42A27DB-BD31-4B8C-83A1-F6EECF244321}">
                <p14:modId xmlns:p14="http://schemas.microsoft.com/office/powerpoint/2010/main" val="2402624461"/>
              </p:ext>
            </p:extLst>
          </p:nvPr>
        </p:nvGraphicFramePr>
        <p:xfrm>
          <a:off x="9144000" y="1"/>
          <a:ext cx="3048000" cy="2320940"/>
        </p:xfrm>
        <a:graphic>
          <a:graphicData uri="http://schemas.openxmlformats.org/presentationml/2006/ole">
            <mc:AlternateContent xmlns:mc="http://schemas.openxmlformats.org/markup-compatibility/2006">
              <mc:Choice xmlns:v="urn:schemas-microsoft-com:vml" Requires="v">
                <p:oleObj spid="_x0000_s5128" r:id="rId5" imgW="6336360" imgH="4825080" progId="">
                  <p:embed/>
                </p:oleObj>
              </mc:Choice>
              <mc:Fallback>
                <p:oleObj r:id="rId5" imgW="6336360" imgH="4825080" progId="">
                  <p:embed/>
                  <p:pic>
                    <p:nvPicPr>
                      <p:cNvPr id="0" name=""/>
                      <p:cNvPicPr/>
                      <p:nvPr/>
                    </p:nvPicPr>
                    <p:blipFill>
                      <a:blip r:embed="rId6"/>
                      <a:stretch>
                        <a:fillRect/>
                      </a:stretch>
                    </p:blipFill>
                    <p:spPr>
                      <a:xfrm>
                        <a:off x="9144000" y="1"/>
                        <a:ext cx="3048000" cy="2320940"/>
                      </a:xfrm>
                      <a:prstGeom prst="rect">
                        <a:avLst/>
                      </a:prstGeom>
                    </p:spPr>
                  </p:pic>
                </p:oleObj>
              </mc:Fallback>
            </mc:AlternateContent>
          </a:graphicData>
        </a:graphic>
      </p:graphicFrame>
      <p:sp>
        <p:nvSpPr>
          <p:cNvPr id="2" name="Speech Bubble: Rectangle with Corners Rounded 1">
            <a:extLst>
              <a:ext uri="{FF2B5EF4-FFF2-40B4-BE49-F238E27FC236}">
                <a16:creationId xmlns:a16="http://schemas.microsoft.com/office/drawing/2014/main" id="{404EB59E-D4AB-48DA-80FF-BEEA8682F59E}"/>
              </a:ext>
            </a:extLst>
          </p:cNvPr>
          <p:cNvSpPr/>
          <p:nvPr/>
        </p:nvSpPr>
        <p:spPr>
          <a:xfrm>
            <a:off x="218661" y="548640"/>
            <a:ext cx="7673009" cy="1383527"/>
          </a:xfrm>
          <a:prstGeom prst="wedgeRoundRectCallout">
            <a:avLst>
              <a:gd name="adj1" fmla="val 70364"/>
              <a:gd name="adj2" fmla="val -528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the superior design.</a:t>
            </a:r>
          </a:p>
          <a:p>
            <a:pPr algn="ctr"/>
            <a:r>
              <a:rPr lang="en-US" dirty="0"/>
              <a:t>Having Survey as the base class with Test derived from it allows the Survey class to define what is in common to surveys and tests while separating out the functionality unique to test. </a:t>
            </a:r>
          </a:p>
        </p:txBody>
      </p:sp>
      <p:sp>
        <p:nvSpPr>
          <p:cNvPr id="3" name="TextBox 2">
            <a:extLst>
              <a:ext uri="{FF2B5EF4-FFF2-40B4-BE49-F238E27FC236}">
                <a16:creationId xmlns:a16="http://schemas.microsoft.com/office/drawing/2014/main" id="{EB097560-780E-4C26-B133-6FC7B205EEEE}"/>
              </a:ext>
            </a:extLst>
          </p:cNvPr>
          <p:cNvSpPr txBox="1"/>
          <p:nvPr/>
        </p:nvSpPr>
        <p:spPr>
          <a:xfrm>
            <a:off x="0" y="6461242"/>
            <a:ext cx="12192000" cy="369332"/>
          </a:xfrm>
          <a:prstGeom prst="rect">
            <a:avLst/>
          </a:prstGeom>
          <a:noFill/>
        </p:spPr>
        <p:txBody>
          <a:bodyPr wrap="square" rtlCol="0">
            <a:spAutoFit/>
          </a:bodyPr>
          <a:lstStyle/>
          <a:p>
            <a:pPr algn="r"/>
            <a:r>
              <a:rPr lang="en-US" dirty="0"/>
              <a:t>CS 350 – Software Design – Drexel University</a:t>
            </a:r>
          </a:p>
        </p:txBody>
      </p:sp>
      <p:pic>
        <p:nvPicPr>
          <p:cNvPr id="8" name="Picture 7" descr="A screenshot of a cell phone&#10;&#10;Description generated with very high confidence">
            <a:extLst>
              <a:ext uri="{FF2B5EF4-FFF2-40B4-BE49-F238E27FC236}">
                <a16:creationId xmlns:a16="http://schemas.microsoft.com/office/drawing/2014/main" id="{BD36FF37-B4AC-4000-A8F1-E808CD61B2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2112" y="2380541"/>
            <a:ext cx="2967777" cy="3928819"/>
          </a:xfrm>
          <a:prstGeom prst="rect">
            <a:avLst/>
          </a:prstGeom>
        </p:spPr>
      </p:pic>
    </p:spTree>
    <p:custDataLst>
      <p:tags r:id="rId2"/>
    </p:custDataLst>
    <p:extLst>
      <p:ext uri="{BB962C8B-B14F-4D97-AF65-F5344CB8AC3E}">
        <p14:creationId xmlns:p14="http://schemas.microsoft.com/office/powerpoint/2010/main" val="32468085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4BA8E21D-E5F5-449D-8856-9277FAA0C94C}"/>
              </a:ext>
            </a:extLst>
          </p:cNvPr>
          <p:cNvGraphicFramePr>
            <a:graphicFrameLocks noChangeAspect="1"/>
          </p:cNvGraphicFramePr>
          <p:nvPr>
            <p:extLst>
              <p:ext uri="{D42A27DB-BD31-4B8C-83A1-F6EECF244321}">
                <p14:modId xmlns:p14="http://schemas.microsoft.com/office/powerpoint/2010/main" val="4217747024"/>
              </p:ext>
            </p:extLst>
          </p:nvPr>
        </p:nvGraphicFramePr>
        <p:xfrm>
          <a:off x="9126286" y="0"/>
          <a:ext cx="3065714" cy="2731273"/>
        </p:xfrm>
        <a:graphic>
          <a:graphicData uri="http://schemas.openxmlformats.org/presentationml/2006/ole">
            <mc:AlternateContent xmlns:mc="http://schemas.openxmlformats.org/markup-compatibility/2006">
              <mc:Choice xmlns:v="urn:schemas-microsoft-com:vml" Requires="v">
                <p:oleObj spid="_x0000_s4101" r:id="rId5" imgW="4190400" imgH="3733200" progId="">
                  <p:embed/>
                </p:oleObj>
              </mc:Choice>
              <mc:Fallback>
                <p:oleObj r:id="rId5" imgW="4190400" imgH="3733200" progId="">
                  <p:embed/>
                  <p:pic>
                    <p:nvPicPr>
                      <p:cNvPr id="0" name=""/>
                      <p:cNvPicPr/>
                      <p:nvPr/>
                    </p:nvPicPr>
                    <p:blipFill>
                      <a:blip r:embed="rId6"/>
                      <a:stretch>
                        <a:fillRect/>
                      </a:stretch>
                    </p:blipFill>
                    <p:spPr>
                      <a:xfrm>
                        <a:off x="9126286" y="0"/>
                        <a:ext cx="3065714" cy="2731273"/>
                      </a:xfrm>
                      <a:prstGeom prst="rect">
                        <a:avLst/>
                      </a:prstGeom>
                    </p:spPr>
                  </p:pic>
                </p:oleObj>
              </mc:Fallback>
            </mc:AlternateContent>
          </a:graphicData>
        </a:graphic>
      </p:graphicFrame>
      <p:sp>
        <p:nvSpPr>
          <p:cNvPr id="2" name="Speech Bubble: Rectangle with Corners Rounded 1">
            <a:extLst>
              <a:ext uri="{FF2B5EF4-FFF2-40B4-BE49-F238E27FC236}">
                <a16:creationId xmlns:a16="http://schemas.microsoft.com/office/drawing/2014/main" id="{404EB59E-D4AB-48DA-80FF-BEEA8682F59E}"/>
              </a:ext>
            </a:extLst>
          </p:cNvPr>
          <p:cNvSpPr/>
          <p:nvPr/>
        </p:nvSpPr>
        <p:spPr>
          <a:xfrm>
            <a:off x="218661" y="115294"/>
            <a:ext cx="7673009" cy="1816873"/>
          </a:xfrm>
          <a:prstGeom prst="wedgeRoundRectCallout">
            <a:avLst>
              <a:gd name="adj1" fmla="val 72592"/>
              <a:gd name="adj2" fmla="val -279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Students often create this architecture as a proposed design.</a:t>
            </a:r>
          </a:p>
          <a:p>
            <a:pPr algn="ctr"/>
            <a:r>
              <a:rPr lang="en-US" dirty="0"/>
              <a:t>There’s nothing inherently wrong about it, but it’s not right either.</a:t>
            </a:r>
          </a:p>
          <a:p>
            <a:pPr algn="ctr"/>
            <a:r>
              <a:rPr lang="en-US" dirty="0"/>
              <a:t>The questionnaire class is basically the Survey class with a different name. </a:t>
            </a:r>
          </a:p>
          <a:p>
            <a:pPr algn="ctr"/>
            <a:r>
              <a:rPr lang="en-US" dirty="0"/>
              <a:t>To be correct, there would need to be additional functionality in Survey that is not in the Questionnaire class. This answer earns the coveted Picard double face palm</a:t>
            </a:r>
          </a:p>
        </p:txBody>
      </p:sp>
      <p:sp>
        <p:nvSpPr>
          <p:cNvPr id="3" name="TextBox 2">
            <a:extLst>
              <a:ext uri="{FF2B5EF4-FFF2-40B4-BE49-F238E27FC236}">
                <a16:creationId xmlns:a16="http://schemas.microsoft.com/office/drawing/2014/main" id="{EB097560-780E-4C26-B133-6FC7B205EEEE}"/>
              </a:ext>
            </a:extLst>
          </p:cNvPr>
          <p:cNvSpPr txBox="1"/>
          <p:nvPr/>
        </p:nvSpPr>
        <p:spPr>
          <a:xfrm>
            <a:off x="0" y="6461242"/>
            <a:ext cx="12192000" cy="369332"/>
          </a:xfrm>
          <a:prstGeom prst="rect">
            <a:avLst/>
          </a:prstGeom>
          <a:noFill/>
        </p:spPr>
        <p:txBody>
          <a:bodyPr wrap="square" rtlCol="0">
            <a:spAutoFit/>
          </a:bodyPr>
          <a:lstStyle/>
          <a:p>
            <a:pPr algn="r"/>
            <a:r>
              <a:rPr lang="en-US" dirty="0"/>
              <a:t>CS 350 – Software Design – Drexel University</a:t>
            </a:r>
          </a:p>
        </p:txBody>
      </p:sp>
      <p:sp>
        <p:nvSpPr>
          <p:cNvPr id="9" name="Rectangle: Rounded Corners 8">
            <a:hlinkClick r:id="rId7" action="ppaction://hlinksldjump"/>
            <a:extLst>
              <a:ext uri="{FF2B5EF4-FFF2-40B4-BE49-F238E27FC236}">
                <a16:creationId xmlns:a16="http://schemas.microsoft.com/office/drawing/2014/main" id="{52E2672E-7FE4-4535-ACCC-F65273B36968}"/>
              </a:ext>
            </a:extLst>
          </p:cNvPr>
          <p:cNvSpPr/>
          <p:nvPr/>
        </p:nvSpPr>
        <p:spPr>
          <a:xfrm>
            <a:off x="6096000" y="5375581"/>
            <a:ext cx="5748793" cy="787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to previous decision</a:t>
            </a:r>
          </a:p>
        </p:txBody>
      </p:sp>
      <p:pic>
        <p:nvPicPr>
          <p:cNvPr id="11" name="Picture 10" descr="A screenshot of a cell phone&#10;&#10;Description generated with very high confidence">
            <a:extLst>
              <a:ext uri="{FF2B5EF4-FFF2-40B4-BE49-F238E27FC236}">
                <a16:creationId xmlns:a16="http://schemas.microsoft.com/office/drawing/2014/main" id="{546ADE99-191B-44EF-A7BF-692D2DBAFB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207" y="2157239"/>
            <a:ext cx="5930260" cy="3792376"/>
          </a:xfrm>
          <a:prstGeom prst="rect">
            <a:avLst/>
          </a:prstGeom>
        </p:spPr>
      </p:pic>
    </p:spTree>
    <p:custDataLst>
      <p:tags r:id="rId2"/>
    </p:custDataLst>
    <p:extLst>
      <p:ext uri="{BB962C8B-B14F-4D97-AF65-F5344CB8AC3E}">
        <p14:creationId xmlns:p14="http://schemas.microsoft.com/office/powerpoint/2010/main" val="37459990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UID" val="{C8D104C9-F40B-44CD-BE13-0FC88219041D}"/>
  <p:tag name="ISPRING_RESOURCE_FOLDER" val="C:\Users\Owner\Documents\Drexel\CS350\ACR\CS 350 – Practice Design - AlarmClockRadio\"/>
  <p:tag name="ISPRING_PRESENTATION_PATH" val="C:\Users\Owner\Documents\Drexel\CS350\ACR\CS 350 – Practice Design - AlarmClockRadio.pptx"/>
  <p:tag name="ISPRING_PROJECT_VERSION" val="9"/>
  <p:tag name="ISPRING_PROJECT_FOLDER_UPDATED" val="1"/>
  <p:tag name="ISPRING_SCREEN_RECS_UPDATED" val="C:\Users\Owner\Documents\Drexel\CS350\ACR\CS 350 – Practice Design - AlarmClockRadio\"/>
</p:tagLst>
</file>

<file path=ppt/tags/tag2.xml><?xml version="1.0" encoding="utf-8"?>
<p:tagLst xmlns:a="http://schemas.openxmlformats.org/drawingml/2006/main" xmlns:r="http://schemas.openxmlformats.org/officeDocument/2006/relationships" xmlns:p="http://schemas.openxmlformats.org/presentationml/2006/main">
  <p:tag name="ISPRING_SLIDE_SCENARIO_PROPERTIES" val="&lt;ScenarioProperties&gt;&lt;passAction&gt;&lt;action&gt;3&lt;/action&gt;&lt;/passAction&gt;&lt;failAction&gt;&lt;action&gt;3&lt;/action&gt;&lt;/failAction&gt;&lt;viewSlidesPolicy&gt;0&lt;/viewSlidesPolicy&gt;&lt;allowInterrupt&gt;1&lt;/allowInterrupt&gt;&lt;/ScenarioProperties&gt;&#10;"/>
  <p:tag name="ISPRING_SCENARIO_FULL_PATH" val="C:\Users\Owner\Documents\Drexel\CS350\ACR\CS 350 – Practice Design - AlarmClockRadio\scenarios\scenario1.scenario"/>
  <p:tag name="ISPRING_SCENARIO_RELATIVE_PATH" val="CS 350 – Practice Design - AlarmClockRadio\scenarios\scenario1.scenario"/>
</p:tagLst>
</file>

<file path=ppt/tags/tag3.xml><?xml version="1.0" encoding="utf-8"?>
<p:tagLst xmlns:a="http://schemas.openxmlformats.org/drawingml/2006/main" xmlns:r="http://schemas.openxmlformats.org/officeDocument/2006/relationships" xmlns:p="http://schemas.openxmlformats.org/presentationml/2006/main">
  <p:tag name="ISPRING_SLIDE_SCENARIO_PROPERTIES" val="&lt;ScenarioProperties&gt;&lt;passAction&gt;&lt;action&gt;3&lt;/action&gt;&lt;/passAction&gt;&lt;failAction&gt;&lt;action&gt;3&lt;/action&gt;&lt;/failAction&gt;&lt;viewSlidesPolicy&gt;0&lt;/viewSlidesPolicy&gt;&lt;allowInterrupt&gt;1&lt;/allowInterrupt&gt;&lt;/ScenarioProperties&gt;&#10;"/>
  <p:tag name="ISPRING_SCENARIO_FULL_PATH" val="C:\Users\Owner\Documents\Drexel\CS350\ACR\CS 350 – Practice Design - AlarmClockRadio\scenarios\scenario1.scenario"/>
  <p:tag name="ISPRING_SCENARIO_RELATIVE_PATH" val="CS 350 – Practice Design - AlarmClockRadio\scenarios\scenario1.scenario"/>
</p:tagLst>
</file>

<file path=ppt/tags/tag4.xml><?xml version="1.0" encoding="utf-8"?>
<p:tagLst xmlns:a="http://schemas.openxmlformats.org/drawingml/2006/main" xmlns:r="http://schemas.openxmlformats.org/officeDocument/2006/relationships" xmlns:p="http://schemas.openxmlformats.org/presentationml/2006/main">
  <p:tag name="ISPRING_SLIDE_SCENARIO_PROPERTIES" val="&lt;ScenarioProperties&gt;&lt;passAction&gt;&lt;action&gt;3&lt;/action&gt;&lt;/passAction&gt;&lt;failAction&gt;&lt;action&gt;3&lt;/action&gt;&lt;/failAction&gt;&lt;viewSlidesPolicy&gt;0&lt;/viewSlidesPolicy&gt;&lt;allowInterrupt&gt;1&lt;/allowInterrupt&gt;&lt;/ScenarioProperties&gt;&#10;"/>
  <p:tag name="ISPRING_SCENARIO_FULL_PATH" val="C:\Users\Owner\Documents\Drexel\CS350\ACR\CS 350 – Practice Design - AlarmClockRadio\scenarios\scenario1.scenario"/>
  <p:tag name="ISPRING_SCENARIO_RELATIVE_PATH" val="CS 350 – Practice Design - AlarmClockRadio\scenarios\scenario1.scenario"/>
</p:tagLst>
</file>

<file path=ppt/tags/tag5.xml><?xml version="1.0" encoding="utf-8"?>
<p:tagLst xmlns:a="http://schemas.openxmlformats.org/drawingml/2006/main" xmlns:r="http://schemas.openxmlformats.org/officeDocument/2006/relationships" xmlns:p="http://schemas.openxmlformats.org/presentationml/2006/main">
  <p:tag name="ISPRING_SLIDE_SCENARIO_PROPERTIES" val="&lt;ScenarioProperties&gt;&lt;passAction&gt;&lt;action&gt;3&lt;/action&gt;&lt;/passAction&gt;&lt;failAction&gt;&lt;action&gt;3&lt;/action&gt;&lt;/failAction&gt;&lt;viewSlidesPolicy&gt;0&lt;/viewSlidesPolicy&gt;&lt;allowInterrupt&gt;1&lt;/allowInterrupt&gt;&lt;/ScenarioProperties&gt;&#10;"/>
  <p:tag name="ISPRING_SCENARIO_FULL_PATH" val="C:\Users\Owner\Documents\Drexel\CS350\ACR\CS 350 – Practice Design - AlarmClockRadio\scenarios\scenario1.scenario"/>
  <p:tag name="ISPRING_SCENARIO_RELATIVE_PATH" val="CS 350 – Practice Design - AlarmClockRadio\scenarios\scenario1.scenario"/>
</p:tagLst>
</file>

<file path=ppt/tags/tag6.xml><?xml version="1.0" encoding="utf-8"?>
<p:tagLst xmlns:a="http://schemas.openxmlformats.org/drawingml/2006/main" xmlns:r="http://schemas.openxmlformats.org/officeDocument/2006/relationships" xmlns:p="http://schemas.openxmlformats.org/presentationml/2006/main">
  <p:tag name="ISPRING_SLIDE_SCENARIO_PROPERTIES" val="&lt;ScenarioProperties&gt;&lt;passAction&gt;&lt;action&gt;3&lt;/action&gt;&lt;/passAction&gt;&lt;failAction&gt;&lt;action&gt;3&lt;/action&gt;&lt;/failAction&gt;&lt;viewSlidesPolicy&gt;0&lt;/viewSlidesPolicy&gt;&lt;allowInterrupt&gt;1&lt;/allowInterrupt&gt;&lt;/ScenarioProperties&gt;&#10;"/>
  <p:tag name="ISPRING_SCENARIO_FULL_PATH" val="C:\Users\Owner\Documents\Drexel\CS350\ACR\CS 350 – Practice Design - AlarmClockRadio\scenarios\scenario1.scenario"/>
  <p:tag name="ISPRING_SCENARIO_RELATIVE_PATH" val="CS 350 – Practice Design - AlarmClockRadio\scenarios\scenario1.scenario"/>
</p:tagLst>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1584</TotalTime>
  <Words>268</Words>
  <Application>Microsoft Office PowerPoint</Application>
  <PresentationFormat>Widescreen</PresentationFormat>
  <Paragraphs>27</Paragraphs>
  <Slides>5</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5</vt:i4>
      </vt:variant>
    </vt:vector>
  </HeadingPairs>
  <TitlesOfParts>
    <vt:vector size="9" baseType="lpstr">
      <vt:lpstr>Arial</vt:lpstr>
      <vt:lpstr>Calibri</vt:lpstr>
      <vt:lpstr>Corbel</vt:lpstr>
      <vt:lpstr>Depth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350 – Practice Design</dc:title>
  <dc:creator>Jeff Salvage</dc:creator>
  <cp:lastModifiedBy>Jeff Salvage</cp:lastModifiedBy>
  <cp:revision>22</cp:revision>
  <dcterms:created xsi:type="dcterms:W3CDTF">2018-08-04T13:14:09Z</dcterms:created>
  <dcterms:modified xsi:type="dcterms:W3CDTF">2018-09-26T19:32:19Z</dcterms:modified>
</cp:coreProperties>
</file>