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4"/>
  </p:sldMasterIdLst>
  <p:sldIdLst>
    <p:sldId id="257" r:id="rId5"/>
    <p:sldId id="261" r:id="rId6"/>
    <p:sldId id="262" r:id="rId7"/>
    <p:sldId id="256" r:id="rId8"/>
    <p:sldId id="263" r:id="rId9"/>
    <p:sldId id="264" r:id="rId10"/>
    <p:sldId id="258" r:id="rId11"/>
    <p:sldId id="265" r:id="rId12"/>
    <p:sldId id="259" r:id="rId13"/>
    <p:sldId id="266" r:id="rId14"/>
    <p:sldId id="267" r:id="rId15"/>
    <p:sldId id="268" r:id="rId16"/>
    <p:sldId id="269" r:id="rId17"/>
    <p:sldId id="270" r:id="rId18"/>
    <p:sldId id="260" r:id="rId19"/>
    <p:sldId id="271" r:id="rId20"/>
    <p:sldId id="272" r:id="rId21"/>
    <p:sldId id="273" r:id="rId22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213E89-F0E6-44CB-91A0-FA9DEE1BDAFD}">
          <p14:sldIdLst>
            <p14:sldId id="257"/>
            <p14:sldId id="261"/>
            <p14:sldId id="262"/>
            <p14:sldId id="256"/>
            <p14:sldId id="263"/>
            <p14:sldId id="264"/>
            <p14:sldId id="258"/>
            <p14:sldId id="265"/>
            <p14:sldId id="259"/>
            <p14:sldId id="266"/>
            <p14:sldId id="267"/>
            <p14:sldId id="268"/>
            <p14:sldId id="269"/>
            <p14:sldId id="270"/>
            <p14:sldId id="26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8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7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3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452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3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06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9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8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4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3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1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5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6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7A2730A-859E-B540-ADF3-E97069AD1FD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9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F33CDE-ACE6-2B05-34DF-EA74E933925B}"/>
              </a:ext>
            </a:extLst>
          </p:cNvPr>
          <p:cNvSpPr>
            <a:spLocks noGrp="1"/>
          </p:cNvSpPr>
          <p:nvPr/>
        </p:nvSpPr>
        <p:spPr>
          <a:xfrm>
            <a:off x="963477" y="963624"/>
            <a:ext cx="7021513" cy="2308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B98144A-EFEF-B45E-1922-D14F06D9A775}"/>
              </a:ext>
            </a:extLst>
          </p:cNvPr>
          <p:cNvSpPr>
            <a:spLocks noGrp="1"/>
          </p:cNvSpPr>
          <p:nvPr/>
        </p:nvSpPr>
        <p:spPr>
          <a:xfrm>
            <a:off x="963477" y="3724075"/>
            <a:ext cx="7025753" cy="1627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Insights into Sales Trends, Console Preferences, and Regional Differences.</a:t>
            </a:r>
          </a:p>
          <a:p>
            <a:pPr algn="l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*Power BI file shared, please refer to it, static images of dashboard used in this ppt*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2535DFB-9894-61E9-5CF1-64BDA7A7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1594"/>
            <a:ext cx="10515600" cy="1325563"/>
          </a:xfrm>
        </p:spPr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5400" b="0" i="1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Video Game Sales Analysis (1971 - 2024)</a:t>
            </a:r>
            <a:endParaRPr lang="en-IN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48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9B2-B30D-1CBF-8F5B-CB8522C8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935"/>
          </a:xfrm>
        </p:spPr>
        <p:txBody>
          <a:bodyPr>
            <a:normAutofit/>
          </a:bodyPr>
          <a:lstStyle/>
          <a:p>
            <a:r>
              <a:rPr lang="en-IN" sz="2800" dirty="0"/>
              <a:t>Console Specialization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2169E-5C37-7E8D-4707-0186AFB1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130060"/>
            <a:ext cx="10233800" cy="5046903"/>
          </a:xfrm>
        </p:spPr>
        <p:txBody>
          <a:bodyPr>
            <a:normAutofit/>
          </a:bodyPr>
          <a:lstStyle/>
          <a:p>
            <a:r>
              <a:rPr lang="en-US" sz="1600" b="1" dirty="0"/>
              <a:t>2600: </a:t>
            </a:r>
            <a:br>
              <a:rPr lang="en-US" sz="1600" dirty="0"/>
            </a:br>
            <a:r>
              <a:rPr lang="en-US" sz="1600" dirty="0"/>
              <a:t>One of the earliest consoles in the dataset, the 2600 excelled in </a:t>
            </a:r>
            <a:r>
              <a:rPr lang="en-US" sz="1600" b="1" dirty="0"/>
              <a:t>action</a:t>
            </a:r>
            <a:r>
              <a:rPr lang="en-US" sz="1600" dirty="0"/>
              <a:t>, </a:t>
            </a:r>
            <a:r>
              <a:rPr lang="en-US" sz="1600" b="1" dirty="0"/>
              <a:t>platform</a:t>
            </a:r>
            <a:r>
              <a:rPr lang="en-US" sz="1600" dirty="0"/>
              <a:t>, </a:t>
            </a:r>
            <a:r>
              <a:rPr lang="en-US" sz="1600" b="1" dirty="0"/>
              <a:t>puzzle</a:t>
            </a:r>
            <a:r>
              <a:rPr lang="en-US" sz="1600" dirty="0"/>
              <a:t>, </a:t>
            </a:r>
            <a:r>
              <a:rPr lang="en-US" sz="1600" b="1" dirty="0"/>
              <a:t>racing</a:t>
            </a:r>
            <a:r>
              <a:rPr lang="en-US" sz="1600" dirty="0"/>
              <a:t>, and </a:t>
            </a:r>
            <a:r>
              <a:rPr lang="en-US" sz="1600" b="1" dirty="0"/>
              <a:t>shooter</a:t>
            </a:r>
            <a:r>
              <a:rPr lang="en-US" sz="1600" dirty="0"/>
              <a:t> genres, with </a:t>
            </a:r>
            <a:r>
              <a:rPr lang="en-US" sz="1600" b="1" dirty="0"/>
              <a:t>shooter</a:t>
            </a:r>
            <a:r>
              <a:rPr lang="en-US" sz="1600" dirty="0"/>
              <a:t> and </a:t>
            </a:r>
            <a:r>
              <a:rPr lang="en-US" sz="1600" b="1" dirty="0"/>
              <a:t>action</a:t>
            </a:r>
            <a:r>
              <a:rPr lang="en-US" sz="1600" dirty="0"/>
              <a:t> being its top-performing genres. The console reached its peak in </a:t>
            </a:r>
            <a:r>
              <a:rPr lang="en-US" sz="1600" b="1" dirty="0"/>
              <a:t>1982</a:t>
            </a:r>
            <a:r>
              <a:rPr lang="en-US" sz="1600" dirty="0"/>
              <a:t> with a notable sales figure of </a:t>
            </a:r>
            <a:r>
              <a:rPr lang="en-US" sz="1600" b="1" dirty="0"/>
              <a:t>28.99 million</a:t>
            </a:r>
            <a:r>
              <a:rPr lang="en-US" sz="1600" dirty="0"/>
              <a:t> units, particularly thriving between </a:t>
            </a:r>
            <a:r>
              <a:rPr lang="en-US" sz="1600" b="1" dirty="0"/>
              <a:t>1980 and 1984</a:t>
            </a:r>
            <a:r>
              <a:rPr lang="en-US" sz="1600" dirty="0"/>
              <a:t>.</a:t>
            </a:r>
          </a:p>
          <a:p>
            <a:r>
              <a:rPr lang="en-US" sz="1600" b="1" dirty="0"/>
              <a:t>3DS:</a:t>
            </a:r>
            <a:br>
              <a:rPr lang="en-US" sz="1600" dirty="0"/>
            </a:br>
            <a:r>
              <a:rPr lang="en-US" sz="1600" dirty="0"/>
              <a:t>The 3DS saw moderate popularity with peak sales in </a:t>
            </a:r>
            <a:r>
              <a:rPr lang="en-US" sz="1600" b="1" dirty="0"/>
              <a:t>2011</a:t>
            </a:r>
            <a:r>
              <a:rPr lang="en-US" sz="1600" dirty="0"/>
              <a:t> at </a:t>
            </a:r>
            <a:r>
              <a:rPr lang="en-US" sz="1600" b="1" dirty="0"/>
              <a:t>22.59 million</a:t>
            </a:r>
            <a:r>
              <a:rPr lang="en-US" sz="1600" dirty="0"/>
              <a:t> units. However, sales declined steadily after a brief resurgence from </a:t>
            </a:r>
            <a:r>
              <a:rPr lang="en-US" sz="1600" b="1" dirty="0"/>
              <a:t>2014 to 2017</a:t>
            </a:r>
            <a:r>
              <a:rPr lang="en-US" sz="1600" dirty="0"/>
              <a:t>, eventually losing its momentum entirely by </a:t>
            </a:r>
            <a:r>
              <a:rPr lang="en-US" sz="1600" b="1" dirty="0"/>
              <a:t>2020</a:t>
            </a:r>
            <a:r>
              <a:rPr lang="en-US" sz="1600" dirty="0"/>
              <a:t>.</a:t>
            </a:r>
          </a:p>
          <a:p>
            <a:r>
              <a:rPr lang="en-US" sz="1600" b="1" dirty="0"/>
              <a:t>DC:</a:t>
            </a:r>
            <a:br>
              <a:rPr lang="en-US" sz="1600" dirty="0"/>
            </a:br>
            <a:r>
              <a:rPr lang="en-US" sz="1600" dirty="0"/>
              <a:t>Specializing in </a:t>
            </a:r>
            <a:r>
              <a:rPr lang="en-US" sz="1600" b="1" dirty="0"/>
              <a:t>platform</a:t>
            </a:r>
            <a:r>
              <a:rPr lang="en-US" sz="1600" dirty="0"/>
              <a:t> and </a:t>
            </a:r>
            <a:r>
              <a:rPr lang="en-US" sz="1600" b="1" dirty="0"/>
              <a:t>sports</a:t>
            </a:r>
            <a:r>
              <a:rPr lang="en-US" sz="1600" dirty="0"/>
              <a:t> genres, the DC console reached its peak in </a:t>
            </a:r>
            <a:r>
              <a:rPr lang="en-US" sz="1600" b="1" dirty="0"/>
              <a:t>1999</a:t>
            </a:r>
            <a:r>
              <a:rPr lang="en-US" sz="1600" dirty="0"/>
              <a:t> with </a:t>
            </a:r>
            <a:r>
              <a:rPr lang="en-US" sz="1600" b="1" dirty="0"/>
              <a:t>6.06 million</a:t>
            </a:r>
            <a:r>
              <a:rPr lang="en-US" sz="1600" dirty="0"/>
              <a:t> units sold, but its success quickly waned after </a:t>
            </a:r>
            <a:r>
              <a:rPr lang="en-US" sz="1600" b="1" dirty="0"/>
              <a:t>2000</a:t>
            </a:r>
            <a:r>
              <a:rPr lang="en-US" sz="1600" dirty="0"/>
              <a:t>.</a:t>
            </a:r>
          </a:p>
          <a:p>
            <a:r>
              <a:rPr lang="en-US" sz="1600" b="1" dirty="0"/>
              <a:t>DS:</a:t>
            </a:r>
            <a:br>
              <a:rPr lang="en-US" sz="1600" dirty="0"/>
            </a:br>
            <a:r>
              <a:rPr lang="en-US" sz="1600" dirty="0"/>
              <a:t>A strong contender from </a:t>
            </a:r>
            <a:r>
              <a:rPr lang="en-US" sz="1600" b="1" dirty="0"/>
              <a:t>2004 to 2012</a:t>
            </a:r>
            <a:r>
              <a:rPr lang="en-US" sz="1600" dirty="0"/>
              <a:t>, the DS achieved a remarkable peak of </a:t>
            </a:r>
            <a:r>
              <a:rPr lang="en-US" sz="1600" b="1" dirty="0"/>
              <a:t>113.4 million</a:t>
            </a:r>
            <a:r>
              <a:rPr lang="en-US" sz="1600" dirty="0"/>
              <a:t> units in </a:t>
            </a:r>
            <a:r>
              <a:rPr lang="en-US" sz="1600" b="1" dirty="0"/>
              <a:t>2008</a:t>
            </a:r>
            <a:r>
              <a:rPr lang="en-US" sz="1600" dirty="0"/>
              <a:t>, with the highest title count of around </a:t>
            </a:r>
            <a:r>
              <a:rPr lang="en-US" sz="1600" b="1" dirty="0"/>
              <a:t>685</a:t>
            </a:r>
            <a:r>
              <a:rPr lang="en-US" sz="1600" dirty="0"/>
              <a:t> in </a:t>
            </a:r>
            <a:r>
              <a:rPr lang="en-US" sz="1600" b="1" dirty="0"/>
              <a:t>2008 and 2009</a:t>
            </a:r>
            <a:r>
              <a:rPr lang="en-US" sz="1600" dirty="0"/>
              <a:t>. Sales sharply declined from </a:t>
            </a:r>
            <a:r>
              <a:rPr lang="en-US" sz="1600" b="1" dirty="0"/>
              <a:t>2008 to 2012</a:t>
            </a:r>
            <a:r>
              <a:rPr lang="en-US" sz="1600" dirty="0"/>
              <a:t>.</a:t>
            </a:r>
          </a:p>
          <a:p>
            <a:r>
              <a:rPr lang="en-US" sz="1600" b="1" dirty="0"/>
              <a:t>GB:</a:t>
            </a:r>
            <a:br>
              <a:rPr lang="en-US" sz="1600" dirty="0"/>
            </a:br>
            <a:r>
              <a:rPr lang="en-US" sz="1600" dirty="0"/>
              <a:t>This console experienced two sales spikes in </a:t>
            </a:r>
            <a:r>
              <a:rPr lang="en-US" sz="1600" b="1" dirty="0"/>
              <a:t>1997</a:t>
            </a:r>
            <a:r>
              <a:rPr lang="en-US" sz="1600" dirty="0"/>
              <a:t> and </a:t>
            </a:r>
            <a:r>
              <a:rPr lang="en-US" sz="1600" b="1" dirty="0"/>
              <a:t>2001</a:t>
            </a:r>
            <a:r>
              <a:rPr lang="en-US" sz="1600" dirty="0"/>
              <a:t>, with sales reaching </a:t>
            </a:r>
            <a:r>
              <a:rPr lang="en-US" sz="1600" b="1" dirty="0"/>
              <a:t>3.89 million</a:t>
            </a:r>
            <a:r>
              <a:rPr lang="en-US" sz="1600" dirty="0"/>
              <a:t> and </a:t>
            </a:r>
            <a:r>
              <a:rPr lang="en-US" sz="1600" b="1" dirty="0"/>
              <a:t>4.48 million</a:t>
            </a:r>
            <a:r>
              <a:rPr lang="en-US" sz="1600" dirty="0"/>
              <a:t> units, respectively. However, sales tapered off significantly after these peaks.</a:t>
            </a:r>
          </a:p>
          <a:p>
            <a:r>
              <a:rPr lang="en-US" sz="1600" b="1" dirty="0"/>
              <a:t>GBA:</a:t>
            </a:r>
            <a:br>
              <a:rPr lang="en-US" sz="1600" dirty="0"/>
            </a:br>
            <a:r>
              <a:rPr lang="en-US" sz="1600" dirty="0"/>
              <a:t>Operating from </a:t>
            </a:r>
            <a:r>
              <a:rPr lang="en-US" sz="1600" b="1" dirty="0"/>
              <a:t>2001 to 2007</a:t>
            </a:r>
            <a:r>
              <a:rPr lang="en-US" sz="1600" dirty="0"/>
              <a:t>, the GBA performed well in </a:t>
            </a:r>
            <a:r>
              <a:rPr lang="en-US" sz="1600" b="1" dirty="0"/>
              <a:t>action</a:t>
            </a:r>
            <a:r>
              <a:rPr lang="en-US" sz="1600" dirty="0"/>
              <a:t>, </a:t>
            </a:r>
            <a:r>
              <a:rPr lang="en-US" sz="1600" b="1" dirty="0"/>
              <a:t>adventure</a:t>
            </a:r>
            <a:r>
              <a:rPr lang="en-US" sz="1600" dirty="0"/>
              <a:t>, </a:t>
            </a:r>
            <a:r>
              <a:rPr lang="en-US" sz="1600" b="1" dirty="0"/>
              <a:t>racing</a:t>
            </a:r>
            <a:r>
              <a:rPr lang="en-US" sz="1600" dirty="0"/>
              <a:t>, and </a:t>
            </a:r>
            <a:r>
              <a:rPr lang="en-US" sz="1600" b="1" dirty="0"/>
              <a:t>puzzle</a:t>
            </a:r>
            <a:r>
              <a:rPr lang="en-US" sz="1600" dirty="0"/>
              <a:t> genres, though it showed less engagement in the </a:t>
            </a:r>
            <a:r>
              <a:rPr lang="en-US" sz="1600" b="1" dirty="0"/>
              <a:t>shooter</a:t>
            </a:r>
            <a:r>
              <a:rPr lang="en-US" sz="1600" dirty="0"/>
              <a:t> genre.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1883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45A0-6913-0497-9262-F87CC332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715992"/>
            <a:ext cx="10233800" cy="5460970"/>
          </a:xfrm>
        </p:spPr>
        <p:txBody>
          <a:bodyPr>
            <a:noAutofit/>
          </a:bodyPr>
          <a:lstStyle/>
          <a:p>
            <a:r>
              <a:rPr lang="en-US" sz="1600" b="1" dirty="0"/>
              <a:t>GC:</a:t>
            </a:r>
            <a:br>
              <a:rPr lang="en-US" sz="1600" dirty="0"/>
            </a:br>
            <a:r>
              <a:rPr lang="en-US" sz="1600" dirty="0"/>
              <a:t>With a relatively brief lifespan, the GC performed decently from </a:t>
            </a:r>
            <a:r>
              <a:rPr lang="en-US" sz="1600" b="1" dirty="0"/>
              <a:t>2002 to 2006</a:t>
            </a:r>
            <a:r>
              <a:rPr lang="en-US" sz="1600" dirty="0"/>
              <a:t>, without any standout peak years.</a:t>
            </a:r>
          </a:p>
          <a:p>
            <a:r>
              <a:rPr lang="en-US" sz="1600" b="1" dirty="0"/>
              <a:t>N64:</a:t>
            </a:r>
            <a:br>
              <a:rPr lang="en-US" sz="1600" dirty="0"/>
            </a:br>
            <a:r>
              <a:rPr lang="en-US" sz="1600" dirty="0"/>
              <a:t>The N64 was a well-rounded console active from </a:t>
            </a:r>
            <a:r>
              <a:rPr lang="en-US" sz="1600" b="1" dirty="0"/>
              <a:t>1996 to 2001</a:t>
            </a:r>
            <a:r>
              <a:rPr lang="en-US" sz="1600" dirty="0"/>
              <a:t> and achieved steady performance across multiple genres.</a:t>
            </a:r>
          </a:p>
          <a:p>
            <a:r>
              <a:rPr lang="en-US" sz="1600" b="1" dirty="0"/>
              <a:t>NES:</a:t>
            </a:r>
            <a:br>
              <a:rPr lang="en-US" sz="1600" dirty="0"/>
            </a:br>
            <a:r>
              <a:rPr lang="en-US" sz="1600" dirty="0"/>
              <a:t>A legacy console from </a:t>
            </a:r>
            <a:r>
              <a:rPr lang="en-US" sz="1600" b="1" dirty="0"/>
              <a:t>1983 to 1994</a:t>
            </a:r>
            <a:r>
              <a:rPr lang="en-US" sz="1600" dirty="0"/>
              <a:t>, the NES reached its peak in </a:t>
            </a:r>
            <a:r>
              <a:rPr lang="en-US" sz="1600" b="1" dirty="0"/>
              <a:t>1986</a:t>
            </a:r>
            <a:r>
              <a:rPr lang="en-US" sz="1600" dirty="0"/>
              <a:t> with </a:t>
            </a:r>
            <a:r>
              <a:rPr lang="en-US" sz="1600" b="1" dirty="0"/>
              <a:t>9.96 million</a:t>
            </a:r>
            <a:r>
              <a:rPr lang="en-US" sz="1600" dirty="0"/>
              <a:t> units, marking its status as an iconic console of its era.</a:t>
            </a:r>
          </a:p>
          <a:p>
            <a:r>
              <a:rPr lang="en-US" sz="1600" b="1" dirty="0"/>
              <a:t>PC:</a:t>
            </a:r>
            <a:br>
              <a:rPr lang="en-US" sz="1600" dirty="0"/>
            </a:br>
            <a:r>
              <a:rPr lang="en-US" sz="1600" dirty="0"/>
              <a:t>Known for its versatility, the PC shows broad genre representation. While data on PC is limited in the dataset, it consistently shows relevance, with a notable sales spike in </a:t>
            </a:r>
            <a:r>
              <a:rPr lang="en-US" sz="1600" b="1" dirty="0"/>
              <a:t>2011</a:t>
            </a:r>
            <a:r>
              <a:rPr lang="en-US" sz="1600" dirty="0"/>
              <a:t> at </a:t>
            </a:r>
            <a:r>
              <a:rPr lang="en-US" sz="1600" b="1" dirty="0"/>
              <a:t>29.72 million</a:t>
            </a:r>
            <a:r>
              <a:rPr lang="en-US" sz="1600" dirty="0"/>
              <a:t> units.</a:t>
            </a:r>
          </a:p>
          <a:p>
            <a:r>
              <a:rPr lang="en-US" sz="1600" b="1" dirty="0"/>
              <a:t>PS (PlayStation):</a:t>
            </a:r>
            <a:br>
              <a:rPr lang="en-US" sz="1600" dirty="0"/>
            </a:br>
            <a:r>
              <a:rPr lang="en-US" sz="1600" dirty="0"/>
              <a:t>Covering all genres except </a:t>
            </a:r>
            <a:r>
              <a:rPr lang="en-US" sz="1600" b="1" dirty="0"/>
              <a:t>party</a:t>
            </a:r>
            <a:r>
              <a:rPr lang="en-US" sz="1600" dirty="0"/>
              <a:t> and </a:t>
            </a:r>
            <a:r>
              <a:rPr lang="en-US" sz="1600" b="1" dirty="0"/>
              <a:t>visual novel</a:t>
            </a:r>
            <a:r>
              <a:rPr lang="en-US" sz="1600" dirty="0"/>
              <a:t>, PlayStation enjoyed a strong run from </a:t>
            </a:r>
            <a:r>
              <a:rPr lang="en-US" sz="1600" b="1" dirty="0"/>
              <a:t>1994 to 2004</a:t>
            </a:r>
            <a:r>
              <a:rPr lang="en-US" sz="1600" dirty="0"/>
              <a:t>, reaching an all-time peak in </a:t>
            </a:r>
            <a:r>
              <a:rPr lang="en-US" sz="1600" b="1" dirty="0"/>
              <a:t>1999</a:t>
            </a:r>
            <a:r>
              <a:rPr lang="en-US" sz="1600" dirty="0"/>
              <a:t> with </a:t>
            </a:r>
            <a:r>
              <a:rPr lang="en-US" sz="1600" b="1" dirty="0"/>
              <a:t>129.67 million</a:t>
            </a:r>
            <a:r>
              <a:rPr lang="en-US" sz="1600" dirty="0"/>
              <a:t> units. After its peak, it saw a gradual decline.</a:t>
            </a:r>
          </a:p>
          <a:p>
            <a:r>
              <a:rPr lang="en-US" sz="1600" b="1" dirty="0"/>
              <a:t>PS2:</a:t>
            </a:r>
            <a:br>
              <a:rPr lang="en-US" sz="1600" dirty="0"/>
            </a:br>
            <a:r>
              <a:rPr lang="en-US" sz="1600" dirty="0"/>
              <a:t>Spanning </a:t>
            </a:r>
            <a:r>
              <a:rPr lang="en-US" sz="1600" b="1" dirty="0"/>
              <a:t>2000 to 2010</a:t>
            </a:r>
            <a:r>
              <a:rPr lang="en-US" sz="1600" dirty="0"/>
              <a:t>, the PS2 performed best in </a:t>
            </a:r>
            <a:r>
              <a:rPr lang="en-US" sz="1600" b="1" dirty="0"/>
              <a:t>action</a:t>
            </a:r>
            <a:r>
              <a:rPr lang="en-US" sz="1600" dirty="0"/>
              <a:t>, </a:t>
            </a:r>
            <a:r>
              <a:rPr lang="en-US" sz="1600" b="1" dirty="0"/>
              <a:t>sports</a:t>
            </a:r>
            <a:r>
              <a:rPr lang="en-US" sz="1600" dirty="0"/>
              <a:t>, </a:t>
            </a:r>
            <a:r>
              <a:rPr lang="en-US" sz="1600" b="1" dirty="0"/>
              <a:t>racing</a:t>
            </a:r>
            <a:r>
              <a:rPr lang="en-US" sz="1600" dirty="0"/>
              <a:t>, and </a:t>
            </a:r>
            <a:r>
              <a:rPr lang="en-US" sz="1600" b="1" dirty="0"/>
              <a:t>shooter</a:t>
            </a:r>
            <a:r>
              <a:rPr lang="en-US" sz="1600" dirty="0"/>
              <a:t> genres, peaking in </a:t>
            </a:r>
            <a:r>
              <a:rPr lang="en-US" sz="1600" b="1" dirty="0"/>
              <a:t>2002</a:t>
            </a:r>
            <a:r>
              <a:rPr lang="en-US" sz="1600" dirty="0"/>
              <a:t> with </a:t>
            </a:r>
            <a:r>
              <a:rPr lang="en-US" sz="1600" b="1" dirty="0"/>
              <a:t>176.94 million</a:t>
            </a:r>
            <a:r>
              <a:rPr lang="en-US" sz="1600" dirty="0"/>
              <a:t> units before gradually declining.</a:t>
            </a:r>
          </a:p>
          <a:p>
            <a:r>
              <a:rPr lang="en-US" sz="1600" b="1" dirty="0"/>
              <a:t>PS3:</a:t>
            </a:r>
            <a:br>
              <a:rPr lang="en-US" sz="1600" dirty="0"/>
            </a:br>
            <a:r>
              <a:rPr lang="en-US" sz="1600" dirty="0"/>
              <a:t>Active from </a:t>
            </a:r>
            <a:r>
              <a:rPr lang="en-US" sz="1600" b="1" dirty="0"/>
              <a:t>2006 to 2016</a:t>
            </a:r>
            <a:r>
              <a:rPr lang="en-US" sz="1600" dirty="0"/>
              <a:t>, the PS3 mirrored PS2's success with a peak in </a:t>
            </a:r>
            <a:r>
              <a:rPr lang="en-US" sz="1600" b="1" dirty="0"/>
              <a:t>2011</a:t>
            </a:r>
            <a:r>
              <a:rPr lang="en-US" sz="1600" dirty="0"/>
              <a:t> at </a:t>
            </a:r>
            <a:r>
              <a:rPr lang="en-US" sz="1600" b="1" dirty="0"/>
              <a:t>155.48 million</a:t>
            </a:r>
            <a:r>
              <a:rPr lang="en-US" sz="1600" dirty="0"/>
              <a:t> units, showing a characteristic mountain-shaped sales trend.</a:t>
            </a:r>
          </a:p>
        </p:txBody>
      </p:sp>
    </p:spTree>
    <p:extLst>
      <p:ext uri="{BB962C8B-B14F-4D97-AF65-F5344CB8AC3E}">
        <p14:creationId xmlns:p14="http://schemas.microsoft.com/office/powerpoint/2010/main" val="225242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C9D3C-C63E-219D-AE38-417AD06BE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7A43-5ADB-254E-9D00-0D86741F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715992"/>
            <a:ext cx="10233800" cy="5460970"/>
          </a:xfrm>
        </p:spPr>
        <p:txBody>
          <a:bodyPr>
            <a:noAutofit/>
          </a:bodyPr>
          <a:lstStyle/>
          <a:p>
            <a:r>
              <a:rPr lang="en-US" sz="1600" b="1" dirty="0"/>
              <a:t>PS4:</a:t>
            </a:r>
            <a:br>
              <a:rPr lang="en-US" sz="1600" dirty="0"/>
            </a:br>
            <a:r>
              <a:rPr lang="en-US" sz="1600" dirty="0"/>
              <a:t>From </a:t>
            </a:r>
            <a:r>
              <a:rPr lang="en-US" sz="1600" b="1" dirty="0"/>
              <a:t>2013 to 2019</a:t>
            </a:r>
            <a:r>
              <a:rPr lang="en-US" sz="1600" dirty="0"/>
              <a:t>, the PS4 performed well, particularly from </a:t>
            </a:r>
            <a:r>
              <a:rPr lang="en-US" sz="1600" b="1" dirty="0"/>
              <a:t>2014 to 2017</a:t>
            </a:r>
            <a:r>
              <a:rPr lang="en-US" sz="1600" dirty="0"/>
              <a:t> with annual sales between </a:t>
            </a:r>
            <a:r>
              <a:rPr lang="en-US" sz="1600" b="1" dirty="0"/>
              <a:t>96.78 million</a:t>
            </a:r>
            <a:r>
              <a:rPr lang="en-US" sz="1600" dirty="0"/>
              <a:t> and </a:t>
            </a:r>
            <a:r>
              <a:rPr lang="en-US" sz="1600" b="1" dirty="0"/>
              <a:t>112.96 million</a:t>
            </a:r>
            <a:r>
              <a:rPr lang="en-US" sz="1600" dirty="0"/>
              <a:t> units. Sales declined after </a:t>
            </a:r>
            <a:r>
              <a:rPr lang="en-US" sz="1600" b="1" dirty="0"/>
              <a:t>2018</a:t>
            </a:r>
            <a:r>
              <a:rPr lang="en-US" sz="1600" dirty="0"/>
              <a:t>.</a:t>
            </a:r>
          </a:p>
          <a:p>
            <a:r>
              <a:rPr lang="en-US" sz="1600" b="1" dirty="0"/>
              <a:t>PS5:</a:t>
            </a:r>
            <a:br>
              <a:rPr lang="en-US" sz="1600" dirty="0"/>
            </a:br>
            <a:r>
              <a:rPr lang="en-US" sz="1600" dirty="0"/>
              <a:t>Launched in </a:t>
            </a:r>
            <a:r>
              <a:rPr lang="en-US" sz="1600" b="1" dirty="0"/>
              <a:t>2020</a:t>
            </a:r>
            <a:r>
              <a:rPr lang="en-US" sz="1600" dirty="0"/>
              <a:t>, the PS5 has limited data available in the dataset for comprehensive analysis.</a:t>
            </a:r>
          </a:p>
          <a:p>
            <a:r>
              <a:rPr lang="en-US" sz="1600" b="1" dirty="0"/>
              <a:t>PSN:</a:t>
            </a:r>
            <a:br>
              <a:rPr lang="en-US" sz="1600" dirty="0"/>
            </a:br>
            <a:r>
              <a:rPr lang="en-US" sz="1600" dirty="0"/>
              <a:t>From </a:t>
            </a:r>
            <a:r>
              <a:rPr lang="en-US" sz="1600" b="1" dirty="0"/>
              <a:t>2008 to 2015</a:t>
            </a:r>
            <a:r>
              <a:rPr lang="en-US" sz="1600" dirty="0"/>
              <a:t>, PSN showed moderate performance with a peak sales figure of </a:t>
            </a:r>
            <a:r>
              <a:rPr lang="en-US" sz="1600" b="1" dirty="0"/>
              <a:t>2.9 million</a:t>
            </a:r>
            <a:r>
              <a:rPr lang="en-US" sz="1600" dirty="0"/>
              <a:t> units.</a:t>
            </a:r>
          </a:p>
          <a:p>
            <a:r>
              <a:rPr lang="en-US" sz="1600" b="1" dirty="0"/>
              <a:t>PSP:</a:t>
            </a:r>
            <a:br>
              <a:rPr lang="en-US" sz="1600" dirty="0"/>
            </a:br>
            <a:r>
              <a:rPr lang="en-US" sz="1600" dirty="0"/>
              <a:t>Between </a:t>
            </a:r>
            <a:r>
              <a:rPr lang="en-US" sz="1600" b="1" dirty="0"/>
              <a:t>2004 and 2014</a:t>
            </a:r>
            <a:r>
              <a:rPr lang="en-US" sz="1600" dirty="0"/>
              <a:t>, the PSP had consistent performance across genres, peaking in </a:t>
            </a:r>
            <a:r>
              <a:rPr lang="en-US" sz="1600" b="1" dirty="0"/>
              <a:t>2006</a:t>
            </a:r>
            <a:r>
              <a:rPr lang="en-US" sz="1600" dirty="0"/>
              <a:t> with </a:t>
            </a:r>
            <a:r>
              <a:rPr lang="en-US" sz="1600" b="1" dirty="0"/>
              <a:t>46.81 million</a:t>
            </a:r>
            <a:r>
              <a:rPr lang="en-US" sz="1600" dirty="0"/>
              <a:t> units.</a:t>
            </a:r>
          </a:p>
          <a:p>
            <a:r>
              <a:rPr lang="en-US" sz="1600" b="1" dirty="0"/>
              <a:t>PSV:</a:t>
            </a:r>
            <a:br>
              <a:rPr lang="en-US" sz="1600" dirty="0"/>
            </a:br>
            <a:r>
              <a:rPr lang="en-US" sz="1600" dirty="0"/>
              <a:t>Operating from </a:t>
            </a:r>
            <a:r>
              <a:rPr lang="en-US" sz="1600" b="1" dirty="0"/>
              <a:t>2011 to 2018</a:t>
            </a:r>
            <a:r>
              <a:rPr lang="en-US" sz="1600" dirty="0"/>
              <a:t>, PSV saw its peak in </a:t>
            </a:r>
            <a:r>
              <a:rPr lang="en-US" sz="1600" b="1" dirty="0"/>
              <a:t>2012</a:t>
            </a:r>
            <a:r>
              <a:rPr lang="en-US" sz="1600" dirty="0"/>
              <a:t> with </a:t>
            </a:r>
            <a:r>
              <a:rPr lang="en-US" sz="1600" b="1" dirty="0"/>
              <a:t>20.98 million</a:t>
            </a:r>
            <a:r>
              <a:rPr lang="en-US" sz="1600" dirty="0"/>
              <a:t> units, followed by a gradual decline.</a:t>
            </a:r>
          </a:p>
          <a:p>
            <a:r>
              <a:rPr lang="en-US" sz="1600" b="1" dirty="0"/>
              <a:t>SAT:</a:t>
            </a:r>
            <a:br>
              <a:rPr lang="en-US" sz="1600" dirty="0"/>
            </a:br>
            <a:r>
              <a:rPr lang="en-US" sz="1600" dirty="0"/>
              <a:t>From </a:t>
            </a:r>
            <a:r>
              <a:rPr lang="en-US" sz="1600" b="1" dirty="0"/>
              <a:t>1994 to 1999</a:t>
            </a:r>
            <a:r>
              <a:rPr lang="en-US" sz="1600" dirty="0"/>
              <a:t>, SAT reached its peak in </a:t>
            </a:r>
            <a:r>
              <a:rPr lang="en-US" sz="1600" b="1" dirty="0"/>
              <a:t>1996</a:t>
            </a:r>
            <a:r>
              <a:rPr lang="en-US" sz="1600" dirty="0"/>
              <a:t> with </a:t>
            </a:r>
            <a:r>
              <a:rPr lang="en-US" sz="1600" b="1" dirty="0"/>
              <a:t>12.94 million</a:t>
            </a:r>
            <a:r>
              <a:rPr lang="en-US" sz="1600" dirty="0"/>
              <a:t> units, showing a brief spike followed by a steep decline.</a:t>
            </a:r>
          </a:p>
          <a:p>
            <a:r>
              <a:rPr lang="en-US" sz="1600" b="1" dirty="0"/>
              <a:t>SNES:</a:t>
            </a:r>
            <a:br>
              <a:rPr lang="en-US" sz="1600" dirty="0"/>
            </a:br>
            <a:r>
              <a:rPr lang="en-US" sz="1600" dirty="0"/>
              <a:t>The SNES performed well from </a:t>
            </a:r>
            <a:r>
              <a:rPr lang="en-US" sz="1600" b="1" dirty="0"/>
              <a:t>1990 to 1999</a:t>
            </a:r>
            <a:r>
              <a:rPr lang="en-US" sz="1600" dirty="0"/>
              <a:t> with a rapid increase and subsequent decline, peaking in </a:t>
            </a:r>
            <a:r>
              <a:rPr lang="en-US" sz="1600" b="1" dirty="0"/>
              <a:t>1994</a:t>
            </a:r>
            <a:r>
              <a:rPr lang="en-US" sz="1600" dirty="0"/>
              <a:t> with </a:t>
            </a:r>
            <a:r>
              <a:rPr lang="en-US" sz="1600" b="1" dirty="0"/>
              <a:t>22 million</a:t>
            </a:r>
            <a:r>
              <a:rPr lang="en-US" sz="1600" dirty="0"/>
              <a:t> units.</a:t>
            </a:r>
          </a:p>
          <a:p>
            <a:r>
              <a:rPr lang="en-US" sz="1600" b="1" dirty="0"/>
              <a:t>Wii:</a:t>
            </a:r>
            <a:br>
              <a:rPr lang="en-US" sz="1600" dirty="0"/>
            </a:br>
            <a:r>
              <a:rPr lang="en-US" sz="1600" dirty="0"/>
              <a:t>With a shorter lifecycle, Wii excelled from </a:t>
            </a:r>
            <a:r>
              <a:rPr lang="en-US" sz="1600" b="1" dirty="0"/>
              <a:t>2006 to 2014</a:t>
            </a:r>
            <a:r>
              <a:rPr lang="en-US" sz="1600" dirty="0"/>
              <a:t>, especially between </a:t>
            </a:r>
            <a:r>
              <a:rPr lang="en-US" sz="1600" b="1" dirty="0"/>
              <a:t>2007 and 2010</a:t>
            </a:r>
            <a:r>
              <a:rPr lang="en-US" sz="1600" dirty="0"/>
              <a:t>. It reached a peak in </a:t>
            </a:r>
            <a:r>
              <a:rPr lang="en-US" sz="1600" b="1" dirty="0"/>
              <a:t>2009</a:t>
            </a:r>
            <a:r>
              <a:rPr lang="en-US" sz="1600" dirty="0"/>
              <a:t> with </a:t>
            </a:r>
            <a:r>
              <a:rPr lang="en-US" sz="1600" b="1" dirty="0"/>
              <a:t>107.39 million</a:t>
            </a:r>
            <a:r>
              <a:rPr lang="en-US" sz="1600" dirty="0"/>
              <a:t> units.</a:t>
            </a:r>
          </a:p>
        </p:txBody>
      </p:sp>
    </p:spTree>
    <p:extLst>
      <p:ext uri="{BB962C8B-B14F-4D97-AF65-F5344CB8AC3E}">
        <p14:creationId xmlns:p14="http://schemas.microsoft.com/office/powerpoint/2010/main" val="181166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97BBF-D4FA-FED8-9CD0-FD895CF17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CFC1-0000-C6F5-6C5C-0ECC2D52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715992"/>
            <a:ext cx="10233800" cy="5460970"/>
          </a:xfrm>
        </p:spPr>
        <p:txBody>
          <a:bodyPr>
            <a:noAutofit/>
          </a:bodyPr>
          <a:lstStyle/>
          <a:p>
            <a:r>
              <a:rPr lang="en-US" sz="1600" b="1" dirty="0" err="1"/>
              <a:t>WiiU</a:t>
            </a:r>
            <a:r>
              <a:rPr lang="en-US" sz="1600" b="1" dirty="0"/>
              <a:t>:</a:t>
            </a:r>
            <a:br>
              <a:rPr lang="en-US" sz="1600" dirty="0"/>
            </a:br>
            <a:r>
              <a:rPr lang="en-US" sz="1600" dirty="0"/>
              <a:t>Performing decently between </a:t>
            </a:r>
            <a:r>
              <a:rPr lang="en-US" sz="1600" b="1" dirty="0"/>
              <a:t>2012 and 2017</a:t>
            </a:r>
            <a:r>
              <a:rPr lang="en-US" sz="1600" dirty="0"/>
              <a:t>, </a:t>
            </a:r>
            <a:r>
              <a:rPr lang="en-US" sz="1600" dirty="0" err="1"/>
              <a:t>WiiU</a:t>
            </a:r>
            <a:r>
              <a:rPr lang="en-US" sz="1600" dirty="0"/>
              <a:t> achieved its highest sales in </a:t>
            </a:r>
            <a:r>
              <a:rPr lang="en-US" sz="1600" b="1" dirty="0"/>
              <a:t>2013</a:t>
            </a:r>
            <a:r>
              <a:rPr lang="en-US" sz="1600" dirty="0"/>
              <a:t> with </a:t>
            </a:r>
            <a:r>
              <a:rPr lang="en-US" sz="1600" b="1" dirty="0"/>
              <a:t>9.9 million</a:t>
            </a:r>
            <a:r>
              <a:rPr lang="en-US" sz="1600" dirty="0"/>
              <a:t> units.</a:t>
            </a:r>
          </a:p>
          <a:p>
            <a:r>
              <a:rPr lang="en-US" sz="1600" b="1" dirty="0"/>
              <a:t>X360:</a:t>
            </a:r>
            <a:br>
              <a:rPr lang="en-US" sz="1600" dirty="0"/>
            </a:br>
            <a:r>
              <a:rPr lang="en-US" sz="1600" dirty="0"/>
              <a:t>One of the most popular consoles, the X360 excelled from </a:t>
            </a:r>
            <a:r>
              <a:rPr lang="en-US" sz="1600" b="1" dirty="0"/>
              <a:t>2005 to 2018</a:t>
            </a:r>
            <a:r>
              <a:rPr lang="en-US" sz="1600" dirty="0"/>
              <a:t> with robust sales from </a:t>
            </a:r>
            <a:r>
              <a:rPr lang="en-US" sz="1600" b="1" dirty="0"/>
              <a:t>2007 to 2013</a:t>
            </a:r>
            <a:r>
              <a:rPr lang="en-US" sz="1600" dirty="0"/>
              <a:t> and a peak in </a:t>
            </a:r>
            <a:r>
              <a:rPr lang="en-US" sz="1600" b="1" dirty="0"/>
              <a:t>2011</a:t>
            </a:r>
            <a:r>
              <a:rPr lang="en-US" sz="1600" dirty="0"/>
              <a:t> with </a:t>
            </a:r>
            <a:r>
              <a:rPr lang="en-US" sz="1600" b="1" dirty="0"/>
              <a:t>142.51 million</a:t>
            </a:r>
            <a:r>
              <a:rPr lang="en-US" sz="1600" dirty="0"/>
              <a:t> units.</a:t>
            </a:r>
          </a:p>
          <a:p>
            <a:r>
              <a:rPr lang="en-US" sz="1600" b="1" dirty="0"/>
              <a:t>XB:</a:t>
            </a:r>
            <a:br>
              <a:rPr lang="en-US" sz="1600" dirty="0"/>
            </a:br>
            <a:r>
              <a:rPr lang="en-US" sz="1600" dirty="0"/>
              <a:t>The XB performed well between </a:t>
            </a:r>
            <a:r>
              <a:rPr lang="en-US" sz="1600" b="1" dirty="0"/>
              <a:t>2002 and 2005</a:t>
            </a:r>
            <a:r>
              <a:rPr lang="en-US" sz="1600" dirty="0"/>
              <a:t>, with a peak in </a:t>
            </a:r>
            <a:r>
              <a:rPr lang="en-US" sz="1600" b="1" dirty="0"/>
              <a:t>2003</a:t>
            </a:r>
            <a:r>
              <a:rPr lang="en-US" sz="1600" dirty="0"/>
              <a:t> at </a:t>
            </a:r>
            <a:r>
              <a:rPr lang="en-US" sz="1600" b="1" dirty="0"/>
              <a:t>55.39 million</a:t>
            </a:r>
            <a:r>
              <a:rPr lang="en-US" sz="1600" dirty="0"/>
              <a:t> units.</a:t>
            </a:r>
          </a:p>
          <a:p>
            <a:r>
              <a:rPr lang="en-US" sz="1600" b="1" dirty="0" err="1"/>
              <a:t>XOne</a:t>
            </a:r>
            <a:r>
              <a:rPr lang="en-US" sz="1600" b="1" dirty="0"/>
              <a:t>:</a:t>
            </a:r>
            <a:br>
              <a:rPr lang="en-US" sz="1600" dirty="0"/>
            </a:br>
            <a:r>
              <a:rPr lang="en-US" sz="1600" dirty="0"/>
              <a:t>From </a:t>
            </a:r>
            <a:r>
              <a:rPr lang="en-US" sz="1600" b="1" dirty="0"/>
              <a:t>2013 to 2018</a:t>
            </a:r>
            <a:r>
              <a:rPr lang="en-US" sz="1600" dirty="0"/>
              <a:t>, the </a:t>
            </a:r>
            <a:r>
              <a:rPr lang="en-US" sz="1600" dirty="0" err="1"/>
              <a:t>XOne</a:t>
            </a:r>
            <a:r>
              <a:rPr lang="en-US" sz="1600" dirty="0"/>
              <a:t> saw significant sales with a peak in </a:t>
            </a:r>
            <a:r>
              <a:rPr lang="en-US" sz="1600" b="1" dirty="0"/>
              <a:t>2014</a:t>
            </a:r>
            <a:r>
              <a:rPr lang="en-US" sz="1600" dirty="0"/>
              <a:t> at </a:t>
            </a:r>
            <a:r>
              <a:rPr lang="en-US" sz="1600" b="1" dirty="0"/>
              <a:t>61.39 million</a:t>
            </a:r>
            <a:r>
              <a:rPr lang="en-US" sz="1600" dirty="0"/>
              <a:t> units, followed by a gradual decline.</a:t>
            </a:r>
          </a:p>
        </p:txBody>
      </p:sp>
    </p:spTree>
    <p:extLst>
      <p:ext uri="{BB962C8B-B14F-4D97-AF65-F5344CB8AC3E}">
        <p14:creationId xmlns:p14="http://schemas.microsoft.com/office/powerpoint/2010/main" val="3485890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BDC95-40A8-8940-7246-BB8EDC90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Regional Popularity Insights: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7CE5-ABC5-EDD3-C071-CCD38809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North America:</a:t>
            </a:r>
            <a:br>
              <a:rPr lang="en-US" sz="1600" dirty="0"/>
            </a:br>
            <a:r>
              <a:rPr lang="en-US" sz="1600" dirty="0"/>
              <a:t>The North American region consistently leads in total sales across all consoles, with especially high sales in action, shooter, and adventure genres. Modern handheld consoles like </a:t>
            </a:r>
            <a:r>
              <a:rPr lang="en-US" sz="1600" b="1" dirty="0"/>
              <a:t>PS</a:t>
            </a:r>
            <a:r>
              <a:rPr lang="en-US" sz="1600" dirty="0"/>
              <a:t>, </a:t>
            </a:r>
            <a:r>
              <a:rPr lang="en-US" sz="1600" b="1" dirty="0"/>
              <a:t>PS2</a:t>
            </a:r>
            <a:r>
              <a:rPr lang="en-US" sz="1600" dirty="0"/>
              <a:t>, </a:t>
            </a:r>
            <a:r>
              <a:rPr lang="en-US" sz="1600" b="1" dirty="0"/>
              <a:t>PS3</a:t>
            </a:r>
            <a:r>
              <a:rPr lang="en-US" sz="1600" dirty="0"/>
              <a:t>, </a:t>
            </a:r>
            <a:r>
              <a:rPr lang="en-US" sz="1600" b="1" dirty="0"/>
              <a:t>PS4</a:t>
            </a:r>
            <a:r>
              <a:rPr lang="en-US" sz="1600" dirty="0"/>
              <a:t>, </a:t>
            </a:r>
            <a:r>
              <a:rPr lang="en-US" sz="1600" b="1" dirty="0"/>
              <a:t>X360</a:t>
            </a:r>
            <a:r>
              <a:rPr lang="en-US" sz="1600" dirty="0"/>
              <a:t>, and </a:t>
            </a:r>
            <a:r>
              <a:rPr lang="en-US" sz="1600" b="1" dirty="0" err="1"/>
              <a:t>XOne</a:t>
            </a:r>
            <a:r>
              <a:rPr lang="en-US" sz="1600" dirty="0"/>
              <a:t> performed exceptionally well here. However, North America has seen a decline in recent years across several genres.</a:t>
            </a:r>
          </a:p>
          <a:p>
            <a:r>
              <a:rPr lang="en-US" sz="1600" b="1" dirty="0"/>
              <a:t>Europe &amp; Africa:</a:t>
            </a:r>
            <a:br>
              <a:rPr lang="en-US" sz="1600" dirty="0"/>
            </a:br>
            <a:r>
              <a:rPr lang="en-US" sz="1600" dirty="0"/>
              <a:t>Following North America, the European and African regions also show strong sales, with slightly less of a drop in recent years. Some genres maintain steady sales, indicating a more consistent market for these regions.</a:t>
            </a:r>
          </a:p>
          <a:p>
            <a:r>
              <a:rPr lang="en-US" sz="1600" b="1" dirty="0"/>
              <a:t>Japan:</a:t>
            </a:r>
            <a:br>
              <a:rPr lang="en-US" sz="1600" dirty="0"/>
            </a:br>
            <a:r>
              <a:rPr lang="en-US" sz="1600" dirty="0"/>
              <a:t>The Japanese market presents a high degree of fluctuation, making it challenging to identify consistent sales patterns. Although it trails behind North America and Europe &amp; Africa in overall sales, Japan still demonstrates decent performance for certain genres and titles.</a:t>
            </a:r>
          </a:p>
          <a:p>
            <a:r>
              <a:rPr lang="en-US" sz="1600" b="1" dirty="0"/>
              <a:t>Rest of the World:</a:t>
            </a:r>
            <a:br>
              <a:rPr lang="en-US" sz="1600" dirty="0"/>
            </a:br>
            <a:r>
              <a:rPr lang="en-US" sz="1600" dirty="0"/>
              <a:t>Similar to Japan, the Rest of the World region has relatively lower overall sales and fluctuating patterns across genres, with decent performance in specific areas.</a:t>
            </a:r>
          </a:p>
        </p:txBody>
      </p:sp>
    </p:spTree>
    <p:extLst>
      <p:ext uri="{BB962C8B-B14F-4D97-AF65-F5344CB8AC3E}">
        <p14:creationId xmlns:p14="http://schemas.microsoft.com/office/powerpoint/2010/main" val="204661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B55876-AEA6-DBEB-8766-914E08B1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06" y="307962"/>
            <a:ext cx="11178988" cy="62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1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1F02-B692-6200-366C-83B54D7B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Summary of Video Game Console Sales Analysis (1971-2024):</a:t>
            </a:r>
            <a:br>
              <a:rPr lang="en-US" sz="2800" dirty="0"/>
            </a:br>
            <a:r>
              <a:rPr lang="en-US" sz="1800" dirty="0"/>
              <a:t>This presentation analyzed global video game console sales data across multiple dimensions, including genre specialization, console performance, and regional popularity. Below is a summary of the key insights.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1AE5-9C44-7B13-91EF-22BE141A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Console Specialization by Genre</a:t>
            </a:r>
          </a:p>
          <a:p>
            <a:pPr lvl="1"/>
            <a:r>
              <a:rPr lang="en-US" sz="1600" b="1" dirty="0"/>
              <a:t>Classic Consoles:</a:t>
            </a:r>
            <a:r>
              <a:rPr lang="en-US" sz="1600" dirty="0"/>
              <a:t> Early consoles like </a:t>
            </a:r>
            <a:r>
              <a:rPr lang="en-US" sz="1600" b="1" dirty="0"/>
              <a:t>2600</a:t>
            </a:r>
            <a:r>
              <a:rPr lang="en-US" sz="1600" dirty="0"/>
              <a:t>, </a:t>
            </a:r>
            <a:r>
              <a:rPr lang="en-US" sz="1600" b="1" dirty="0"/>
              <a:t>NES</a:t>
            </a:r>
            <a:r>
              <a:rPr lang="en-US" sz="1600" dirty="0"/>
              <a:t>, </a:t>
            </a:r>
            <a:r>
              <a:rPr lang="en-US" sz="1600" b="1" dirty="0"/>
              <a:t>SNES</a:t>
            </a:r>
            <a:r>
              <a:rPr lang="en-US" sz="1600" dirty="0"/>
              <a:t>, and </a:t>
            </a:r>
            <a:r>
              <a:rPr lang="en-US" sz="1600" b="1" dirty="0"/>
              <a:t>GB</a:t>
            </a:r>
            <a:r>
              <a:rPr lang="en-US" sz="1600" dirty="0"/>
              <a:t> set the stage for genre diversity, excelling in action, platform, and shooter games. </a:t>
            </a:r>
            <a:r>
              <a:rPr lang="en-US" sz="1600" b="1" dirty="0"/>
              <a:t>2600</a:t>
            </a:r>
            <a:r>
              <a:rPr lang="en-US" sz="1600" dirty="0"/>
              <a:t> peaked between 1980-1984 with shooter and action genres leading.</a:t>
            </a:r>
          </a:p>
          <a:p>
            <a:pPr lvl="1"/>
            <a:r>
              <a:rPr lang="en-US" sz="1600" b="1" dirty="0"/>
              <a:t>PlayStation Series (PS, PS2, PS3, PS4):</a:t>
            </a:r>
            <a:r>
              <a:rPr lang="en-US" sz="1600" dirty="0"/>
              <a:t> Dominated the action, sports, and racing genres across generations. </a:t>
            </a:r>
            <a:r>
              <a:rPr lang="en-US" sz="1600" b="1" dirty="0"/>
              <a:t>PS2</a:t>
            </a:r>
            <a:r>
              <a:rPr lang="en-US" sz="1600" dirty="0"/>
              <a:t> hit a peak in 2002 with 176.94 million units, while </a:t>
            </a:r>
            <a:r>
              <a:rPr lang="en-US" sz="1600" b="1" dirty="0"/>
              <a:t>PS3</a:t>
            </a:r>
            <a:r>
              <a:rPr lang="en-US" sz="1600" dirty="0"/>
              <a:t> saw its highest in 2011. </a:t>
            </a:r>
            <a:r>
              <a:rPr lang="en-US" sz="1600" b="1" dirty="0"/>
              <a:t>PS4</a:t>
            </a:r>
            <a:r>
              <a:rPr lang="en-US" sz="1600" dirty="0"/>
              <a:t> maintained strong sales from 2014 to 2017, with gradual declines afterward.</a:t>
            </a:r>
          </a:p>
          <a:p>
            <a:pPr lvl="1"/>
            <a:r>
              <a:rPr lang="en-US" sz="1600" b="1" dirty="0"/>
              <a:t>Xbox Series (X360, </a:t>
            </a:r>
            <a:r>
              <a:rPr lang="en-US" sz="1600" b="1" dirty="0" err="1"/>
              <a:t>XOne</a:t>
            </a:r>
            <a:r>
              <a:rPr lang="en-US" sz="1600" b="1" dirty="0"/>
              <a:t>):</a:t>
            </a:r>
            <a:r>
              <a:rPr lang="en-US" sz="1600" dirty="0"/>
              <a:t> The </a:t>
            </a:r>
            <a:r>
              <a:rPr lang="en-US" sz="1600" b="1" dirty="0"/>
              <a:t>X360</a:t>
            </a:r>
            <a:r>
              <a:rPr lang="en-US" sz="1600" dirty="0"/>
              <a:t> was a top performer from 2007 to 2013, excelling across various genres, particularly action and shooter, with a peak in 2011 at 142.51 million units.</a:t>
            </a:r>
          </a:p>
          <a:p>
            <a:pPr lvl="1"/>
            <a:r>
              <a:rPr lang="en-US" sz="1600" b="1" dirty="0"/>
              <a:t>Nintendo Consoles (Wii, DS, 3DS):</a:t>
            </a:r>
            <a:r>
              <a:rPr lang="en-US" sz="1600" dirty="0"/>
              <a:t> </a:t>
            </a:r>
            <a:r>
              <a:rPr lang="en-US" sz="1600" b="1" dirty="0"/>
              <a:t>Wii</a:t>
            </a:r>
            <a:r>
              <a:rPr lang="en-US" sz="1600" dirty="0"/>
              <a:t> performed exceptionally well from 2007-2010, peaking at 107.39 million units in 2009. </a:t>
            </a:r>
            <a:r>
              <a:rPr lang="en-US" sz="1600" b="1" dirty="0"/>
              <a:t>DS</a:t>
            </a:r>
            <a:r>
              <a:rPr lang="en-US" sz="1600" dirty="0"/>
              <a:t> had its peak in 2008 with high sales in action and adventure genres, followed by gradual declines.</a:t>
            </a:r>
          </a:p>
          <a:p>
            <a:pPr lvl="1"/>
            <a:r>
              <a:rPr lang="en-US" sz="1600" b="1" dirty="0"/>
              <a:t>PC Gaming:</a:t>
            </a:r>
            <a:r>
              <a:rPr lang="en-US" sz="1600" dirty="0"/>
              <a:t> Everlasting popularity with diverse genres represented. Despite limited data, PC sales show consistent demand over time.</a:t>
            </a:r>
          </a:p>
        </p:txBody>
      </p:sp>
    </p:spTree>
    <p:extLst>
      <p:ext uri="{BB962C8B-B14F-4D97-AF65-F5344CB8AC3E}">
        <p14:creationId xmlns:p14="http://schemas.microsoft.com/office/powerpoint/2010/main" val="1613542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508C-1C56-0252-86C0-0F1B3FDE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767751"/>
            <a:ext cx="10233800" cy="540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2. Sales Trends Over Time</a:t>
            </a:r>
          </a:p>
          <a:p>
            <a:pPr lvl="1"/>
            <a:r>
              <a:rPr lang="en-US" sz="1600" dirty="0"/>
              <a:t>Console popularity tends to follow a lifecycle pattern, with initial growth, a peak, and a gradual decline. Major spikes in sales are often linked to the release of hit titles or improved hardware.</a:t>
            </a:r>
          </a:p>
          <a:p>
            <a:pPr lvl="1"/>
            <a:r>
              <a:rPr lang="en-US" sz="1600" b="1" dirty="0"/>
              <a:t>Early Consoles (1970s-1990s):</a:t>
            </a:r>
            <a:r>
              <a:rPr lang="en-US" sz="1600" dirty="0"/>
              <a:t> Many of these consoles followed a shorter lifecycle, with rapid peaks and declines.</a:t>
            </a:r>
          </a:p>
          <a:p>
            <a:pPr lvl="1"/>
            <a:r>
              <a:rPr lang="en-US" sz="1600" b="1" dirty="0"/>
              <a:t>Modern Consoles (2000s-2020s):</a:t>
            </a:r>
            <a:r>
              <a:rPr lang="en-US" sz="1600" dirty="0"/>
              <a:t> Modern consoles like </a:t>
            </a:r>
            <a:r>
              <a:rPr lang="en-US" sz="1600" b="1" dirty="0"/>
              <a:t>PS3</a:t>
            </a:r>
            <a:r>
              <a:rPr lang="en-US" sz="1600" dirty="0"/>
              <a:t>, </a:t>
            </a:r>
            <a:r>
              <a:rPr lang="en-US" sz="1600" b="1" dirty="0"/>
              <a:t>PS4</a:t>
            </a:r>
            <a:r>
              <a:rPr lang="en-US" sz="1600" dirty="0"/>
              <a:t>, </a:t>
            </a:r>
            <a:r>
              <a:rPr lang="en-US" sz="1600" b="1" dirty="0"/>
              <a:t>X360</a:t>
            </a:r>
            <a:r>
              <a:rPr lang="en-US" sz="1600" dirty="0"/>
              <a:t>, and </a:t>
            </a:r>
            <a:r>
              <a:rPr lang="en-US" sz="1600" b="1" dirty="0"/>
              <a:t>Wii</a:t>
            </a:r>
            <a:r>
              <a:rPr lang="en-US" sz="1600" dirty="0"/>
              <a:t> sustained high sales over several years before gradual declines as newer generations were introduced.</a:t>
            </a:r>
          </a:p>
          <a:p>
            <a:pPr lvl="1"/>
            <a:r>
              <a:rPr lang="en-US" sz="1600" b="1" dirty="0"/>
              <a:t>Recent Consoles (PS5, </a:t>
            </a:r>
            <a:r>
              <a:rPr lang="en-US" sz="1600" b="1" dirty="0" err="1"/>
              <a:t>XOne</a:t>
            </a:r>
            <a:r>
              <a:rPr lang="en-US" sz="1600" b="1" dirty="0"/>
              <a:t>):</a:t>
            </a:r>
            <a:r>
              <a:rPr lang="en-US" sz="1600" dirty="0"/>
              <a:t> Show potential but are still establishing a pattern. Limited data for PS5 makes long-term trends unclear.</a:t>
            </a:r>
          </a:p>
          <a:p>
            <a:pPr marL="0" indent="0">
              <a:buNone/>
            </a:pPr>
            <a:r>
              <a:rPr lang="en-US" sz="2000" b="1" dirty="0"/>
              <a:t>3. Regional Popularity </a:t>
            </a:r>
            <a:r>
              <a:rPr lang="en-US" sz="2000" b="1" dirty="0">
                <a:solidFill>
                  <a:schemeClr val="tx1"/>
                </a:solidFill>
              </a:rPr>
              <a:t>Insights</a:t>
            </a:r>
          </a:p>
          <a:p>
            <a:pPr lvl="1"/>
            <a:r>
              <a:rPr lang="en-US" sz="1600" b="1" dirty="0"/>
              <a:t>North America:</a:t>
            </a:r>
            <a:r>
              <a:rPr lang="en-US" sz="1600" dirty="0"/>
              <a:t> Dominates in overall sales, particularly in action, shooter, and adventure games. However, recent years show a decline in sales.</a:t>
            </a:r>
          </a:p>
          <a:p>
            <a:pPr lvl="1"/>
            <a:r>
              <a:rPr lang="en-US" sz="1600" b="1" dirty="0"/>
              <a:t>Europe &amp; Africa:</a:t>
            </a:r>
            <a:r>
              <a:rPr lang="en-US" sz="1600" dirty="0"/>
              <a:t> Second highest in sales with more stability than North America, with some genres remaining consistent.</a:t>
            </a:r>
          </a:p>
          <a:p>
            <a:pPr lvl="1"/>
            <a:r>
              <a:rPr lang="en-US" sz="1600" b="1" dirty="0"/>
              <a:t>Japan:</a:t>
            </a:r>
            <a:r>
              <a:rPr lang="en-US" sz="1600" dirty="0"/>
              <a:t> Shows fluctuating sales, making it harder to identify stable patterns. Certain genres perform well but with less predictability.</a:t>
            </a:r>
          </a:p>
          <a:p>
            <a:pPr lvl="1"/>
            <a:r>
              <a:rPr lang="en-US" sz="1600" b="1" dirty="0"/>
              <a:t>Rest of the World:</a:t>
            </a:r>
            <a:r>
              <a:rPr lang="en-US" sz="1600" dirty="0"/>
              <a:t> Lower sales overall with similar fluctuations to Japan. Popularity varies greatly by genre and console.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739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E4F6-3B8B-16B6-AC1B-8FE926B6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Key Takeaways: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CD3955-7C69-53F0-D082-03BA171799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0000" y="1939190"/>
            <a:ext cx="10233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Console Lifecycles: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Successful consoles often follow a predictable lifecycle, with a rapid rise, peak sales in a few years, and a gradual decline as new models emerge.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 Specialization: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Consoles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2600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PS2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X360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showcased dominance in specific genres, with action, sports, and shooter games being consistent top-performers.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Demand Differences: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North America and Europe lead in sales, especially for action and shooter genres, while Japan and other regions exhibit more varied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Evergreen Titles: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Iconic titles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Grand Theft Auto 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continue to drive sales globally, exemplifying how blockbuster games contribute significantly to console popularity. </a:t>
            </a:r>
          </a:p>
        </p:txBody>
      </p:sp>
    </p:spTree>
    <p:extLst>
      <p:ext uri="{BB962C8B-B14F-4D97-AF65-F5344CB8AC3E}">
        <p14:creationId xmlns:p14="http://schemas.microsoft.com/office/powerpoint/2010/main" val="282179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2014-0634-91B3-DF91-D3D4171C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642"/>
            <a:ext cx="10515600" cy="840205"/>
          </a:xfrm>
        </p:spPr>
        <p:txBody>
          <a:bodyPr anchor="ctr">
            <a:no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3F8C-BDBA-FB1D-A4ED-A44BA6AD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371600"/>
            <a:ext cx="10233800" cy="511884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Console Specialization in Genres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Identify best-performing genres for each console and peak performance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Sales Trends Over Time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Track historical sales trends, including peaks and declines across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Regional Popularity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Assess which consoles perform best across different global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 Actionable Insights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Summarize findings to inform future decisions in gaming strategy and console development.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400" b="1" dirty="0"/>
          </a:p>
          <a:p>
            <a:r>
              <a:rPr lang="en-IN" sz="2400" b="1" dirty="0"/>
              <a:t>Dataset Overview</a:t>
            </a:r>
            <a:r>
              <a:rPr lang="en-IN" sz="2400" dirty="0"/>
              <a:t>:</a:t>
            </a:r>
          </a:p>
          <a:p>
            <a:pPr lvl="1"/>
            <a:r>
              <a:rPr lang="en-IN" sz="1600" dirty="0"/>
              <a:t>Total Titles: 60,000+ games</a:t>
            </a:r>
          </a:p>
          <a:p>
            <a:pPr lvl="1"/>
            <a:r>
              <a:rPr lang="en-IN" sz="1600" dirty="0"/>
              <a:t>Time Period: 1971-2024</a:t>
            </a:r>
          </a:p>
          <a:p>
            <a:pPr lvl="1"/>
            <a:r>
              <a:rPr lang="en-US" sz="1600" dirty="0"/>
              <a:t>Data Fields: Game title, release year, genre, console, critic score, and regional sales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3455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247063-94EC-9DD6-28AD-EEAEFB15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IN" sz="2800" dirty="0"/>
              <a:t>Top-Selling Genres and Games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2406E64-06D6-4DF7-258B-7C7F62FAA7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0000" y="1258346"/>
            <a:ext cx="102338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Action &amp; Shooting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Games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Grand Theft Auto 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Call of Duty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series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Action games, especially shooting titles, dominate the top sales list, indicating a strong player preference for high-intensity gameplay.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Sports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Games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FIFA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series,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 Evolution Soccer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Sports games, particularly football/soccer titles, are among the best-sellers, showing consistent popularity across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Racing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Games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Need for 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series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Racing games like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Need for 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attract a substantial audience, though they don’t quite reach the popularity of action/shooting genres.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Role-Playing (RPG)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Games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Fallout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series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RPGs are well-represented in top sales, especially franchises with strong narratives and immersive worlds.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Simulation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Games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Sims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series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Simulation games like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Sims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a niche but loyal following, though they’re less common among the very top sellers.</a:t>
            </a:r>
          </a:p>
        </p:txBody>
      </p:sp>
    </p:spTree>
    <p:extLst>
      <p:ext uri="{BB962C8B-B14F-4D97-AF65-F5344CB8AC3E}">
        <p14:creationId xmlns:p14="http://schemas.microsoft.com/office/powerpoint/2010/main" val="318368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13319E43-1E7A-CA79-3FE7-D337DAF91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925" y="5952226"/>
            <a:ext cx="9144000" cy="692382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1600" dirty="0">
                <a:solidFill>
                  <a:schemeClr val="tx1"/>
                </a:solidFill>
              </a:rPr>
              <a:t>The Total number of titles card shows the actual number of titles. Games have different versions which are either purchased by the user or sold as a catalogue. The report combines all the released versions of the game as single Title. For more details click on the genre on the dashboard.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12420-3321-1027-A4E9-3800E30C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1" y="286269"/>
            <a:ext cx="9876807" cy="557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1EE8-6C77-9A5B-DAD7-20F6D84D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6949"/>
          </a:xfrm>
        </p:spPr>
        <p:txBody>
          <a:bodyPr>
            <a:normAutofit/>
          </a:bodyPr>
          <a:lstStyle/>
          <a:p>
            <a:r>
              <a:rPr lang="en-US" sz="2800" dirty="0"/>
              <a:t>Top 10 Selling Titles and Critic Scores</a:t>
            </a:r>
            <a:endParaRPr lang="en-IN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275F7F-8D79-DDF7-C646-C89FA6639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5788325"/>
            <a:ext cx="10233800" cy="802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Here in the table, it is clearly visible that top selling category is dominated by shooter genre games. Also the shooter genre is dominated by “Call of Duty” franchise.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85532E-5D35-ADB3-2986-FDD5C0ECE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10959"/>
              </p:ext>
            </p:extLst>
          </p:nvPr>
        </p:nvGraphicFramePr>
        <p:xfrm>
          <a:off x="1143480" y="1314801"/>
          <a:ext cx="9510144" cy="4318611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{8EC20E35-A176-4012-BC5E-935CFFF8708E}</a:tableStyleId>
              </a:tblPr>
              <a:tblGrid>
                <a:gridCol w="742777">
                  <a:extLst>
                    <a:ext uri="{9D8B030D-6E8A-4147-A177-3AD203B41FA5}">
                      <a16:colId xmlns:a16="http://schemas.microsoft.com/office/drawing/2014/main" val="3962326572"/>
                    </a:ext>
                  </a:extLst>
                </a:gridCol>
                <a:gridCol w="4035845">
                  <a:extLst>
                    <a:ext uri="{9D8B030D-6E8A-4147-A177-3AD203B41FA5}">
                      <a16:colId xmlns:a16="http://schemas.microsoft.com/office/drawing/2014/main" val="1251129990"/>
                    </a:ext>
                  </a:extLst>
                </a:gridCol>
                <a:gridCol w="3247777">
                  <a:extLst>
                    <a:ext uri="{9D8B030D-6E8A-4147-A177-3AD203B41FA5}">
                      <a16:colId xmlns:a16="http://schemas.microsoft.com/office/drawing/2014/main" val="4242165458"/>
                    </a:ext>
                  </a:extLst>
                </a:gridCol>
                <a:gridCol w="1483745">
                  <a:extLst>
                    <a:ext uri="{9D8B030D-6E8A-4147-A177-3AD203B41FA5}">
                      <a16:colId xmlns:a16="http://schemas.microsoft.com/office/drawing/2014/main" val="145201027"/>
                    </a:ext>
                  </a:extLst>
                </a:gridCol>
              </a:tblGrid>
              <a:tr h="3926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Rank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Game Title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Global Sales (Millions)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Critic Score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75046961"/>
                  </a:ext>
                </a:extLst>
              </a:tr>
              <a:tr h="39260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Grand Theft Auto V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64.3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9.4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01256934"/>
                  </a:ext>
                </a:extLst>
              </a:tr>
              <a:tr h="39260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Call of Duty: Black Ops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31.0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8.2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177578615"/>
                  </a:ext>
                </a:extLst>
              </a:tr>
              <a:tr h="392601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Call of Duty: Modern </a:t>
                      </a:r>
                      <a:r>
                        <a:rPr lang="en-IN" dirty="0" err="1"/>
                        <a:t>Warefare</a:t>
                      </a:r>
                      <a:r>
                        <a:rPr lang="en-IN" dirty="0"/>
                        <a:t> 3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30.7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7.5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52425254"/>
                  </a:ext>
                </a:extLst>
              </a:tr>
              <a:tr h="39260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Call of Duty: Black Ops II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29.6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8.3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83192990"/>
                  </a:ext>
                </a:extLst>
              </a:tr>
              <a:tr h="392601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Call of Duty: Ghosts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28.8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7.8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548482587"/>
                  </a:ext>
                </a:extLst>
              </a:tr>
              <a:tr h="392601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Call of Duty: Black Ops III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26.7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8.1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43923964"/>
                  </a:ext>
                </a:extLst>
              </a:tr>
              <a:tr h="392601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Call of Duty: Modern </a:t>
                      </a:r>
                      <a:r>
                        <a:rPr lang="en-IN" dirty="0" err="1"/>
                        <a:t>Warefare</a:t>
                      </a:r>
                      <a:r>
                        <a:rPr lang="en-IN" dirty="0"/>
                        <a:t> 2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25.0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9.3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72636473"/>
                  </a:ext>
                </a:extLst>
              </a:tr>
              <a:tr h="392601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Grand Theft Auto IV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22.5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9.7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74999896"/>
                  </a:ext>
                </a:extLst>
              </a:tr>
              <a:tr h="392601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Minecraft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22.1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7.9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24864313"/>
                  </a:ext>
                </a:extLst>
              </a:tr>
              <a:tr h="392601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Call of Duty: Advanced </a:t>
                      </a:r>
                      <a:r>
                        <a:rPr lang="en-IN" dirty="0" err="1"/>
                        <a:t>Warefare</a:t>
                      </a:r>
                      <a:endParaRPr lang="en-IN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21.8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8.7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5939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7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52D5-96F6-D5F3-4696-A7DA4BC0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u="sng" dirty="0">
                <a:solidFill>
                  <a:schemeClr val="tx1"/>
                </a:solidFill>
              </a:rPr>
              <a:t>Objective</a:t>
            </a:r>
            <a:r>
              <a:rPr lang="en-US" sz="2400" u="sng" dirty="0">
                <a:solidFill>
                  <a:schemeClr val="tx1"/>
                </a:solidFill>
              </a:rPr>
              <a:t>: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Present a historical overview of video game sales to see if the industry has grown, plateaued, or declined over time.</a:t>
            </a:r>
            <a:r>
              <a:rPr lang="en-US" sz="2800" dirty="0"/>
              <a:t>	</a:t>
            </a:r>
            <a:r>
              <a:rPr lang="en-US" sz="1800" dirty="0"/>
              <a:t>	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5088E-476A-F00B-2CF0-1F4397EB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Visualization:</a:t>
            </a:r>
          </a:p>
          <a:p>
            <a:pPr lvl="1"/>
            <a:r>
              <a:rPr lang="en-US" sz="2000" b="1" dirty="0"/>
              <a:t>Area Chart</a:t>
            </a:r>
            <a:r>
              <a:rPr lang="en-US" sz="2000" dirty="0"/>
              <a:t>:</a:t>
            </a:r>
          </a:p>
          <a:p>
            <a:pPr lvl="2"/>
            <a:r>
              <a:rPr lang="en-US" sz="1400" b="1" dirty="0"/>
              <a:t>Content: </a:t>
            </a:r>
            <a:r>
              <a:rPr lang="en-US" sz="1400" dirty="0"/>
              <a:t>This chart shows annual sales and the number of titles released each year, illustrating trends in sales and game releases from 1971 to 2024</a:t>
            </a:r>
            <a:r>
              <a:rPr lang="en-US" sz="1600" dirty="0"/>
              <a:t>.</a:t>
            </a:r>
            <a:endParaRPr lang="en-US" sz="1600" b="1" dirty="0"/>
          </a:p>
          <a:p>
            <a:pPr lvl="2"/>
            <a:r>
              <a:rPr lang="en-US" sz="1400" b="1" dirty="0"/>
              <a:t>X-axis</a:t>
            </a:r>
            <a:r>
              <a:rPr lang="en-US" sz="1400" dirty="0"/>
              <a:t>: Years (1971 - 2024)</a:t>
            </a:r>
          </a:p>
          <a:p>
            <a:pPr lvl="2"/>
            <a:r>
              <a:rPr lang="en-US" sz="1400" b="1" dirty="0"/>
              <a:t>Y-axis</a:t>
            </a:r>
            <a:r>
              <a:rPr lang="en-US" sz="1400" dirty="0"/>
              <a:t>: Total Sales Volume (Millions of Units or Revenue)</a:t>
            </a:r>
          </a:p>
          <a:p>
            <a:pPr lvl="2"/>
            <a:r>
              <a:rPr lang="en-US" sz="1400" b="1" dirty="0"/>
              <a:t>Secondary</a:t>
            </a:r>
            <a:r>
              <a:rPr lang="en-US" sz="1400" dirty="0"/>
              <a:t> </a:t>
            </a:r>
            <a:r>
              <a:rPr lang="en-US" sz="1400" b="1" dirty="0"/>
              <a:t>Y-axis</a:t>
            </a:r>
            <a:r>
              <a:rPr lang="en-US" sz="1400" dirty="0"/>
              <a:t>: Total Release Volume </a:t>
            </a:r>
          </a:p>
          <a:p>
            <a:pPr lvl="1"/>
            <a:r>
              <a:rPr lang="en-US" sz="2000" b="1" dirty="0"/>
              <a:t>Pie Chart(Sales per Quarter)</a:t>
            </a:r>
            <a:r>
              <a:rPr lang="en-US" sz="2000" dirty="0"/>
              <a:t>:</a:t>
            </a:r>
          </a:p>
          <a:p>
            <a:pPr lvl="2"/>
            <a:r>
              <a:rPr lang="en-US" sz="1400" b="1" dirty="0"/>
              <a:t>Content: </a:t>
            </a:r>
            <a:r>
              <a:rPr lang="en-US" sz="1400" dirty="0"/>
              <a:t>This chart displays the total sales volume per quarter for each genre when a specific genre is selected in the slicer.</a:t>
            </a:r>
          </a:p>
          <a:p>
            <a:pPr lvl="2"/>
            <a:r>
              <a:rPr lang="en-US" sz="1400" b="1" dirty="0"/>
              <a:t>Segments: </a:t>
            </a:r>
            <a:r>
              <a:rPr lang="en-US" sz="1400" dirty="0"/>
              <a:t>Each segment shows the sales percentage as well as total sales in million. Ignore ‘Blank’ segment.</a:t>
            </a:r>
            <a:endParaRPr lang="en-US" sz="1400" b="1" dirty="0"/>
          </a:p>
          <a:p>
            <a:pPr lvl="1"/>
            <a:r>
              <a:rPr lang="en-US" sz="2000" b="1" dirty="0"/>
              <a:t>Pie Chart(Title release per Quarter)</a:t>
            </a:r>
            <a:r>
              <a:rPr lang="en-US" sz="2000" dirty="0"/>
              <a:t>:</a:t>
            </a:r>
            <a:endParaRPr lang="en-US" sz="1600" b="1" dirty="0"/>
          </a:p>
          <a:p>
            <a:pPr lvl="2"/>
            <a:r>
              <a:rPr lang="en-US" sz="1400" b="1" dirty="0"/>
              <a:t>Content: </a:t>
            </a:r>
            <a:r>
              <a:rPr lang="en-US" sz="1400" dirty="0"/>
              <a:t>This chart shows the volume of title releases per quarter for each genre when a specific genre is selected in the slicer.</a:t>
            </a:r>
          </a:p>
          <a:p>
            <a:pPr lvl="2"/>
            <a:r>
              <a:rPr lang="en-US" sz="1400" b="1" dirty="0"/>
              <a:t>Segments: </a:t>
            </a:r>
            <a:r>
              <a:rPr lang="en-US" sz="1400" dirty="0"/>
              <a:t>Each segment shows the title release percentage as well as total volume of title. Ignore ‘Blank’ segment.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2569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B64CF9-C028-348D-5489-D77FCE73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250282"/>
            <a:ext cx="11331388" cy="635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1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528B09-8FDC-4460-C57C-EAEB6A8D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441"/>
          </a:xfrm>
        </p:spPr>
        <p:txBody>
          <a:bodyPr>
            <a:normAutofit/>
          </a:bodyPr>
          <a:lstStyle/>
          <a:p>
            <a:r>
              <a:rPr lang="en-US" sz="2800" dirty="0"/>
              <a:t>Sales Trends Over the Years and Quarterly Analysis</a:t>
            </a:r>
            <a:endParaRPr lang="en-IN" sz="2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8D928C-5235-EDC6-12CF-C5CE3314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33790"/>
            <a:ext cx="10781580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Sales and Title Releases Over 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: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  <a:t>Early Trends (1981-1984)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  <a:t>: Notable initial increase in both game title releases and sales.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  <a:t>Gradual Rise (1987-2000)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  <a:t>: Game releases increased steadily, with sales showing slower growth until a significant spike from 1995 onwards.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  <a:t>Peak Period (2005-2009)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  <a:t>: The industry saw a peak in game releases in 2009 (2,263 titles) and record-breaking sales in 2008, reaching 537.96 million units.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  <a:t>Decline Post-2009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  <a:t>: Both game releases and sales declined consistently each year, possibly due to market shifts or changing consumer interests.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Quarterly Sales Distribution (Pie Chart)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: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  <a:t>4th Quarter Dominance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  <a:t>: The 4th quarter accounts for 46.42% of annual sales, likely due to holiday season sales.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  <a:t>3rd Quarter Impact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  <a:t>: The 3rd quarter follows with 21.92%, suggesting a strong back-to-school or pre-holiday season push.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Quarterly Title Releases (Pie Chart)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: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  <a:t>Consistent 4th Quarter Releases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  <a:t>: The 4th quarter has the highest percentage of releases (29.07%), aligning with sales trends.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  <a:t>Balanced Releases in Other Quarters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  <a:t>: The 1st and 3rd quarters also see significant releases, suggesting balanced launch strategies throughout the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815EC0-FAD1-0DB2-6988-43D68361F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41" y="310373"/>
            <a:ext cx="11070518" cy="62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100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1950</TotalTime>
  <Words>2499</Words>
  <Application>Microsoft Office PowerPoint</Application>
  <PresentationFormat>Widescreen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Depth</vt:lpstr>
      <vt:lpstr>Video Game Sales Analysis (1971 - 2024) </vt:lpstr>
      <vt:lpstr>Objective</vt:lpstr>
      <vt:lpstr>Top-Selling Genres and Games</vt:lpstr>
      <vt:lpstr>PowerPoint Presentation</vt:lpstr>
      <vt:lpstr>Top 10 Selling Titles and Critic Scores</vt:lpstr>
      <vt:lpstr>Objective:  Present a historical overview of video game sales to see if the industry has grown, plateaued, or declined over time.  </vt:lpstr>
      <vt:lpstr>PowerPoint Presentation</vt:lpstr>
      <vt:lpstr>Sales Trends Over the Years and Quarterly Analysis</vt:lpstr>
      <vt:lpstr>PowerPoint Presentation</vt:lpstr>
      <vt:lpstr>Console Specialization Insights:</vt:lpstr>
      <vt:lpstr>PowerPoint Presentation</vt:lpstr>
      <vt:lpstr>PowerPoint Presentation</vt:lpstr>
      <vt:lpstr>PowerPoint Presentation</vt:lpstr>
      <vt:lpstr>Regional Popularity Insights: </vt:lpstr>
      <vt:lpstr>PowerPoint Presentation</vt:lpstr>
      <vt:lpstr>Summary of Video Game Console Sales Analysis (1971-2024): This presentation analyzed global video game console sales data across multiple dimensions, including genre specialization, console performance, and regional popularity. Below is a summary of the key insights. </vt:lpstr>
      <vt:lpstr>PowerPoint Presentation</vt:lpstr>
      <vt:lpstr>Key Takeaways: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Dipankar Kumar</cp:lastModifiedBy>
  <cp:revision>6</cp:revision>
  <dcterms:created xsi:type="dcterms:W3CDTF">2018-06-07T21:39:02Z</dcterms:created>
  <dcterms:modified xsi:type="dcterms:W3CDTF">2024-11-11T14:38:09Z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