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9913" y="2724150"/>
            <a:ext cx="7472172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01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March</a:t>
            </a:r>
            <a:r>
              <a:rPr spc="-8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Min Jung</a:t>
            </a:r>
            <a:r>
              <a:rPr spc="-90" dirty="0"/>
              <a:t> </a:t>
            </a:r>
            <a:r>
              <a:rPr spc="-10" dirty="0"/>
              <a:t>Kang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March</a:t>
            </a:r>
            <a:r>
              <a:rPr spc="-8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Min Jung</a:t>
            </a:r>
            <a:r>
              <a:rPr spc="-90" dirty="0"/>
              <a:t> </a:t>
            </a:r>
            <a:r>
              <a:rPr spc="-10" dirty="0"/>
              <a:t>Kang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March</a:t>
            </a:r>
            <a:r>
              <a:rPr spc="-80" dirty="0"/>
              <a:t> </a:t>
            </a:r>
            <a:r>
              <a:rPr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Min Jung</a:t>
            </a:r>
            <a:r>
              <a:rPr spc="-90" dirty="0"/>
              <a:t> </a:t>
            </a:r>
            <a:r>
              <a:rPr spc="-10" dirty="0"/>
              <a:t>Kang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March</a:t>
            </a:r>
            <a:r>
              <a:rPr spc="-80" dirty="0"/>
              <a:t> </a:t>
            </a:r>
            <a:r>
              <a:rPr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Min Jung</a:t>
            </a:r>
            <a:r>
              <a:rPr spc="-90" dirty="0"/>
              <a:t> </a:t>
            </a:r>
            <a:r>
              <a:rPr spc="-10" dirty="0"/>
              <a:t>Kang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March</a:t>
            </a:r>
            <a:r>
              <a:rPr spc="-80" dirty="0"/>
              <a:t> </a:t>
            </a:r>
            <a:r>
              <a:rPr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Min Jung</a:t>
            </a:r>
            <a:r>
              <a:rPr spc="-90" dirty="0"/>
              <a:t> </a:t>
            </a:r>
            <a:r>
              <a:rPr spc="-10" dirty="0"/>
              <a:t>Kang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814" y="135382"/>
            <a:ext cx="11758371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799" y="2881346"/>
            <a:ext cx="11544401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739" y="6646951"/>
            <a:ext cx="76835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March</a:t>
            </a:r>
            <a:r>
              <a:rPr spc="-80" dirty="0"/>
              <a:t> </a:t>
            </a:r>
            <a:r>
              <a:rPr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93018" y="6646951"/>
            <a:ext cx="921384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070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Min Jung</a:t>
            </a:r>
            <a:r>
              <a:rPr spc="-90" dirty="0"/>
              <a:t> </a:t>
            </a:r>
            <a:r>
              <a:rPr spc="-10" dirty="0"/>
              <a:t>Kang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ta.london.gov.uk/dataset/recorded_crime_summar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en.wikipedia.org/wiki/List_of_London_borough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pi.foursquar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46850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67070"/>
                </a:solidFill>
                <a:latin typeface="Carlito"/>
                <a:cs typeface="Carlito"/>
              </a:rPr>
              <a:t>IBM Professional </a:t>
            </a:r>
            <a:r>
              <a:rPr sz="1400" spc="-10" dirty="0">
                <a:solidFill>
                  <a:srgbClr val="767070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767070"/>
                </a:solidFill>
                <a:latin typeface="Carlito"/>
                <a:cs typeface="Carlito"/>
              </a:rPr>
              <a:t>Scientist Specialization </a:t>
            </a:r>
            <a:r>
              <a:rPr sz="1400" dirty="0">
                <a:solidFill>
                  <a:srgbClr val="767070"/>
                </a:solidFill>
                <a:latin typeface="Carlito"/>
                <a:cs typeface="Carlito"/>
              </a:rPr>
              <a:t>– </a:t>
            </a:r>
            <a:r>
              <a:rPr sz="1400" spc="-10" dirty="0">
                <a:solidFill>
                  <a:srgbClr val="767070"/>
                </a:solidFill>
                <a:latin typeface="Carlito"/>
                <a:cs typeface="Carlito"/>
              </a:rPr>
              <a:t>Capstone</a:t>
            </a:r>
            <a:r>
              <a:rPr sz="1400" spc="5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767070"/>
                </a:solidFill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146" y="3486150"/>
            <a:ext cx="528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- </a:t>
            </a:r>
            <a:r>
              <a:rPr sz="1800" spc="-5" dirty="0">
                <a:latin typeface="Carlito"/>
                <a:cs typeface="Carlito"/>
              </a:rPr>
              <a:t>Finding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best area to </a:t>
            </a:r>
            <a:r>
              <a:rPr sz="1800" spc="-5" dirty="0">
                <a:latin typeface="Carlito"/>
                <a:cs typeface="Carlito"/>
              </a:rPr>
              <a:t>build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student hall in </a:t>
            </a:r>
            <a:r>
              <a:rPr sz="1800" spc="-5" dirty="0">
                <a:solidFill>
                  <a:srgbClr val="FF0000"/>
                </a:solidFill>
                <a:latin typeface="Carlito"/>
                <a:cs typeface="Carlito"/>
              </a:rPr>
              <a:t>London</a:t>
            </a:r>
            <a:r>
              <a:rPr sz="1800" spc="1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-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5227" y="3281171"/>
            <a:ext cx="7781925" cy="47625"/>
          </a:xfrm>
          <a:custGeom>
            <a:avLst/>
            <a:gdLst/>
            <a:ahLst/>
            <a:cxnLst/>
            <a:rect l="l" t="t" r="r" b="b"/>
            <a:pathLst>
              <a:path w="7781925" h="47625">
                <a:moveTo>
                  <a:pt x="7781544" y="0"/>
                </a:moveTo>
                <a:lnTo>
                  <a:pt x="0" y="0"/>
                </a:lnTo>
                <a:lnTo>
                  <a:pt x="0" y="47244"/>
                </a:lnTo>
                <a:lnTo>
                  <a:pt x="7781544" y="47244"/>
                </a:lnTo>
                <a:lnTo>
                  <a:pt x="778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665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spc="-15" dirty="0"/>
              <a:t>Battle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Neighborhoods</a:t>
            </a:r>
          </a:p>
        </p:txBody>
      </p:sp>
      <p:sp>
        <p:nvSpPr>
          <p:cNvPr id="6" name="object 6"/>
          <p:cNvSpPr/>
          <p:nvPr/>
        </p:nvSpPr>
        <p:spPr>
          <a:xfrm>
            <a:off x="2013204" y="1354836"/>
            <a:ext cx="2828544" cy="2086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71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5" name="object 5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46888" y="1687038"/>
            <a:ext cx="4504944" cy="932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799" y="795375"/>
            <a:ext cx="8405495" cy="15240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(4) </a:t>
            </a:r>
            <a:r>
              <a:rPr sz="1700" b="1" spc="-10" dirty="0">
                <a:latin typeface="Carlito"/>
                <a:cs typeface="Carlito"/>
              </a:rPr>
              <a:t>Cluster </a:t>
            </a:r>
            <a:r>
              <a:rPr sz="1700" b="1" spc="-5" dirty="0">
                <a:latin typeface="Carlito"/>
                <a:cs typeface="Carlito"/>
              </a:rPr>
              <a:t>Analysis: </a:t>
            </a:r>
            <a:r>
              <a:rPr sz="1700" b="1" dirty="0">
                <a:latin typeface="Carlito"/>
                <a:cs typeface="Carlito"/>
              </a:rPr>
              <a:t>K-Means</a:t>
            </a:r>
            <a:r>
              <a:rPr sz="1700" b="1" spc="-6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Clustering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Each </a:t>
            </a:r>
            <a:r>
              <a:rPr sz="1700" spc="-5" dirty="0">
                <a:latin typeface="Carlito"/>
                <a:cs typeface="Carlito"/>
              </a:rPr>
              <a:t>clusters were </a:t>
            </a:r>
            <a:r>
              <a:rPr sz="1700" dirty="0">
                <a:latin typeface="Carlito"/>
                <a:cs typeface="Carlito"/>
              </a:rPr>
              <a:t>then </a:t>
            </a:r>
            <a:r>
              <a:rPr sz="1700" spc="-5" dirty="0">
                <a:latin typeface="Carlito"/>
                <a:cs typeface="Carlito"/>
              </a:rPr>
              <a:t>given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name </a:t>
            </a:r>
            <a:r>
              <a:rPr sz="1700" dirty="0">
                <a:latin typeface="Carlito"/>
                <a:cs typeface="Carlito"/>
              </a:rPr>
              <a:t>based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characteristics they</a:t>
            </a:r>
            <a:r>
              <a:rPr sz="1700" spc="-16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display.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arlito"/>
              <a:cs typeface="Carlito"/>
            </a:endParaRPr>
          </a:p>
          <a:p>
            <a:pPr marL="474726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Cluster </a:t>
            </a:r>
            <a:r>
              <a:rPr sz="1600" spc="-5" dirty="0">
                <a:latin typeface="Carlito"/>
                <a:cs typeface="Carlito"/>
              </a:rPr>
              <a:t>0 : </a:t>
            </a:r>
            <a:r>
              <a:rPr sz="1600" spc="-10" dirty="0">
                <a:latin typeface="Carlito"/>
                <a:cs typeface="Carlito"/>
              </a:rPr>
              <a:t>Healthy area </a:t>
            </a:r>
            <a:r>
              <a:rPr sz="1600" spc="-5" dirty="0">
                <a:latin typeface="Carlito"/>
                <a:cs typeface="Carlito"/>
              </a:rPr>
              <a:t>(gym, </a:t>
            </a:r>
            <a:r>
              <a:rPr sz="1600" spc="-10" dirty="0">
                <a:latin typeface="Carlito"/>
                <a:cs typeface="Carlito"/>
              </a:rPr>
              <a:t>park, </a:t>
            </a:r>
            <a:r>
              <a:rPr sz="1600" spc="-5" dirty="0">
                <a:latin typeface="Carlito"/>
                <a:cs typeface="Carlito"/>
              </a:rPr>
              <a:t>pool,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…)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5363" y="2794873"/>
            <a:ext cx="4450080" cy="17710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363" y="4759071"/>
            <a:ext cx="4695444" cy="1685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58917" y="3627247"/>
            <a:ext cx="3841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Cluster </a:t>
            </a:r>
            <a:r>
              <a:rPr sz="1600" spc="-5" dirty="0">
                <a:latin typeface="Carlito"/>
                <a:cs typeface="Carlito"/>
              </a:rPr>
              <a:t>1 : Lively </a:t>
            </a:r>
            <a:r>
              <a:rPr sz="1600" spc="-10" dirty="0">
                <a:latin typeface="Carlito"/>
                <a:cs typeface="Carlito"/>
              </a:rPr>
              <a:t>area (Pub, </a:t>
            </a:r>
            <a:r>
              <a:rPr sz="1600" spc="-15" dirty="0">
                <a:latin typeface="Carlito"/>
                <a:cs typeface="Carlito"/>
              </a:rPr>
              <a:t>restaurant, </a:t>
            </a:r>
            <a:r>
              <a:rPr sz="1600" spc="-40" dirty="0">
                <a:latin typeface="Carlito"/>
                <a:cs typeface="Carlito"/>
              </a:rPr>
              <a:t>bar,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…)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8917" y="5584037"/>
            <a:ext cx="4252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Cluster </a:t>
            </a:r>
            <a:r>
              <a:rPr sz="1600" spc="-5" dirty="0">
                <a:latin typeface="Carlito"/>
                <a:cs typeface="Carlito"/>
              </a:rPr>
              <a:t>2 : </a:t>
            </a:r>
            <a:r>
              <a:rPr sz="1600" spc="-10" dirty="0">
                <a:latin typeface="Carlito"/>
                <a:cs typeface="Carlito"/>
              </a:rPr>
              <a:t>Busy area </a:t>
            </a:r>
            <a:r>
              <a:rPr sz="1600" spc="-15" dirty="0">
                <a:latin typeface="Carlito"/>
                <a:cs typeface="Carlito"/>
              </a:rPr>
              <a:t>(Coffee </a:t>
            </a:r>
            <a:r>
              <a:rPr sz="1600" spc="-10" dirty="0">
                <a:latin typeface="Carlito"/>
                <a:cs typeface="Carlito"/>
              </a:rPr>
              <a:t>shop, </a:t>
            </a:r>
            <a:r>
              <a:rPr sz="1600" spc="-5" dirty="0">
                <a:latin typeface="Carlito"/>
                <a:cs typeface="Carlito"/>
              </a:rPr>
              <a:t>clothing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store…)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71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795375"/>
            <a:ext cx="717105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(4) </a:t>
            </a:r>
            <a:r>
              <a:rPr sz="1700" b="1" spc="-10" dirty="0">
                <a:latin typeface="Carlito"/>
                <a:cs typeface="Carlito"/>
              </a:rPr>
              <a:t>Cluster </a:t>
            </a:r>
            <a:r>
              <a:rPr sz="1700" b="1" spc="-5" dirty="0">
                <a:latin typeface="Carlito"/>
                <a:cs typeface="Carlito"/>
              </a:rPr>
              <a:t>Analysis: </a:t>
            </a:r>
            <a:r>
              <a:rPr sz="1700" b="1" dirty="0">
                <a:latin typeface="Carlito"/>
                <a:cs typeface="Carlito"/>
              </a:rPr>
              <a:t>K-Means</a:t>
            </a:r>
            <a:r>
              <a:rPr sz="1700" b="1" spc="-6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Clustering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Each </a:t>
            </a:r>
            <a:r>
              <a:rPr sz="1700" spc="-5" dirty="0">
                <a:latin typeface="Carlito"/>
                <a:cs typeface="Carlito"/>
              </a:rPr>
              <a:t>clusters were </a:t>
            </a:r>
            <a:r>
              <a:rPr sz="1700" dirty="0">
                <a:latin typeface="Carlito"/>
                <a:cs typeface="Carlito"/>
              </a:rPr>
              <a:t>then </a:t>
            </a:r>
            <a:r>
              <a:rPr sz="1700" spc="-5" dirty="0">
                <a:latin typeface="Carlito"/>
                <a:cs typeface="Carlito"/>
              </a:rPr>
              <a:t>given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name </a:t>
            </a:r>
            <a:r>
              <a:rPr sz="1700" dirty="0">
                <a:latin typeface="Carlito"/>
                <a:cs typeface="Carlito"/>
              </a:rPr>
              <a:t>based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characteristics they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display.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6" name="object 6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20436" y="2224531"/>
            <a:ext cx="45688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Cluster </a:t>
            </a:r>
            <a:r>
              <a:rPr sz="1600" spc="-5" dirty="0">
                <a:latin typeface="Carlito"/>
                <a:cs typeface="Carlito"/>
              </a:rPr>
              <a:t>3 : Quiet </a:t>
            </a:r>
            <a:r>
              <a:rPr sz="1600" spc="-10" dirty="0">
                <a:latin typeface="Carlito"/>
                <a:cs typeface="Carlito"/>
              </a:rPr>
              <a:t>area (Bus stop, </a:t>
            </a:r>
            <a:r>
              <a:rPr sz="1600" spc="-20" dirty="0">
                <a:latin typeface="Carlito"/>
                <a:cs typeface="Carlito"/>
              </a:rPr>
              <a:t>yoga </a:t>
            </a:r>
            <a:r>
              <a:rPr sz="1600" spc="-10" dirty="0">
                <a:latin typeface="Carlito"/>
                <a:cs typeface="Carlito"/>
              </a:rPr>
              <a:t>studio, </a:t>
            </a:r>
            <a:r>
              <a:rPr sz="1600" spc="-15" dirty="0">
                <a:latin typeface="Carlito"/>
                <a:cs typeface="Carlito"/>
              </a:rPr>
              <a:t>garden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…)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0436" y="3796106"/>
            <a:ext cx="38658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Cluster </a:t>
            </a:r>
            <a:r>
              <a:rPr sz="1600" spc="-5" dirty="0">
                <a:latin typeface="Carlito"/>
                <a:cs typeface="Carlito"/>
              </a:rPr>
              <a:t>4 : </a:t>
            </a:r>
            <a:r>
              <a:rPr sz="1600" spc="-25" dirty="0">
                <a:latin typeface="Carlito"/>
                <a:cs typeface="Carlito"/>
              </a:rPr>
              <a:t>Traveler </a:t>
            </a:r>
            <a:r>
              <a:rPr sz="1600" spc="-10" dirty="0">
                <a:latin typeface="Carlito"/>
                <a:cs typeface="Carlito"/>
              </a:rPr>
              <a:t>area </a:t>
            </a:r>
            <a:r>
              <a:rPr sz="1600" spc="-15" dirty="0">
                <a:latin typeface="Carlito"/>
                <a:cs typeface="Carlito"/>
              </a:rPr>
              <a:t>(B&amp;B, </a:t>
            </a:r>
            <a:r>
              <a:rPr sz="1600" spc="-5" dirty="0">
                <a:latin typeface="Carlito"/>
                <a:cs typeface="Carlito"/>
              </a:rPr>
              <a:t>hotel,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airport…)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363" y="1914913"/>
            <a:ext cx="4475988" cy="9623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363" y="3187438"/>
            <a:ext cx="4504944" cy="185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1643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55" dirty="0"/>
              <a:t> </a:t>
            </a:r>
            <a:r>
              <a:rPr spc="-15" dirty="0"/>
              <a:t>Results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684" y="123444"/>
            <a:ext cx="7969250" cy="668020"/>
            <a:chOff x="138684" y="123444"/>
            <a:chExt cx="7969250" cy="668020"/>
          </a:xfrm>
        </p:grpSpPr>
        <p:sp>
          <p:nvSpPr>
            <p:cNvPr id="4" name="object 4"/>
            <p:cNvSpPr/>
            <p:nvPr/>
          </p:nvSpPr>
          <p:spPr>
            <a:xfrm>
              <a:off x="138684" y="743712"/>
              <a:ext cx="7781925" cy="47625"/>
            </a:xfrm>
            <a:custGeom>
              <a:avLst/>
              <a:gdLst/>
              <a:ahLst/>
              <a:cxnLst/>
              <a:rect l="l" t="t" r="r" b="b"/>
              <a:pathLst>
                <a:path w="7781925" h="47625">
                  <a:moveTo>
                    <a:pt x="7781544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7781544" y="47244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6536" y="123444"/>
              <a:ext cx="771144" cy="66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83907" y="161544"/>
              <a:ext cx="704088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3799" y="795375"/>
            <a:ext cx="11381105" cy="216598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Upon </a:t>
            </a:r>
            <a:r>
              <a:rPr sz="1700" spc="-10" dirty="0">
                <a:latin typeface="Carlito"/>
                <a:cs typeface="Carlito"/>
              </a:rPr>
              <a:t>different </a:t>
            </a:r>
            <a:r>
              <a:rPr sz="1700" spc="-5" dirty="0">
                <a:latin typeface="Carlito"/>
                <a:cs typeface="Carlito"/>
              </a:rPr>
              <a:t>analysis, we were </a:t>
            </a:r>
            <a:r>
              <a:rPr sz="1700" dirty="0">
                <a:latin typeface="Carlito"/>
                <a:cs typeface="Carlito"/>
              </a:rPr>
              <a:t>able </a:t>
            </a:r>
            <a:r>
              <a:rPr sz="1700" spc="-5" dirty="0">
                <a:latin typeface="Carlito"/>
                <a:cs typeface="Carlito"/>
              </a:rPr>
              <a:t>to discover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best neighborhoods </a:t>
            </a:r>
            <a:r>
              <a:rPr sz="1700" dirty="0">
                <a:latin typeface="Carlito"/>
                <a:cs typeface="Carlito"/>
              </a:rPr>
              <a:t>based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our criteria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spc="-15" dirty="0">
                <a:latin typeface="Carlito"/>
                <a:cs typeface="Carlito"/>
              </a:rPr>
              <a:t>safety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2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atmosphere.</a:t>
            </a:r>
            <a:endParaRPr sz="1700">
              <a:latin typeface="Carlito"/>
              <a:cs typeface="Carlito"/>
            </a:endParaRPr>
          </a:p>
          <a:p>
            <a:pPr marL="241300" marR="289560" indent="-228600">
              <a:lnSpc>
                <a:spcPts val="1839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For </a:t>
            </a:r>
            <a:r>
              <a:rPr sz="1700" spc="-30" dirty="0">
                <a:latin typeface="Carlito"/>
                <a:cs typeface="Carlito"/>
              </a:rPr>
              <a:t>safety, </a:t>
            </a:r>
            <a:r>
              <a:rPr sz="1700" spc="-5" dirty="0">
                <a:latin typeface="Carlito"/>
                <a:cs typeface="Carlito"/>
              </a:rPr>
              <a:t>we normalized </a:t>
            </a:r>
            <a:r>
              <a:rPr sz="1700" dirty="0">
                <a:latin typeface="Carlito"/>
                <a:cs typeface="Carlito"/>
              </a:rPr>
              <a:t>crime to </a:t>
            </a:r>
            <a:r>
              <a:rPr sz="1700" spc="-5" dirty="0">
                <a:latin typeface="Carlito"/>
                <a:cs typeface="Carlito"/>
              </a:rPr>
              <a:t>population </a:t>
            </a:r>
            <a:r>
              <a:rPr sz="1700" spc="-10" dirty="0">
                <a:latin typeface="Carlito"/>
                <a:cs typeface="Carlito"/>
              </a:rPr>
              <a:t>ratio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10" dirty="0">
                <a:latin typeface="Carlito"/>
                <a:cs typeface="Carlito"/>
              </a:rPr>
              <a:t>reversed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score </a:t>
            </a:r>
            <a:r>
              <a:rPr sz="1700" dirty="0">
                <a:latin typeface="Carlito"/>
                <a:cs typeface="Carlito"/>
              </a:rPr>
              <a:t>so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dirty="0">
                <a:latin typeface="Carlito"/>
                <a:cs typeface="Carlito"/>
              </a:rPr>
              <a:t>1 </a:t>
            </a:r>
            <a:r>
              <a:rPr sz="1700" spc="-5" dirty="0">
                <a:latin typeface="Carlito"/>
                <a:cs typeface="Carlito"/>
              </a:rPr>
              <a:t>represents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neighborhood </a:t>
            </a:r>
            <a:r>
              <a:rPr sz="1700" dirty="0">
                <a:latin typeface="Carlito"/>
                <a:cs typeface="Carlito"/>
              </a:rPr>
              <a:t>with </a:t>
            </a:r>
            <a:r>
              <a:rPr sz="1700" spc="-5" dirty="0">
                <a:latin typeface="Carlito"/>
                <a:cs typeface="Carlito"/>
              </a:rPr>
              <a:t>least  </a:t>
            </a:r>
            <a:r>
              <a:rPr sz="1700" dirty="0">
                <a:latin typeface="Carlito"/>
                <a:cs typeface="Carlito"/>
              </a:rPr>
              <a:t>crimer per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person.</a:t>
            </a:r>
            <a:endParaRPr sz="1700">
              <a:latin typeface="Carlito"/>
              <a:cs typeface="Carlito"/>
            </a:endParaRPr>
          </a:p>
          <a:p>
            <a:pPr marL="241300" marR="5080" indent="-228600" algn="just">
              <a:lnSpc>
                <a:spcPts val="1839"/>
              </a:lnSpc>
              <a:spcBef>
                <a:spcPts val="985"/>
              </a:spcBef>
              <a:buFont typeface="Arial"/>
              <a:buChar char="•"/>
              <a:tabLst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atmosphere, we </a:t>
            </a:r>
            <a:r>
              <a:rPr sz="1700" spc="-20" dirty="0">
                <a:latin typeface="Carlito"/>
                <a:cs typeface="Carlito"/>
              </a:rPr>
              <a:t>gave </a:t>
            </a:r>
            <a:r>
              <a:rPr sz="1700" dirty="0">
                <a:latin typeface="Carlito"/>
                <a:cs typeface="Carlito"/>
              </a:rPr>
              <a:t>an </a:t>
            </a:r>
            <a:r>
              <a:rPr sz="1700" spc="-5" dirty="0">
                <a:latin typeface="Carlito"/>
                <a:cs typeface="Carlito"/>
              </a:rPr>
              <a:t>arbitrary </a:t>
            </a:r>
            <a:r>
              <a:rPr sz="1700" spc="-10" dirty="0">
                <a:latin typeface="Carlito"/>
                <a:cs typeface="Carlito"/>
              </a:rPr>
              <a:t>score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each </a:t>
            </a:r>
            <a:r>
              <a:rPr sz="1700" spc="-5" dirty="0">
                <a:latin typeface="Carlito"/>
                <a:cs typeface="Carlito"/>
              </a:rPr>
              <a:t>cluster </a:t>
            </a:r>
            <a:r>
              <a:rPr sz="1700" dirty="0">
                <a:latin typeface="Carlito"/>
                <a:cs typeface="Carlito"/>
              </a:rPr>
              <a:t>based </a:t>
            </a:r>
            <a:r>
              <a:rPr sz="1700" spc="-5" dirty="0">
                <a:latin typeface="Carlito"/>
                <a:cs typeface="Carlito"/>
              </a:rPr>
              <a:t>on personal </a:t>
            </a:r>
            <a:r>
              <a:rPr sz="1700" spc="-10" dirty="0">
                <a:latin typeface="Carlito"/>
                <a:cs typeface="Carlito"/>
              </a:rPr>
              <a:t>preference, </a:t>
            </a:r>
            <a:r>
              <a:rPr sz="1700" dirty="0">
                <a:latin typeface="Carlito"/>
                <a:cs typeface="Carlito"/>
              </a:rPr>
              <a:t>as </a:t>
            </a:r>
            <a:r>
              <a:rPr sz="1700" spc="-10" dirty="0">
                <a:latin typeface="Carlito"/>
                <a:cs typeface="Carlito"/>
              </a:rPr>
              <a:t>preference </a:t>
            </a:r>
            <a:r>
              <a:rPr sz="1700" dirty="0">
                <a:latin typeface="Carlito"/>
                <a:cs typeface="Carlito"/>
              </a:rPr>
              <a:t>is not </a:t>
            </a:r>
            <a:r>
              <a:rPr sz="1700" spc="-10" dirty="0">
                <a:latin typeface="Carlito"/>
                <a:cs typeface="Carlito"/>
              </a:rPr>
              <a:t>easy to </a:t>
            </a:r>
            <a:r>
              <a:rPr sz="1700" spc="5" dirty="0">
                <a:latin typeface="Carlito"/>
                <a:cs typeface="Carlito"/>
              </a:rPr>
              <a:t>quantify  </a:t>
            </a:r>
            <a:r>
              <a:rPr sz="1700" dirty="0">
                <a:latin typeface="Carlito"/>
                <a:cs typeface="Carlito"/>
              </a:rPr>
              <a:t>without </a:t>
            </a:r>
            <a:r>
              <a:rPr sz="1700" spc="-10" dirty="0">
                <a:latin typeface="Carlito"/>
                <a:cs typeface="Carlito"/>
              </a:rPr>
              <a:t>subjectivity. </a:t>
            </a:r>
            <a:r>
              <a:rPr sz="1700" spc="-5" dirty="0">
                <a:latin typeface="Carlito"/>
                <a:cs typeface="Carlito"/>
              </a:rPr>
              <a:t>Highest </a:t>
            </a:r>
            <a:r>
              <a:rPr sz="1700" spc="-10" dirty="0">
                <a:latin typeface="Carlito"/>
                <a:cs typeface="Carlito"/>
              </a:rPr>
              <a:t>score </a:t>
            </a:r>
            <a:r>
              <a:rPr sz="1700" spc="-5" dirty="0">
                <a:latin typeface="Carlito"/>
                <a:cs typeface="Carlito"/>
              </a:rPr>
              <a:t>was given </a:t>
            </a:r>
            <a:r>
              <a:rPr sz="1700" spc="-10" dirty="0">
                <a:latin typeface="Carlito"/>
                <a:cs typeface="Carlito"/>
              </a:rPr>
              <a:t>to Busy </a:t>
            </a:r>
            <a:r>
              <a:rPr sz="1700" spc="-5" dirty="0">
                <a:latin typeface="Carlito"/>
                <a:cs typeface="Carlito"/>
              </a:rPr>
              <a:t>area (Cluster </a:t>
            </a:r>
            <a:r>
              <a:rPr sz="1700" dirty="0">
                <a:latin typeface="Carlito"/>
                <a:cs typeface="Carlito"/>
              </a:rPr>
              <a:t>2) which I </a:t>
            </a:r>
            <a:r>
              <a:rPr sz="1700" spc="-30" dirty="0">
                <a:latin typeface="Carlito"/>
                <a:cs typeface="Carlito"/>
              </a:rPr>
              <a:t>prefer,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lowest </a:t>
            </a:r>
            <a:r>
              <a:rPr sz="1700" spc="-10" dirty="0">
                <a:latin typeface="Carlito"/>
                <a:cs typeface="Carlito"/>
              </a:rPr>
              <a:t>score </a:t>
            </a:r>
            <a:r>
              <a:rPr sz="1700" spc="-5" dirty="0">
                <a:latin typeface="Carlito"/>
                <a:cs typeface="Carlito"/>
              </a:rPr>
              <a:t>was given to </a:t>
            </a:r>
            <a:r>
              <a:rPr sz="1700" spc="-25" dirty="0">
                <a:latin typeface="Carlito"/>
                <a:cs typeface="Carlito"/>
              </a:rPr>
              <a:t>Traveler </a:t>
            </a:r>
            <a:r>
              <a:rPr sz="1700" spc="-5" dirty="0">
                <a:latin typeface="Carlito"/>
                <a:cs typeface="Carlito"/>
              </a:rPr>
              <a:t>area  (Cluster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4).</a:t>
            </a:r>
            <a:endParaRPr sz="1700">
              <a:latin typeface="Carlito"/>
              <a:cs typeface="Carlito"/>
            </a:endParaRPr>
          </a:p>
          <a:p>
            <a:pPr marL="241300" indent="-228600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Then by </a:t>
            </a:r>
            <a:r>
              <a:rPr sz="1700" dirty="0">
                <a:latin typeface="Carlito"/>
                <a:cs typeface="Carlito"/>
              </a:rPr>
              <a:t>adding the </a:t>
            </a:r>
            <a:r>
              <a:rPr sz="1700" spc="-5" dirty="0">
                <a:latin typeface="Carlito"/>
                <a:cs typeface="Carlito"/>
              </a:rPr>
              <a:t>two scores, we were </a:t>
            </a:r>
            <a:r>
              <a:rPr sz="1700" dirty="0">
                <a:latin typeface="Carlito"/>
                <a:cs typeface="Carlito"/>
              </a:rPr>
              <a:t>able </a:t>
            </a:r>
            <a:r>
              <a:rPr sz="1700" spc="-5" dirty="0">
                <a:latin typeface="Carlito"/>
                <a:cs typeface="Carlito"/>
              </a:rPr>
              <a:t>to find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best neighborhood scoreing full </a:t>
            </a:r>
            <a:r>
              <a:rPr sz="1700" dirty="0">
                <a:latin typeface="Carlito"/>
                <a:cs typeface="Carlito"/>
              </a:rPr>
              <a:t>2.0 </a:t>
            </a:r>
            <a:r>
              <a:rPr sz="1700" spc="-5" dirty="0">
                <a:latin typeface="Carlito"/>
                <a:cs typeface="Carlito"/>
              </a:rPr>
              <a:t>points,</a:t>
            </a:r>
            <a:r>
              <a:rPr sz="1700" spc="-190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Harrow.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5913" y="3861101"/>
            <a:ext cx="4591050" cy="1419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222235" y="3185550"/>
            <a:ext cx="3793490" cy="3582670"/>
            <a:chOff x="7222235" y="3185550"/>
            <a:chExt cx="3793490" cy="3582670"/>
          </a:xfrm>
        </p:grpSpPr>
        <p:sp>
          <p:nvSpPr>
            <p:cNvPr id="10" name="object 10"/>
            <p:cNvSpPr/>
            <p:nvPr/>
          </p:nvSpPr>
          <p:spPr>
            <a:xfrm>
              <a:off x="7275575" y="3185550"/>
              <a:ext cx="3705604" cy="3582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6713" y="3359658"/>
              <a:ext cx="3764279" cy="273050"/>
            </a:xfrm>
            <a:custGeom>
              <a:avLst/>
              <a:gdLst/>
              <a:ahLst/>
              <a:cxnLst/>
              <a:rect l="l" t="t" r="r" b="b"/>
              <a:pathLst>
                <a:path w="3764279" h="273050">
                  <a:moveTo>
                    <a:pt x="0" y="272795"/>
                  </a:moveTo>
                  <a:lnTo>
                    <a:pt x="3764279" y="272795"/>
                  </a:lnTo>
                  <a:lnTo>
                    <a:pt x="3764279" y="0"/>
                  </a:lnTo>
                  <a:lnTo>
                    <a:pt x="0" y="0"/>
                  </a:lnTo>
                  <a:lnTo>
                    <a:pt x="0" y="272795"/>
                  </a:lnTo>
                  <a:close/>
                </a:path>
              </a:pathLst>
            </a:custGeom>
            <a:ln w="28955">
              <a:solidFill>
                <a:srgbClr val="001F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070091" y="4351020"/>
            <a:ext cx="536575" cy="550545"/>
          </a:xfrm>
          <a:custGeom>
            <a:avLst/>
            <a:gdLst/>
            <a:ahLst/>
            <a:cxnLst/>
            <a:rect l="l" t="t" r="r" b="b"/>
            <a:pathLst>
              <a:path w="536575" h="550545">
                <a:moveTo>
                  <a:pt x="268224" y="0"/>
                </a:moveTo>
                <a:lnTo>
                  <a:pt x="268224" y="137540"/>
                </a:lnTo>
                <a:lnTo>
                  <a:pt x="0" y="137540"/>
                </a:lnTo>
                <a:lnTo>
                  <a:pt x="0" y="412622"/>
                </a:lnTo>
                <a:lnTo>
                  <a:pt x="268224" y="412622"/>
                </a:lnTo>
                <a:lnTo>
                  <a:pt x="268224" y="550163"/>
                </a:lnTo>
                <a:lnTo>
                  <a:pt x="536448" y="275081"/>
                </a:lnTo>
                <a:lnTo>
                  <a:pt x="268224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273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50" dirty="0"/>
              <a:t> </a:t>
            </a:r>
            <a:r>
              <a:rPr spc="-5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684" y="123444"/>
            <a:ext cx="7969250" cy="668020"/>
            <a:chOff x="138684" y="123444"/>
            <a:chExt cx="7969250" cy="668020"/>
          </a:xfrm>
        </p:grpSpPr>
        <p:sp>
          <p:nvSpPr>
            <p:cNvPr id="4" name="object 4"/>
            <p:cNvSpPr/>
            <p:nvPr/>
          </p:nvSpPr>
          <p:spPr>
            <a:xfrm>
              <a:off x="138684" y="743712"/>
              <a:ext cx="7781925" cy="47625"/>
            </a:xfrm>
            <a:custGeom>
              <a:avLst/>
              <a:gdLst/>
              <a:ahLst/>
              <a:cxnLst/>
              <a:rect l="l" t="t" r="r" b="b"/>
              <a:pathLst>
                <a:path w="7781925" h="47625">
                  <a:moveTo>
                    <a:pt x="7781544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7781544" y="47244"/>
                  </a:lnTo>
                  <a:lnTo>
                    <a:pt x="77815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36536" y="123444"/>
              <a:ext cx="771144" cy="6675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83907" y="161544"/>
              <a:ext cx="704088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696711" y="1623060"/>
            <a:ext cx="6239255" cy="4558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3799" y="895603"/>
            <a:ext cx="11341100" cy="5149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939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25" dirty="0">
                <a:latin typeface="Carlito"/>
                <a:cs typeface="Carlito"/>
              </a:rPr>
              <a:t>However, </a:t>
            </a:r>
            <a:r>
              <a:rPr sz="1700" dirty="0">
                <a:latin typeface="Carlito"/>
                <a:cs typeface="Carlito"/>
              </a:rPr>
              <a:t>when </a:t>
            </a:r>
            <a:r>
              <a:rPr sz="1700" spc="-5" dirty="0">
                <a:latin typeface="Carlito"/>
                <a:cs typeface="Carlito"/>
              </a:rPr>
              <a:t>we </a:t>
            </a:r>
            <a:r>
              <a:rPr sz="1700" dirty="0">
                <a:latin typeface="Carlito"/>
                <a:cs typeface="Carlito"/>
              </a:rPr>
              <a:t>map the </a:t>
            </a:r>
            <a:r>
              <a:rPr sz="1700" spc="-5" dirty="0">
                <a:latin typeface="Carlito"/>
                <a:cs typeface="Carlito"/>
              </a:rPr>
              <a:t>top five neighborhoods to live </a:t>
            </a:r>
            <a:r>
              <a:rPr sz="1700" dirty="0">
                <a:latin typeface="Carlito"/>
                <a:cs typeface="Carlito"/>
              </a:rPr>
              <a:t>in, it is easily noticeable </a:t>
            </a:r>
            <a:r>
              <a:rPr sz="1700" spc="-5" dirty="0">
                <a:latin typeface="Carlito"/>
                <a:cs typeface="Carlito"/>
              </a:rPr>
              <a:t>that they </a:t>
            </a:r>
            <a:r>
              <a:rPr sz="1700" spc="-10" dirty="0">
                <a:latin typeface="Carlito"/>
                <a:cs typeface="Carlito"/>
              </a:rPr>
              <a:t>are </a:t>
            </a:r>
            <a:r>
              <a:rPr sz="1700" b="1" dirty="0">
                <a:latin typeface="Carlito"/>
                <a:cs typeface="Carlito"/>
              </a:rPr>
              <a:t>all </a:t>
            </a:r>
            <a:r>
              <a:rPr sz="1700" b="1" spc="-10" dirty="0">
                <a:latin typeface="Carlito"/>
                <a:cs typeface="Carlito"/>
              </a:rPr>
              <a:t>located </a:t>
            </a:r>
            <a:r>
              <a:rPr sz="1700" b="1" dirty="0">
                <a:latin typeface="Carlito"/>
                <a:cs typeface="Carlito"/>
              </a:rPr>
              <a:t>in </a:t>
            </a:r>
            <a:r>
              <a:rPr sz="1700" b="1" spc="-10" dirty="0">
                <a:latin typeface="Carlito"/>
                <a:cs typeface="Carlito"/>
              </a:rPr>
              <a:t>far </a:t>
            </a:r>
            <a:r>
              <a:rPr sz="1700" b="1" dirty="0">
                <a:latin typeface="Carlito"/>
                <a:cs typeface="Carlito"/>
              </a:rPr>
              <a:t>out</a:t>
            </a:r>
            <a:r>
              <a:rPr sz="1700" b="1" spc="-8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suburbs</a:t>
            </a:r>
            <a:r>
              <a:rPr sz="1700" spc="-5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marL="241300">
              <a:lnSpc>
                <a:spcPts val="1939"/>
              </a:lnSpc>
            </a:pPr>
            <a:r>
              <a:rPr sz="1700" spc="-5" dirty="0">
                <a:latin typeface="Carlito"/>
                <a:cs typeface="Carlito"/>
              </a:rPr>
              <a:t>This </a:t>
            </a:r>
            <a:r>
              <a:rPr sz="1700" dirty="0">
                <a:latin typeface="Carlito"/>
                <a:cs typeface="Carlito"/>
              </a:rPr>
              <a:t>is due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many </a:t>
            </a:r>
            <a:r>
              <a:rPr sz="1700" b="1" spc="-5" dirty="0">
                <a:latin typeface="Carlito"/>
                <a:cs typeface="Carlito"/>
              </a:rPr>
              <a:t>limitations </a:t>
            </a:r>
            <a:r>
              <a:rPr sz="1700" dirty="0">
                <a:latin typeface="Carlito"/>
                <a:cs typeface="Carlito"/>
              </a:rPr>
              <a:t>this </a:t>
            </a:r>
            <a:r>
              <a:rPr sz="1700" spc="-5" dirty="0">
                <a:latin typeface="Carlito"/>
                <a:cs typeface="Carlito"/>
              </a:rPr>
              <a:t>research</a:t>
            </a:r>
            <a:r>
              <a:rPr sz="1700" spc="-14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holds.</a:t>
            </a:r>
            <a:endParaRPr sz="1700">
              <a:latin typeface="Carlito"/>
              <a:cs typeface="Carlito"/>
            </a:endParaRPr>
          </a:p>
          <a:p>
            <a:pPr marL="299085" marR="6432550" indent="-28702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Carlito"/>
                <a:cs typeface="Carlito"/>
              </a:rPr>
              <a:t>Among numerous </a:t>
            </a:r>
            <a:r>
              <a:rPr sz="1700" spc="-10" dirty="0">
                <a:latin typeface="Carlito"/>
                <a:cs typeface="Carlito"/>
              </a:rPr>
              <a:t>factors </a:t>
            </a:r>
            <a:r>
              <a:rPr sz="1700" spc="-5" dirty="0">
                <a:latin typeface="Carlito"/>
                <a:cs typeface="Carlito"/>
              </a:rPr>
              <a:t>that determine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10" dirty="0">
                <a:latin typeface="Carlito"/>
                <a:cs typeface="Carlito"/>
              </a:rPr>
              <a:t>good  </a:t>
            </a:r>
            <a:r>
              <a:rPr sz="1700" spc="-5" dirty="0">
                <a:latin typeface="Carlito"/>
                <a:cs typeface="Carlito"/>
              </a:rPr>
              <a:t>neighborhood, we </a:t>
            </a:r>
            <a:r>
              <a:rPr sz="1700" dirty="0">
                <a:latin typeface="Carlito"/>
                <a:cs typeface="Carlito"/>
              </a:rPr>
              <a:t>only </a:t>
            </a:r>
            <a:r>
              <a:rPr sz="1700" spc="-5" dirty="0">
                <a:latin typeface="Carlito"/>
                <a:cs typeface="Carlito"/>
              </a:rPr>
              <a:t>took into consideration</a:t>
            </a:r>
            <a:r>
              <a:rPr sz="1700" spc="-14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what  type of </a:t>
            </a:r>
            <a:r>
              <a:rPr sz="1700" spc="-5" dirty="0">
                <a:latin typeface="Carlito"/>
                <a:cs typeface="Carlito"/>
              </a:rPr>
              <a:t>venues are popular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how </a:t>
            </a:r>
            <a:r>
              <a:rPr sz="1700" spc="-10" dirty="0">
                <a:latin typeface="Carlito"/>
                <a:cs typeface="Carlito"/>
              </a:rPr>
              <a:t>many </a:t>
            </a:r>
            <a:r>
              <a:rPr sz="1700" dirty="0">
                <a:latin typeface="Carlito"/>
                <a:cs typeface="Carlito"/>
              </a:rPr>
              <a:t>crime  </a:t>
            </a:r>
            <a:r>
              <a:rPr sz="1700" spc="-5" dirty="0">
                <a:latin typeface="Carlito"/>
                <a:cs typeface="Carlito"/>
              </a:rPr>
              <a:t>incidents </a:t>
            </a:r>
            <a:r>
              <a:rPr sz="1700" spc="-10" dirty="0">
                <a:latin typeface="Carlito"/>
                <a:cs typeface="Carlito"/>
              </a:rPr>
              <a:t>are recorded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5" dirty="0">
                <a:latin typeface="Carlito"/>
                <a:cs typeface="Carlito"/>
              </a:rPr>
              <a:t>sake </a:t>
            </a:r>
            <a:r>
              <a:rPr sz="1700" spc="-5" dirty="0">
                <a:latin typeface="Carlito"/>
                <a:cs typeface="Carlito"/>
              </a:rPr>
              <a:t>of simplification.  This </a:t>
            </a:r>
            <a:r>
              <a:rPr sz="1700" dirty="0">
                <a:latin typeface="Carlito"/>
                <a:cs typeface="Carlito"/>
              </a:rPr>
              <a:t>means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dirty="0">
                <a:latin typeface="Carlito"/>
                <a:cs typeface="Carlito"/>
              </a:rPr>
              <a:t>serious crimes </a:t>
            </a:r>
            <a:r>
              <a:rPr sz="1700" spc="-15" dirty="0">
                <a:latin typeface="Carlito"/>
                <a:cs typeface="Carlito"/>
              </a:rPr>
              <a:t>like </a:t>
            </a:r>
            <a:r>
              <a:rPr sz="1700" spc="-5" dirty="0">
                <a:latin typeface="Carlito"/>
                <a:cs typeface="Carlito"/>
              </a:rPr>
              <a:t>homicide was  </a:t>
            </a:r>
            <a:r>
              <a:rPr sz="1700" spc="-10" dirty="0">
                <a:latin typeface="Carlito"/>
                <a:cs typeface="Carlito"/>
              </a:rPr>
              <a:t>treated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same </a:t>
            </a:r>
            <a:r>
              <a:rPr sz="1700" dirty="0">
                <a:latin typeface="Carlito"/>
                <a:cs typeface="Carlito"/>
              </a:rPr>
              <a:t>as a </a:t>
            </a:r>
            <a:r>
              <a:rPr sz="1700" spc="-10" dirty="0">
                <a:latin typeface="Carlito"/>
                <a:cs typeface="Carlito"/>
              </a:rPr>
              <a:t>comparatively </a:t>
            </a:r>
            <a:r>
              <a:rPr sz="1700" spc="-5" dirty="0">
                <a:latin typeface="Carlito"/>
                <a:cs typeface="Carlito"/>
              </a:rPr>
              <a:t>petty </a:t>
            </a:r>
            <a:r>
              <a:rPr sz="1700" dirty="0">
                <a:latin typeface="Carlito"/>
                <a:cs typeface="Carlito"/>
              </a:rPr>
              <a:t>crime </a:t>
            </a:r>
            <a:r>
              <a:rPr sz="1700" spc="-15" dirty="0">
                <a:latin typeface="Carlito"/>
                <a:cs typeface="Carlito"/>
              </a:rPr>
              <a:t>like  </a:t>
            </a:r>
            <a:r>
              <a:rPr sz="1700" spc="-5" dirty="0">
                <a:latin typeface="Carlito"/>
                <a:cs typeface="Carlito"/>
              </a:rPr>
              <a:t>shoplifting. </a:t>
            </a:r>
            <a:r>
              <a:rPr sz="1700" spc="-20" dirty="0">
                <a:latin typeface="Carlito"/>
                <a:cs typeface="Carlito"/>
              </a:rPr>
              <a:t>Moreover, </a:t>
            </a:r>
            <a:r>
              <a:rPr sz="1700" dirty="0">
                <a:latin typeface="Carlito"/>
                <a:cs typeface="Carlito"/>
              </a:rPr>
              <a:t>the number of </a:t>
            </a:r>
            <a:r>
              <a:rPr sz="1700" spc="-10" dirty="0">
                <a:latin typeface="Carlito"/>
                <a:cs typeface="Carlito"/>
              </a:rPr>
              <a:t>stores </a:t>
            </a:r>
            <a:r>
              <a:rPr sz="1700" dirty="0">
                <a:latin typeface="Carlito"/>
                <a:cs typeface="Carlito"/>
              </a:rPr>
              <a:t>in the  </a:t>
            </a:r>
            <a:r>
              <a:rPr sz="1700" spc="-5" dirty="0">
                <a:latin typeface="Carlito"/>
                <a:cs typeface="Carlito"/>
              </a:rPr>
              <a:t>neighborhood </a:t>
            </a:r>
            <a:r>
              <a:rPr sz="1700" spc="-15" dirty="0">
                <a:latin typeface="Carlito"/>
                <a:cs typeface="Carlito"/>
              </a:rPr>
              <a:t>may </a:t>
            </a:r>
            <a:r>
              <a:rPr sz="1700" dirty="0">
                <a:latin typeface="Carlito"/>
                <a:cs typeface="Carlito"/>
              </a:rPr>
              <a:t>be as </a:t>
            </a:r>
            <a:r>
              <a:rPr sz="1700" spc="-5" dirty="0">
                <a:latin typeface="Carlito"/>
                <a:cs typeface="Carlito"/>
              </a:rPr>
              <a:t>important </a:t>
            </a:r>
            <a:r>
              <a:rPr sz="1700" dirty="0">
                <a:latin typeface="Carlito"/>
                <a:cs typeface="Carlito"/>
              </a:rPr>
              <a:t>as </a:t>
            </a:r>
            <a:r>
              <a:rPr sz="1700" spc="-5" dirty="0">
                <a:latin typeface="Carlito"/>
                <a:cs typeface="Carlito"/>
              </a:rPr>
              <a:t>what </a:t>
            </a:r>
            <a:r>
              <a:rPr sz="1700" dirty="0">
                <a:latin typeface="Carlito"/>
                <a:cs typeface="Carlito"/>
              </a:rPr>
              <a:t>type </a:t>
            </a:r>
            <a:r>
              <a:rPr sz="1700" spc="-5" dirty="0">
                <a:latin typeface="Carlito"/>
                <a:cs typeface="Carlito"/>
              </a:rPr>
              <a:t>of  </a:t>
            </a:r>
            <a:r>
              <a:rPr sz="1700" spc="-10" dirty="0">
                <a:latin typeface="Carlito"/>
                <a:cs typeface="Carlito"/>
              </a:rPr>
              <a:t>stores </a:t>
            </a:r>
            <a:r>
              <a:rPr sz="1700" spc="-5" dirty="0">
                <a:latin typeface="Carlito"/>
                <a:cs typeface="Carlito"/>
              </a:rPr>
              <a:t>there</a:t>
            </a:r>
            <a:r>
              <a:rPr sz="1700" spc="-5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are.</a:t>
            </a:r>
            <a:endParaRPr sz="1700">
              <a:latin typeface="Carlito"/>
              <a:cs typeface="Carlito"/>
            </a:endParaRPr>
          </a:p>
          <a:p>
            <a:pPr marL="299085" marR="6516370" indent="-28702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80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overcome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limitations of </a:t>
            </a:r>
            <a:r>
              <a:rPr sz="1700" dirty="0">
                <a:latin typeface="Carlito"/>
                <a:cs typeface="Carlito"/>
              </a:rPr>
              <a:t>this </a:t>
            </a:r>
            <a:r>
              <a:rPr sz="1700" spc="-25" dirty="0">
                <a:latin typeface="Carlito"/>
                <a:cs typeface="Carlito"/>
              </a:rPr>
              <a:t>study, </a:t>
            </a:r>
            <a:r>
              <a:rPr sz="1700" b="1" spc="-5" dirty="0">
                <a:latin typeface="Carlito"/>
                <a:cs typeface="Carlito"/>
              </a:rPr>
              <a:t>we will  need further </a:t>
            </a:r>
            <a:r>
              <a:rPr sz="1700" b="1" spc="-10" dirty="0">
                <a:latin typeface="Carlito"/>
                <a:cs typeface="Carlito"/>
              </a:rPr>
              <a:t>data </a:t>
            </a:r>
            <a:r>
              <a:rPr sz="1700" dirty="0">
                <a:latin typeface="Carlito"/>
                <a:cs typeface="Carlito"/>
              </a:rPr>
              <a:t>such as </a:t>
            </a:r>
            <a:r>
              <a:rPr sz="1700" spc="-5" dirty="0">
                <a:latin typeface="Carlito"/>
                <a:cs typeface="Carlito"/>
              </a:rPr>
              <a:t>distance to </a:t>
            </a:r>
            <a:r>
              <a:rPr sz="1700" dirty="0">
                <a:latin typeface="Carlito"/>
                <a:cs typeface="Carlito"/>
              </a:rPr>
              <a:t>city </a:t>
            </a:r>
            <a:r>
              <a:rPr sz="1700" spc="-25" dirty="0">
                <a:latin typeface="Carlito"/>
                <a:cs typeface="Carlito"/>
              </a:rPr>
              <a:t>center,  </a:t>
            </a:r>
            <a:r>
              <a:rPr sz="1700" spc="-5" dirty="0">
                <a:latin typeface="Carlito"/>
                <a:cs typeface="Carlito"/>
              </a:rPr>
              <a:t>housing </a:t>
            </a:r>
            <a:r>
              <a:rPr sz="1700" dirty="0">
                <a:latin typeface="Carlito"/>
                <a:cs typeface="Carlito"/>
              </a:rPr>
              <a:t>prices or </a:t>
            </a:r>
            <a:r>
              <a:rPr sz="1700" spc="-10" dirty="0">
                <a:latin typeface="Carlito"/>
                <a:cs typeface="Carlito"/>
              </a:rPr>
              <a:t>ratio </a:t>
            </a:r>
            <a:r>
              <a:rPr sz="1700" dirty="0">
                <a:latin typeface="Carlito"/>
                <a:cs typeface="Carlito"/>
              </a:rPr>
              <a:t>of the number of </a:t>
            </a:r>
            <a:r>
              <a:rPr sz="1700" spc="-10" dirty="0">
                <a:latin typeface="Carlito"/>
                <a:cs typeface="Carlito"/>
              </a:rPr>
              <a:t>stores </a:t>
            </a:r>
            <a:r>
              <a:rPr sz="1700" spc="-5" dirty="0">
                <a:latin typeface="Carlito"/>
                <a:cs typeface="Carlito"/>
              </a:rPr>
              <a:t>to  population. Also, taking </a:t>
            </a:r>
            <a:r>
              <a:rPr sz="1700" dirty="0">
                <a:latin typeface="Carlito"/>
                <a:cs typeface="Carlito"/>
              </a:rPr>
              <a:t>crime </a:t>
            </a:r>
            <a:r>
              <a:rPr sz="1700" spc="-5" dirty="0">
                <a:latin typeface="Carlito"/>
                <a:cs typeface="Carlito"/>
              </a:rPr>
              <a:t>categories into</a:t>
            </a:r>
            <a:r>
              <a:rPr sz="1700" spc="-1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factor 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b="1" spc="-5" dirty="0">
                <a:latin typeface="Carlito"/>
                <a:cs typeface="Carlito"/>
              </a:rPr>
              <a:t>weighting </a:t>
            </a:r>
            <a:r>
              <a:rPr sz="1700" dirty="0">
                <a:latin typeface="Carlito"/>
                <a:cs typeface="Carlito"/>
              </a:rPr>
              <a:t>them </a:t>
            </a:r>
            <a:r>
              <a:rPr sz="1700" spc="-10" dirty="0">
                <a:latin typeface="Carlito"/>
                <a:cs typeface="Carlito"/>
              </a:rPr>
              <a:t>differently </a:t>
            </a:r>
            <a:r>
              <a:rPr sz="1700" spc="-15" dirty="0">
                <a:latin typeface="Carlito"/>
                <a:cs typeface="Carlito"/>
              </a:rPr>
              <a:t>may </a:t>
            </a:r>
            <a:r>
              <a:rPr sz="1700" dirty="0">
                <a:latin typeface="Carlito"/>
                <a:cs typeface="Carlito"/>
              </a:rPr>
              <a:t>be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helpful.</a:t>
            </a:r>
            <a:endParaRPr sz="1700">
              <a:latin typeface="Carlito"/>
              <a:cs typeface="Carlito"/>
            </a:endParaRPr>
          </a:p>
          <a:p>
            <a:pPr marL="299085" marR="6899275" indent="-28702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Carlito"/>
                <a:cs typeface="Carlito"/>
              </a:rPr>
              <a:t>Despite some limitations, </a:t>
            </a:r>
            <a:r>
              <a:rPr sz="1700" dirty="0">
                <a:latin typeface="Carlito"/>
                <a:cs typeface="Carlito"/>
              </a:rPr>
              <a:t>this </a:t>
            </a:r>
            <a:r>
              <a:rPr sz="1700" spc="-5" dirty="0">
                <a:latin typeface="Carlito"/>
                <a:cs typeface="Carlito"/>
              </a:rPr>
              <a:t>research was still  enjoyable </a:t>
            </a:r>
            <a:r>
              <a:rPr sz="1700" dirty="0">
                <a:latin typeface="Carlito"/>
                <a:cs typeface="Carlito"/>
              </a:rPr>
              <a:t>in that </a:t>
            </a:r>
            <a:r>
              <a:rPr sz="1700" spc="-5" dirty="0">
                <a:latin typeface="Carlito"/>
                <a:cs typeface="Carlito"/>
              </a:rPr>
              <a:t>we were </a:t>
            </a:r>
            <a:r>
              <a:rPr sz="1700" dirty="0">
                <a:latin typeface="Carlito"/>
                <a:cs typeface="Carlito"/>
              </a:rPr>
              <a:t>able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spc="-10" dirty="0">
                <a:latin typeface="Carlito"/>
                <a:cs typeface="Carlito"/>
              </a:rPr>
              <a:t>explore </a:t>
            </a:r>
            <a:r>
              <a:rPr sz="1700" dirty="0">
                <a:latin typeface="Carlito"/>
                <a:cs typeface="Carlito"/>
              </a:rPr>
              <a:t>the  </a:t>
            </a:r>
            <a:r>
              <a:rPr sz="1700" spc="-5" dirty="0">
                <a:latin typeface="Carlito"/>
                <a:cs typeface="Carlito"/>
              </a:rPr>
              <a:t>neighborhoods </a:t>
            </a:r>
            <a:r>
              <a:rPr sz="1700" dirty="0">
                <a:latin typeface="Carlito"/>
                <a:cs typeface="Carlito"/>
              </a:rPr>
              <a:t>in</a:t>
            </a:r>
            <a:r>
              <a:rPr sz="1700" spc="-5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depth.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187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882649"/>
            <a:ext cx="6417310" cy="46291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arlito"/>
                <a:cs typeface="Carlito"/>
              </a:rPr>
              <a:t>Images: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30" dirty="0">
                <a:latin typeface="Carlito"/>
                <a:cs typeface="Carlito"/>
              </a:rPr>
              <a:t>Tower </a:t>
            </a:r>
            <a:r>
              <a:rPr sz="1400" spc="-5" dirty="0">
                <a:latin typeface="Carlito"/>
                <a:cs typeface="Carlito"/>
              </a:rPr>
              <a:t>Bridge </a:t>
            </a:r>
            <a:r>
              <a:rPr sz="1400" spc="-10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arloenl </a:t>
            </a:r>
            <a:r>
              <a:rPr sz="1400" spc="-5" dirty="0">
                <a:latin typeface="Carlito"/>
                <a:cs typeface="Carlito"/>
              </a:rPr>
              <a:t>evinniev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the Noun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dirty="0">
                <a:latin typeface="Carlito"/>
                <a:cs typeface="Carlito"/>
              </a:rPr>
              <a:t>Big Ben </a:t>
            </a:r>
            <a:r>
              <a:rPr sz="1400" spc="-10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arloenl </a:t>
            </a:r>
            <a:r>
              <a:rPr sz="1400" spc="-5" dirty="0">
                <a:latin typeface="Carlito"/>
                <a:cs typeface="Carlito"/>
              </a:rPr>
              <a:t>evinniev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Noun </a:t>
            </a:r>
            <a:r>
              <a:rPr sz="1400" spc="-10" dirty="0"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Carlito"/>
                <a:cs typeface="Carlito"/>
              </a:rPr>
              <a:t>The London </a:t>
            </a:r>
            <a:r>
              <a:rPr sz="1400" spc="-20" dirty="0">
                <a:latin typeface="Carlito"/>
                <a:cs typeface="Carlito"/>
              </a:rPr>
              <a:t>Eye </a:t>
            </a:r>
            <a:r>
              <a:rPr sz="1400" spc="-10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arloenl </a:t>
            </a:r>
            <a:r>
              <a:rPr sz="1400" spc="-5" dirty="0">
                <a:latin typeface="Carlito"/>
                <a:cs typeface="Carlito"/>
              </a:rPr>
              <a:t>evinniev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Noun</a:t>
            </a:r>
            <a:r>
              <a:rPr sz="1400" spc="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latin typeface="Carlito"/>
                <a:cs typeface="Carlito"/>
              </a:rPr>
              <a:t>student by </a:t>
            </a:r>
            <a:r>
              <a:rPr sz="1400" dirty="0">
                <a:latin typeface="Carlito"/>
                <a:cs typeface="Carlito"/>
              </a:rPr>
              <a:t>Mello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Noun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Carlito"/>
                <a:cs typeface="Carlito"/>
              </a:rPr>
              <a:t>House </a:t>
            </a:r>
            <a:r>
              <a:rPr sz="1400" spc="-10" dirty="0">
                <a:latin typeface="Carlito"/>
                <a:cs typeface="Carlito"/>
              </a:rPr>
              <a:t>by </a:t>
            </a:r>
            <a:r>
              <a:rPr sz="1400" dirty="0">
                <a:latin typeface="Carlito"/>
                <a:cs typeface="Carlito"/>
              </a:rPr>
              <a:t>Dilla </a:t>
            </a:r>
            <a:r>
              <a:rPr sz="1400" spc="-5" dirty="0">
                <a:latin typeface="Carlito"/>
                <a:cs typeface="Carlito"/>
              </a:rPr>
              <a:t>Chee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dirty="0">
                <a:latin typeface="Carlito"/>
                <a:cs typeface="Carlito"/>
              </a:rPr>
              <a:t>Noun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Project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800" spc="-10" dirty="0">
                <a:latin typeface="Carlito"/>
                <a:cs typeface="Carlito"/>
              </a:rPr>
              <a:t>Data: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Carlito"/>
                <a:cs typeface="Carlito"/>
              </a:rPr>
              <a:t>“London </a:t>
            </a:r>
            <a:r>
              <a:rPr sz="1400" spc="-10" dirty="0">
                <a:latin typeface="Carlito"/>
                <a:cs typeface="Carlito"/>
              </a:rPr>
              <a:t>Recorded </a:t>
            </a:r>
            <a:r>
              <a:rPr sz="1400" dirty="0">
                <a:latin typeface="Carlito"/>
                <a:cs typeface="Carlito"/>
              </a:rPr>
              <a:t>Crime : </a:t>
            </a:r>
            <a:r>
              <a:rPr sz="1400" spc="-5" dirty="0">
                <a:latin typeface="Carlito"/>
                <a:cs typeface="Carlito"/>
              </a:rPr>
              <a:t>Geographic </a:t>
            </a:r>
            <a:r>
              <a:rPr sz="1400" spc="-20" dirty="0">
                <a:latin typeface="Carlito"/>
                <a:cs typeface="Carlito"/>
              </a:rPr>
              <a:t>Breakdown”, </a:t>
            </a:r>
            <a:r>
              <a:rPr sz="1400" spc="-5" dirty="0">
                <a:latin typeface="Carlito"/>
                <a:cs typeface="Carlito"/>
              </a:rPr>
              <a:t>London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Datastore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5" dirty="0">
                <a:latin typeface="Carlito"/>
                <a:cs typeface="Carlito"/>
              </a:rPr>
              <a:t>“List of London </a:t>
            </a:r>
            <a:r>
              <a:rPr sz="1400" spc="-20" dirty="0">
                <a:latin typeface="Carlito"/>
                <a:cs typeface="Carlito"/>
              </a:rPr>
              <a:t>Boroughs”,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Wikipedia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latin typeface="Carlito"/>
                <a:cs typeface="Carlito"/>
              </a:rPr>
              <a:t>Foursquare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API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arlito"/>
                <a:cs typeface="Carlito"/>
              </a:rPr>
              <a:t>Document: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10" dirty="0">
                <a:latin typeface="Carlito"/>
                <a:cs typeface="Carlito"/>
              </a:rPr>
              <a:t>“The </a:t>
            </a:r>
            <a:r>
              <a:rPr sz="1400" spc="-10" dirty="0">
                <a:latin typeface="Carlito"/>
                <a:cs typeface="Carlito"/>
              </a:rPr>
              <a:t>Economic </a:t>
            </a:r>
            <a:r>
              <a:rPr sz="1400" spc="-5" dirty="0">
                <a:latin typeface="Carlito"/>
                <a:cs typeface="Carlito"/>
              </a:rPr>
              <a:t>Impact of </a:t>
            </a:r>
            <a:r>
              <a:rPr sz="1400" spc="-15" dirty="0">
                <a:latin typeface="Carlito"/>
                <a:cs typeface="Carlito"/>
              </a:rPr>
              <a:t>London’s </a:t>
            </a:r>
            <a:r>
              <a:rPr sz="1400" spc="-5" dirty="0">
                <a:latin typeface="Carlito"/>
                <a:cs typeface="Carlito"/>
              </a:rPr>
              <a:t>International </a:t>
            </a:r>
            <a:r>
              <a:rPr sz="1400" spc="-20" dirty="0">
                <a:latin typeface="Carlito"/>
                <a:cs typeface="Carlito"/>
              </a:rPr>
              <a:t>Studnets”, </a:t>
            </a:r>
            <a:r>
              <a:rPr sz="1400" dirty="0">
                <a:latin typeface="Carlito"/>
                <a:cs typeface="Carlito"/>
              </a:rPr>
              <a:t>London &amp; </a:t>
            </a:r>
            <a:r>
              <a:rPr sz="1400" spc="-10" dirty="0">
                <a:latin typeface="Carlito"/>
                <a:cs typeface="Carlito"/>
              </a:rPr>
              <a:t>Partners</a:t>
            </a:r>
            <a:r>
              <a:rPr sz="1400" spc="1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(2018)</a:t>
            </a:r>
            <a:endParaRPr sz="1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400" spc="-10" dirty="0">
                <a:latin typeface="Carlito"/>
                <a:cs typeface="Carlito"/>
              </a:rPr>
              <a:t>Lecture </a:t>
            </a:r>
            <a:r>
              <a:rPr sz="1400" spc="-5" dirty="0">
                <a:latin typeface="Carlito"/>
                <a:cs typeface="Carlito"/>
              </a:rPr>
              <a:t>notes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IBM Professional </a:t>
            </a:r>
            <a:r>
              <a:rPr sz="1400" spc="-10" dirty="0">
                <a:latin typeface="Carlito"/>
                <a:cs typeface="Carlito"/>
              </a:rPr>
              <a:t>Data </a:t>
            </a:r>
            <a:r>
              <a:rPr sz="1400" spc="-5" dirty="0">
                <a:latin typeface="Carlito"/>
                <a:cs typeface="Carlito"/>
              </a:rPr>
              <a:t>Science Specialization,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Coursera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6" name="object 6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9231" y="1008888"/>
            <a:ext cx="1877695" cy="1879600"/>
          </a:xfrm>
          <a:custGeom>
            <a:avLst/>
            <a:gdLst/>
            <a:ahLst/>
            <a:cxnLst/>
            <a:rect l="l" t="t" r="r" b="b"/>
            <a:pathLst>
              <a:path w="1877695" h="1879600">
                <a:moveTo>
                  <a:pt x="938784" y="0"/>
                </a:moveTo>
                <a:lnTo>
                  <a:pt x="890479" y="1222"/>
                </a:lnTo>
                <a:lnTo>
                  <a:pt x="842809" y="4850"/>
                </a:lnTo>
                <a:lnTo>
                  <a:pt x="795830" y="10825"/>
                </a:lnTo>
                <a:lnTo>
                  <a:pt x="749604" y="19087"/>
                </a:lnTo>
                <a:lnTo>
                  <a:pt x="704187" y="29577"/>
                </a:lnTo>
                <a:lnTo>
                  <a:pt x="659641" y="42237"/>
                </a:lnTo>
                <a:lnTo>
                  <a:pt x="616023" y="57008"/>
                </a:lnTo>
                <a:lnTo>
                  <a:pt x="573393" y="73830"/>
                </a:lnTo>
                <a:lnTo>
                  <a:pt x="531809" y="92645"/>
                </a:lnTo>
                <a:lnTo>
                  <a:pt x="491331" y="113393"/>
                </a:lnTo>
                <a:lnTo>
                  <a:pt x="452017" y="136015"/>
                </a:lnTo>
                <a:lnTo>
                  <a:pt x="413928" y="160453"/>
                </a:lnTo>
                <a:lnTo>
                  <a:pt x="377121" y="186647"/>
                </a:lnTo>
                <a:lnTo>
                  <a:pt x="341655" y="214538"/>
                </a:lnTo>
                <a:lnTo>
                  <a:pt x="307591" y="244068"/>
                </a:lnTo>
                <a:lnTo>
                  <a:pt x="274986" y="275177"/>
                </a:lnTo>
                <a:lnTo>
                  <a:pt x="243900" y="307806"/>
                </a:lnTo>
                <a:lnTo>
                  <a:pt x="214392" y="341897"/>
                </a:lnTo>
                <a:lnTo>
                  <a:pt x="186521" y="377389"/>
                </a:lnTo>
                <a:lnTo>
                  <a:pt x="160345" y="414225"/>
                </a:lnTo>
                <a:lnTo>
                  <a:pt x="135925" y="452346"/>
                </a:lnTo>
                <a:lnTo>
                  <a:pt x="113318" y="491691"/>
                </a:lnTo>
                <a:lnTo>
                  <a:pt x="92584" y="532203"/>
                </a:lnTo>
                <a:lnTo>
                  <a:pt x="73783" y="573821"/>
                </a:lnTo>
                <a:lnTo>
                  <a:pt x="56972" y="616488"/>
                </a:lnTo>
                <a:lnTo>
                  <a:pt x="42211" y="660144"/>
                </a:lnTo>
                <a:lnTo>
                  <a:pt x="29559" y="704730"/>
                </a:lnTo>
                <a:lnTo>
                  <a:pt x="19075" y="750187"/>
                </a:lnTo>
                <a:lnTo>
                  <a:pt x="10818" y="796456"/>
                </a:lnTo>
                <a:lnTo>
                  <a:pt x="4847" y="843478"/>
                </a:lnTo>
                <a:lnTo>
                  <a:pt x="1221" y="891194"/>
                </a:lnTo>
                <a:lnTo>
                  <a:pt x="0" y="939546"/>
                </a:lnTo>
                <a:lnTo>
                  <a:pt x="1221" y="987897"/>
                </a:lnTo>
                <a:lnTo>
                  <a:pt x="4847" y="1035613"/>
                </a:lnTo>
                <a:lnTo>
                  <a:pt x="10818" y="1082635"/>
                </a:lnTo>
                <a:lnTo>
                  <a:pt x="19075" y="1128904"/>
                </a:lnTo>
                <a:lnTo>
                  <a:pt x="29559" y="1174361"/>
                </a:lnTo>
                <a:lnTo>
                  <a:pt x="42211" y="1218947"/>
                </a:lnTo>
                <a:lnTo>
                  <a:pt x="56972" y="1262603"/>
                </a:lnTo>
                <a:lnTo>
                  <a:pt x="73783" y="1305270"/>
                </a:lnTo>
                <a:lnTo>
                  <a:pt x="92584" y="1346888"/>
                </a:lnTo>
                <a:lnTo>
                  <a:pt x="113318" y="1387400"/>
                </a:lnTo>
                <a:lnTo>
                  <a:pt x="135925" y="1426745"/>
                </a:lnTo>
                <a:lnTo>
                  <a:pt x="160345" y="1464866"/>
                </a:lnTo>
                <a:lnTo>
                  <a:pt x="186521" y="1501702"/>
                </a:lnTo>
                <a:lnTo>
                  <a:pt x="214392" y="1537194"/>
                </a:lnTo>
                <a:lnTo>
                  <a:pt x="243900" y="1571285"/>
                </a:lnTo>
                <a:lnTo>
                  <a:pt x="274986" y="1603914"/>
                </a:lnTo>
                <a:lnTo>
                  <a:pt x="307591" y="1635023"/>
                </a:lnTo>
                <a:lnTo>
                  <a:pt x="341655" y="1664553"/>
                </a:lnTo>
                <a:lnTo>
                  <a:pt x="377121" y="1692444"/>
                </a:lnTo>
                <a:lnTo>
                  <a:pt x="413928" y="1718638"/>
                </a:lnTo>
                <a:lnTo>
                  <a:pt x="452017" y="1743076"/>
                </a:lnTo>
                <a:lnTo>
                  <a:pt x="491331" y="1765698"/>
                </a:lnTo>
                <a:lnTo>
                  <a:pt x="531809" y="1786446"/>
                </a:lnTo>
                <a:lnTo>
                  <a:pt x="573393" y="1805261"/>
                </a:lnTo>
                <a:lnTo>
                  <a:pt x="616023" y="1822083"/>
                </a:lnTo>
                <a:lnTo>
                  <a:pt x="659641" y="1836854"/>
                </a:lnTo>
                <a:lnTo>
                  <a:pt x="704187" y="1849514"/>
                </a:lnTo>
                <a:lnTo>
                  <a:pt x="749604" y="1860004"/>
                </a:lnTo>
                <a:lnTo>
                  <a:pt x="795830" y="1868266"/>
                </a:lnTo>
                <a:lnTo>
                  <a:pt x="842809" y="1874241"/>
                </a:lnTo>
                <a:lnTo>
                  <a:pt x="890479" y="1877869"/>
                </a:lnTo>
                <a:lnTo>
                  <a:pt x="938784" y="1879091"/>
                </a:lnTo>
                <a:lnTo>
                  <a:pt x="987088" y="1877869"/>
                </a:lnTo>
                <a:lnTo>
                  <a:pt x="1034758" y="1874241"/>
                </a:lnTo>
                <a:lnTo>
                  <a:pt x="1081737" y="1868266"/>
                </a:lnTo>
                <a:lnTo>
                  <a:pt x="1127963" y="1860004"/>
                </a:lnTo>
                <a:lnTo>
                  <a:pt x="1173380" y="1849514"/>
                </a:lnTo>
                <a:lnTo>
                  <a:pt x="1217926" y="1836854"/>
                </a:lnTo>
                <a:lnTo>
                  <a:pt x="1261544" y="1822083"/>
                </a:lnTo>
                <a:lnTo>
                  <a:pt x="1304174" y="1805261"/>
                </a:lnTo>
                <a:lnTo>
                  <a:pt x="1345758" y="1786446"/>
                </a:lnTo>
                <a:lnTo>
                  <a:pt x="1386236" y="1765698"/>
                </a:lnTo>
                <a:lnTo>
                  <a:pt x="1425550" y="1743076"/>
                </a:lnTo>
                <a:lnTo>
                  <a:pt x="1463639" y="1718638"/>
                </a:lnTo>
                <a:lnTo>
                  <a:pt x="1500446" y="1692444"/>
                </a:lnTo>
                <a:lnTo>
                  <a:pt x="1535912" y="1664553"/>
                </a:lnTo>
                <a:lnTo>
                  <a:pt x="1569976" y="1635023"/>
                </a:lnTo>
                <a:lnTo>
                  <a:pt x="1602581" y="1603914"/>
                </a:lnTo>
                <a:lnTo>
                  <a:pt x="1633667" y="1571285"/>
                </a:lnTo>
                <a:lnTo>
                  <a:pt x="1663175" y="1537194"/>
                </a:lnTo>
                <a:lnTo>
                  <a:pt x="1691046" y="1501702"/>
                </a:lnTo>
                <a:lnTo>
                  <a:pt x="1717222" y="1464866"/>
                </a:lnTo>
                <a:lnTo>
                  <a:pt x="1741642" y="1426745"/>
                </a:lnTo>
                <a:lnTo>
                  <a:pt x="1764249" y="1387400"/>
                </a:lnTo>
                <a:lnTo>
                  <a:pt x="1784983" y="1346888"/>
                </a:lnTo>
                <a:lnTo>
                  <a:pt x="1803784" y="1305270"/>
                </a:lnTo>
                <a:lnTo>
                  <a:pt x="1820595" y="1262603"/>
                </a:lnTo>
                <a:lnTo>
                  <a:pt x="1835356" y="1218947"/>
                </a:lnTo>
                <a:lnTo>
                  <a:pt x="1848008" y="1174361"/>
                </a:lnTo>
                <a:lnTo>
                  <a:pt x="1858492" y="1128904"/>
                </a:lnTo>
                <a:lnTo>
                  <a:pt x="1866749" y="1082635"/>
                </a:lnTo>
                <a:lnTo>
                  <a:pt x="1872720" y="1035613"/>
                </a:lnTo>
                <a:lnTo>
                  <a:pt x="1876346" y="987897"/>
                </a:lnTo>
                <a:lnTo>
                  <a:pt x="1877568" y="939546"/>
                </a:lnTo>
                <a:lnTo>
                  <a:pt x="1876346" y="891194"/>
                </a:lnTo>
                <a:lnTo>
                  <a:pt x="1872720" y="843478"/>
                </a:lnTo>
                <a:lnTo>
                  <a:pt x="1866749" y="796456"/>
                </a:lnTo>
                <a:lnTo>
                  <a:pt x="1858492" y="750187"/>
                </a:lnTo>
                <a:lnTo>
                  <a:pt x="1848008" y="704730"/>
                </a:lnTo>
                <a:lnTo>
                  <a:pt x="1835356" y="660144"/>
                </a:lnTo>
                <a:lnTo>
                  <a:pt x="1820595" y="616488"/>
                </a:lnTo>
                <a:lnTo>
                  <a:pt x="1803784" y="573821"/>
                </a:lnTo>
                <a:lnTo>
                  <a:pt x="1784983" y="532203"/>
                </a:lnTo>
                <a:lnTo>
                  <a:pt x="1764249" y="491691"/>
                </a:lnTo>
                <a:lnTo>
                  <a:pt x="1741642" y="452346"/>
                </a:lnTo>
                <a:lnTo>
                  <a:pt x="1717222" y="414225"/>
                </a:lnTo>
                <a:lnTo>
                  <a:pt x="1691046" y="377389"/>
                </a:lnTo>
                <a:lnTo>
                  <a:pt x="1663175" y="341897"/>
                </a:lnTo>
                <a:lnTo>
                  <a:pt x="1633667" y="307806"/>
                </a:lnTo>
                <a:lnTo>
                  <a:pt x="1602581" y="275177"/>
                </a:lnTo>
                <a:lnTo>
                  <a:pt x="1569976" y="244068"/>
                </a:lnTo>
                <a:lnTo>
                  <a:pt x="1535912" y="214538"/>
                </a:lnTo>
                <a:lnTo>
                  <a:pt x="1500446" y="186647"/>
                </a:lnTo>
                <a:lnTo>
                  <a:pt x="1463639" y="160453"/>
                </a:lnTo>
                <a:lnTo>
                  <a:pt x="1425550" y="136015"/>
                </a:lnTo>
                <a:lnTo>
                  <a:pt x="1386236" y="113393"/>
                </a:lnTo>
                <a:lnTo>
                  <a:pt x="1345758" y="92645"/>
                </a:lnTo>
                <a:lnTo>
                  <a:pt x="1304174" y="73830"/>
                </a:lnTo>
                <a:lnTo>
                  <a:pt x="1261544" y="57008"/>
                </a:lnTo>
                <a:lnTo>
                  <a:pt x="1217926" y="42237"/>
                </a:lnTo>
                <a:lnTo>
                  <a:pt x="1173380" y="29577"/>
                </a:lnTo>
                <a:lnTo>
                  <a:pt x="1127963" y="19087"/>
                </a:lnTo>
                <a:lnTo>
                  <a:pt x="1081737" y="10825"/>
                </a:lnTo>
                <a:lnTo>
                  <a:pt x="1034758" y="4850"/>
                </a:lnTo>
                <a:lnTo>
                  <a:pt x="987088" y="1222"/>
                </a:lnTo>
                <a:lnTo>
                  <a:pt x="938784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1288" y="1008888"/>
            <a:ext cx="1879600" cy="1879600"/>
          </a:xfrm>
          <a:custGeom>
            <a:avLst/>
            <a:gdLst/>
            <a:ahLst/>
            <a:cxnLst/>
            <a:rect l="l" t="t" r="r" b="b"/>
            <a:pathLst>
              <a:path w="1879600" h="1879600">
                <a:moveTo>
                  <a:pt x="939545" y="0"/>
                </a:moveTo>
                <a:lnTo>
                  <a:pt x="891194" y="1222"/>
                </a:lnTo>
                <a:lnTo>
                  <a:pt x="843478" y="4850"/>
                </a:lnTo>
                <a:lnTo>
                  <a:pt x="796456" y="10825"/>
                </a:lnTo>
                <a:lnTo>
                  <a:pt x="750187" y="19087"/>
                </a:lnTo>
                <a:lnTo>
                  <a:pt x="704730" y="29577"/>
                </a:lnTo>
                <a:lnTo>
                  <a:pt x="660144" y="42237"/>
                </a:lnTo>
                <a:lnTo>
                  <a:pt x="616488" y="57008"/>
                </a:lnTo>
                <a:lnTo>
                  <a:pt x="573821" y="73830"/>
                </a:lnTo>
                <a:lnTo>
                  <a:pt x="532203" y="92645"/>
                </a:lnTo>
                <a:lnTo>
                  <a:pt x="491691" y="113393"/>
                </a:lnTo>
                <a:lnTo>
                  <a:pt x="452346" y="136015"/>
                </a:lnTo>
                <a:lnTo>
                  <a:pt x="414225" y="160453"/>
                </a:lnTo>
                <a:lnTo>
                  <a:pt x="377389" y="186647"/>
                </a:lnTo>
                <a:lnTo>
                  <a:pt x="341897" y="214538"/>
                </a:lnTo>
                <a:lnTo>
                  <a:pt x="307806" y="244068"/>
                </a:lnTo>
                <a:lnTo>
                  <a:pt x="275177" y="275177"/>
                </a:lnTo>
                <a:lnTo>
                  <a:pt x="244068" y="307806"/>
                </a:lnTo>
                <a:lnTo>
                  <a:pt x="214538" y="341897"/>
                </a:lnTo>
                <a:lnTo>
                  <a:pt x="186647" y="377389"/>
                </a:lnTo>
                <a:lnTo>
                  <a:pt x="160453" y="414225"/>
                </a:lnTo>
                <a:lnTo>
                  <a:pt x="136015" y="452346"/>
                </a:lnTo>
                <a:lnTo>
                  <a:pt x="113393" y="491691"/>
                </a:lnTo>
                <a:lnTo>
                  <a:pt x="92645" y="532203"/>
                </a:lnTo>
                <a:lnTo>
                  <a:pt x="73830" y="573821"/>
                </a:lnTo>
                <a:lnTo>
                  <a:pt x="57008" y="616488"/>
                </a:lnTo>
                <a:lnTo>
                  <a:pt x="42237" y="660144"/>
                </a:lnTo>
                <a:lnTo>
                  <a:pt x="29577" y="704730"/>
                </a:lnTo>
                <a:lnTo>
                  <a:pt x="19087" y="750187"/>
                </a:lnTo>
                <a:lnTo>
                  <a:pt x="10825" y="796456"/>
                </a:lnTo>
                <a:lnTo>
                  <a:pt x="4850" y="843478"/>
                </a:lnTo>
                <a:lnTo>
                  <a:pt x="1222" y="891194"/>
                </a:lnTo>
                <a:lnTo>
                  <a:pt x="0" y="939546"/>
                </a:lnTo>
                <a:lnTo>
                  <a:pt x="1222" y="987897"/>
                </a:lnTo>
                <a:lnTo>
                  <a:pt x="4850" y="1035613"/>
                </a:lnTo>
                <a:lnTo>
                  <a:pt x="10825" y="1082635"/>
                </a:lnTo>
                <a:lnTo>
                  <a:pt x="19087" y="1128904"/>
                </a:lnTo>
                <a:lnTo>
                  <a:pt x="29577" y="1174361"/>
                </a:lnTo>
                <a:lnTo>
                  <a:pt x="42237" y="1218947"/>
                </a:lnTo>
                <a:lnTo>
                  <a:pt x="57008" y="1262603"/>
                </a:lnTo>
                <a:lnTo>
                  <a:pt x="73830" y="1305270"/>
                </a:lnTo>
                <a:lnTo>
                  <a:pt x="92645" y="1346888"/>
                </a:lnTo>
                <a:lnTo>
                  <a:pt x="113393" y="1387400"/>
                </a:lnTo>
                <a:lnTo>
                  <a:pt x="136015" y="1426745"/>
                </a:lnTo>
                <a:lnTo>
                  <a:pt x="160453" y="1464866"/>
                </a:lnTo>
                <a:lnTo>
                  <a:pt x="186647" y="1501702"/>
                </a:lnTo>
                <a:lnTo>
                  <a:pt x="214538" y="1537194"/>
                </a:lnTo>
                <a:lnTo>
                  <a:pt x="244068" y="1571285"/>
                </a:lnTo>
                <a:lnTo>
                  <a:pt x="275177" y="1603914"/>
                </a:lnTo>
                <a:lnTo>
                  <a:pt x="307806" y="1635023"/>
                </a:lnTo>
                <a:lnTo>
                  <a:pt x="341897" y="1664553"/>
                </a:lnTo>
                <a:lnTo>
                  <a:pt x="377389" y="1692444"/>
                </a:lnTo>
                <a:lnTo>
                  <a:pt x="414225" y="1718638"/>
                </a:lnTo>
                <a:lnTo>
                  <a:pt x="452346" y="1743076"/>
                </a:lnTo>
                <a:lnTo>
                  <a:pt x="491691" y="1765698"/>
                </a:lnTo>
                <a:lnTo>
                  <a:pt x="532203" y="1786446"/>
                </a:lnTo>
                <a:lnTo>
                  <a:pt x="573821" y="1805261"/>
                </a:lnTo>
                <a:lnTo>
                  <a:pt x="616488" y="1822083"/>
                </a:lnTo>
                <a:lnTo>
                  <a:pt x="660144" y="1836854"/>
                </a:lnTo>
                <a:lnTo>
                  <a:pt x="704730" y="1849514"/>
                </a:lnTo>
                <a:lnTo>
                  <a:pt x="750187" y="1860004"/>
                </a:lnTo>
                <a:lnTo>
                  <a:pt x="796456" y="1868266"/>
                </a:lnTo>
                <a:lnTo>
                  <a:pt x="843478" y="1874241"/>
                </a:lnTo>
                <a:lnTo>
                  <a:pt x="891194" y="1877869"/>
                </a:lnTo>
                <a:lnTo>
                  <a:pt x="939545" y="1879091"/>
                </a:lnTo>
                <a:lnTo>
                  <a:pt x="987897" y="1877869"/>
                </a:lnTo>
                <a:lnTo>
                  <a:pt x="1035613" y="1874241"/>
                </a:lnTo>
                <a:lnTo>
                  <a:pt x="1082635" y="1868266"/>
                </a:lnTo>
                <a:lnTo>
                  <a:pt x="1128904" y="1860004"/>
                </a:lnTo>
                <a:lnTo>
                  <a:pt x="1174361" y="1849514"/>
                </a:lnTo>
                <a:lnTo>
                  <a:pt x="1218947" y="1836854"/>
                </a:lnTo>
                <a:lnTo>
                  <a:pt x="1262603" y="1822083"/>
                </a:lnTo>
                <a:lnTo>
                  <a:pt x="1305270" y="1805261"/>
                </a:lnTo>
                <a:lnTo>
                  <a:pt x="1346888" y="1786446"/>
                </a:lnTo>
                <a:lnTo>
                  <a:pt x="1387400" y="1765698"/>
                </a:lnTo>
                <a:lnTo>
                  <a:pt x="1426745" y="1743076"/>
                </a:lnTo>
                <a:lnTo>
                  <a:pt x="1464866" y="1718638"/>
                </a:lnTo>
                <a:lnTo>
                  <a:pt x="1501702" y="1692444"/>
                </a:lnTo>
                <a:lnTo>
                  <a:pt x="1537194" y="1664553"/>
                </a:lnTo>
                <a:lnTo>
                  <a:pt x="1571285" y="1635023"/>
                </a:lnTo>
                <a:lnTo>
                  <a:pt x="1603914" y="1603914"/>
                </a:lnTo>
                <a:lnTo>
                  <a:pt x="1635023" y="1571285"/>
                </a:lnTo>
                <a:lnTo>
                  <a:pt x="1664553" y="1537194"/>
                </a:lnTo>
                <a:lnTo>
                  <a:pt x="1692444" y="1501702"/>
                </a:lnTo>
                <a:lnTo>
                  <a:pt x="1718638" y="1464866"/>
                </a:lnTo>
                <a:lnTo>
                  <a:pt x="1743076" y="1426745"/>
                </a:lnTo>
                <a:lnTo>
                  <a:pt x="1765698" y="1387400"/>
                </a:lnTo>
                <a:lnTo>
                  <a:pt x="1786446" y="1346888"/>
                </a:lnTo>
                <a:lnTo>
                  <a:pt x="1805261" y="1305270"/>
                </a:lnTo>
                <a:lnTo>
                  <a:pt x="1822083" y="1262603"/>
                </a:lnTo>
                <a:lnTo>
                  <a:pt x="1836854" y="1218947"/>
                </a:lnTo>
                <a:lnTo>
                  <a:pt x="1849514" y="1174361"/>
                </a:lnTo>
                <a:lnTo>
                  <a:pt x="1860004" y="1128904"/>
                </a:lnTo>
                <a:lnTo>
                  <a:pt x="1868266" y="1082635"/>
                </a:lnTo>
                <a:lnTo>
                  <a:pt x="1874241" y="1035613"/>
                </a:lnTo>
                <a:lnTo>
                  <a:pt x="1877869" y="987897"/>
                </a:lnTo>
                <a:lnTo>
                  <a:pt x="1879092" y="939546"/>
                </a:lnTo>
                <a:lnTo>
                  <a:pt x="1877869" y="891194"/>
                </a:lnTo>
                <a:lnTo>
                  <a:pt x="1874241" y="843478"/>
                </a:lnTo>
                <a:lnTo>
                  <a:pt x="1868266" y="796456"/>
                </a:lnTo>
                <a:lnTo>
                  <a:pt x="1860004" y="750187"/>
                </a:lnTo>
                <a:lnTo>
                  <a:pt x="1849514" y="704730"/>
                </a:lnTo>
                <a:lnTo>
                  <a:pt x="1836854" y="660144"/>
                </a:lnTo>
                <a:lnTo>
                  <a:pt x="1822083" y="616488"/>
                </a:lnTo>
                <a:lnTo>
                  <a:pt x="1805261" y="573821"/>
                </a:lnTo>
                <a:lnTo>
                  <a:pt x="1786446" y="532203"/>
                </a:lnTo>
                <a:lnTo>
                  <a:pt x="1765698" y="491691"/>
                </a:lnTo>
                <a:lnTo>
                  <a:pt x="1743076" y="452346"/>
                </a:lnTo>
                <a:lnTo>
                  <a:pt x="1718638" y="414225"/>
                </a:lnTo>
                <a:lnTo>
                  <a:pt x="1692444" y="377389"/>
                </a:lnTo>
                <a:lnTo>
                  <a:pt x="1664553" y="341897"/>
                </a:lnTo>
                <a:lnTo>
                  <a:pt x="1635023" y="307806"/>
                </a:lnTo>
                <a:lnTo>
                  <a:pt x="1603914" y="275177"/>
                </a:lnTo>
                <a:lnTo>
                  <a:pt x="1571285" y="244068"/>
                </a:lnTo>
                <a:lnTo>
                  <a:pt x="1537194" y="214538"/>
                </a:lnTo>
                <a:lnTo>
                  <a:pt x="1501702" y="186647"/>
                </a:lnTo>
                <a:lnTo>
                  <a:pt x="1464866" y="160453"/>
                </a:lnTo>
                <a:lnTo>
                  <a:pt x="1426745" y="136015"/>
                </a:lnTo>
                <a:lnTo>
                  <a:pt x="1387400" y="113393"/>
                </a:lnTo>
                <a:lnTo>
                  <a:pt x="1346888" y="92645"/>
                </a:lnTo>
                <a:lnTo>
                  <a:pt x="1305270" y="73830"/>
                </a:lnTo>
                <a:lnTo>
                  <a:pt x="1262603" y="57008"/>
                </a:lnTo>
                <a:lnTo>
                  <a:pt x="1218947" y="42237"/>
                </a:lnTo>
                <a:lnTo>
                  <a:pt x="1174361" y="29577"/>
                </a:lnTo>
                <a:lnTo>
                  <a:pt x="1128904" y="19087"/>
                </a:lnTo>
                <a:lnTo>
                  <a:pt x="1082635" y="10825"/>
                </a:lnTo>
                <a:lnTo>
                  <a:pt x="1035613" y="4850"/>
                </a:lnTo>
                <a:lnTo>
                  <a:pt x="987897" y="1222"/>
                </a:lnTo>
                <a:lnTo>
                  <a:pt x="939545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18630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80" dirty="0"/>
              <a:t> </a:t>
            </a:r>
            <a:r>
              <a:rPr spc="-5" dirty="0"/>
              <a:t>Problem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799" y="2881346"/>
            <a:ext cx="11519535" cy="35661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London is a </a:t>
            </a:r>
            <a:r>
              <a:rPr sz="1700" b="1" dirty="0">
                <a:latin typeface="Carlito"/>
                <a:cs typeface="Carlito"/>
              </a:rPr>
              <a:t>popular </a:t>
            </a:r>
            <a:r>
              <a:rPr sz="1700" b="1" spc="-5" dirty="0">
                <a:latin typeface="Carlito"/>
                <a:cs typeface="Carlito"/>
              </a:rPr>
              <a:t>destination </a:t>
            </a:r>
            <a:r>
              <a:rPr sz="1700" b="1" spc="-10" dirty="0">
                <a:latin typeface="Carlito"/>
                <a:cs typeface="Carlito"/>
              </a:rPr>
              <a:t>for </a:t>
            </a:r>
            <a:r>
              <a:rPr sz="1700" b="1" spc="-5" dirty="0">
                <a:latin typeface="Carlito"/>
                <a:cs typeface="Carlito"/>
              </a:rPr>
              <a:t>higher education </a:t>
            </a:r>
            <a:r>
              <a:rPr sz="1700" dirty="0">
                <a:latin typeface="Carlito"/>
                <a:cs typeface="Carlito"/>
              </a:rPr>
              <a:t>where </a:t>
            </a:r>
            <a:r>
              <a:rPr sz="1700" spc="-10" dirty="0">
                <a:latin typeface="Carlito"/>
                <a:cs typeface="Carlito"/>
              </a:rPr>
              <a:t>diverse </a:t>
            </a:r>
            <a:r>
              <a:rPr sz="1700" spc="-5" dirty="0">
                <a:latin typeface="Carlito"/>
                <a:cs typeface="Carlito"/>
              </a:rPr>
              <a:t>students </a:t>
            </a: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dirty="0">
                <a:latin typeface="Carlito"/>
                <a:cs typeface="Carlito"/>
              </a:rPr>
              <a:t>all </a:t>
            </a:r>
            <a:r>
              <a:rPr sz="1700" spc="-5" dirty="0">
                <a:latin typeface="Carlito"/>
                <a:cs typeface="Carlito"/>
              </a:rPr>
              <a:t>around </a:t>
            </a:r>
            <a:r>
              <a:rPr sz="1700" dirty="0">
                <a:latin typeface="Carlito"/>
                <a:cs typeface="Carlito"/>
              </a:rPr>
              <a:t>the world</a:t>
            </a:r>
            <a:r>
              <a:rPr sz="1700" spc="-27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gather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spc="-20" dirty="0">
                <a:latin typeface="Carlito"/>
                <a:cs typeface="Carlito"/>
              </a:rPr>
              <a:t>study.</a:t>
            </a:r>
            <a:endParaRPr sz="1700">
              <a:latin typeface="Carlito"/>
              <a:cs typeface="Carlito"/>
            </a:endParaRPr>
          </a:p>
          <a:p>
            <a:pPr marL="241300" marR="183515" indent="-228600">
              <a:lnSpc>
                <a:spcPts val="1839"/>
              </a:lnSpc>
              <a:spcBef>
                <a:spcPts val="101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According to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data </a:t>
            </a:r>
            <a:r>
              <a:rPr sz="1700" spc="-5" dirty="0">
                <a:latin typeface="Carlito"/>
                <a:cs typeface="Carlito"/>
              </a:rPr>
              <a:t>published by </a:t>
            </a:r>
            <a:r>
              <a:rPr sz="1700" dirty="0">
                <a:latin typeface="Carlito"/>
                <a:cs typeface="Carlito"/>
              </a:rPr>
              <a:t>the Higher </a:t>
            </a:r>
            <a:r>
              <a:rPr sz="1700" spc="-10" dirty="0">
                <a:latin typeface="Carlito"/>
                <a:cs typeface="Carlito"/>
              </a:rPr>
              <a:t>Education Statistical </a:t>
            </a:r>
            <a:r>
              <a:rPr sz="1700" dirty="0">
                <a:latin typeface="Carlito"/>
                <a:cs typeface="Carlito"/>
              </a:rPr>
              <a:t>Agency </a:t>
            </a:r>
            <a:r>
              <a:rPr sz="1700" spc="-10" dirty="0">
                <a:latin typeface="Carlito"/>
                <a:cs typeface="Carlito"/>
              </a:rPr>
              <a:t>(HESA), </a:t>
            </a:r>
            <a:r>
              <a:rPr sz="1700" dirty="0">
                <a:latin typeface="Carlito"/>
                <a:cs typeface="Carlito"/>
              </a:rPr>
              <a:t>in the academic </a:t>
            </a:r>
            <a:r>
              <a:rPr sz="1700" spc="-10" dirty="0">
                <a:latin typeface="Carlito"/>
                <a:cs typeface="Carlito"/>
              </a:rPr>
              <a:t>year </a:t>
            </a:r>
            <a:r>
              <a:rPr sz="1700" dirty="0">
                <a:latin typeface="Carlito"/>
                <a:cs typeface="Carlito"/>
              </a:rPr>
              <a:t>2016-2017 </a:t>
            </a:r>
            <a:r>
              <a:rPr sz="1700" spc="-5" dirty="0">
                <a:latin typeface="Carlito"/>
                <a:cs typeface="Carlito"/>
              </a:rPr>
              <a:t>London  welcomed </a:t>
            </a:r>
            <a:r>
              <a:rPr sz="1700" b="1" dirty="0">
                <a:latin typeface="Carlito"/>
                <a:cs typeface="Carlito"/>
              </a:rPr>
              <a:t>112,200 </a:t>
            </a:r>
            <a:r>
              <a:rPr sz="1700" b="1" spc="-10" dirty="0">
                <a:latin typeface="Carlito"/>
                <a:cs typeface="Carlito"/>
              </a:rPr>
              <a:t>international students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its higher </a:t>
            </a:r>
            <a:r>
              <a:rPr sz="1700" spc="-10" dirty="0">
                <a:latin typeface="Carlito"/>
                <a:cs typeface="Carlito"/>
              </a:rPr>
              <a:t>education </a:t>
            </a:r>
            <a:r>
              <a:rPr sz="1700" spc="-5" dirty="0">
                <a:latin typeface="Carlito"/>
                <a:cs typeface="Carlito"/>
              </a:rPr>
              <a:t>institutions, </a:t>
            </a:r>
            <a:r>
              <a:rPr sz="1700" dirty="0">
                <a:latin typeface="Carlito"/>
                <a:cs typeface="Carlito"/>
              </a:rPr>
              <a:t>which </a:t>
            </a:r>
            <a:r>
              <a:rPr sz="1700" spc="-15" dirty="0">
                <a:latin typeface="Carlito"/>
                <a:cs typeface="Carlito"/>
              </a:rPr>
              <a:t>make </a:t>
            </a:r>
            <a:r>
              <a:rPr sz="1700" dirty="0">
                <a:latin typeface="Carlito"/>
                <a:cs typeface="Carlito"/>
              </a:rPr>
              <a:t>up </a:t>
            </a:r>
            <a:r>
              <a:rPr sz="1700" b="1" dirty="0">
                <a:latin typeface="Carlito"/>
                <a:cs typeface="Carlito"/>
              </a:rPr>
              <a:t>29 </a:t>
            </a:r>
            <a:r>
              <a:rPr sz="1700" b="1" spc="-10" dirty="0">
                <a:latin typeface="Carlito"/>
                <a:cs typeface="Carlito"/>
              </a:rPr>
              <a:t>percent </a:t>
            </a:r>
            <a:r>
              <a:rPr sz="1700" b="1" spc="-5" dirty="0">
                <a:latin typeface="Carlito"/>
                <a:cs typeface="Carlito"/>
              </a:rPr>
              <a:t>of </a:t>
            </a:r>
            <a:r>
              <a:rPr sz="1700" b="1" spc="-10" dirty="0">
                <a:latin typeface="Carlito"/>
                <a:cs typeface="Carlito"/>
              </a:rPr>
              <a:t>students at </a:t>
            </a:r>
            <a:r>
              <a:rPr sz="1700" b="1" spc="-5" dirty="0">
                <a:latin typeface="Carlito"/>
                <a:cs typeface="Carlito"/>
              </a:rPr>
              <a:t>higher  </a:t>
            </a:r>
            <a:r>
              <a:rPr sz="1700" b="1" spc="-10" dirty="0">
                <a:latin typeface="Carlito"/>
                <a:cs typeface="Carlito"/>
              </a:rPr>
              <a:t>education</a:t>
            </a:r>
            <a:r>
              <a:rPr sz="1700" b="1" spc="-5" dirty="0">
                <a:latin typeface="Carlito"/>
                <a:cs typeface="Carlito"/>
              </a:rPr>
              <a:t> institutions</a:t>
            </a:r>
            <a:r>
              <a:rPr sz="1700" spc="-5" dirty="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One of the big </a:t>
            </a:r>
            <a:r>
              <a:rPr sz="1700" spc="-5" dirty="0">
                <a:latin typeface="Carlito"/>
                <a:cs typeface="Carlito"/>
              </a:rPr>
              <a:t>concerns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international students </a:t>
            </a:r>
            <a:r>
              <a:rPr sz="1700" dirty="0">
                <a:latin typeface="Carlito"/>
                <a:cs typeface="Carlito"/>
              </a:rPr>
              <a:t>when </a:t>
            </a:r>
            <a:r>
              <a:rPr sz="1700" spc="-5" dirty="0">
                <a:latin typeface="Carlito"/>
                <a:cs typeface="Carlito"/>
              </a:rPr>
              <a:t>moving to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new </a:t>
            </a:r>
            <a:r>
              <a:rPr sz="1700" dirty="0">
                <a:latin typeface="Carlito"/>
                <a:cs typeface="Carlito"/>
              </a:rPr>
              <a:t>city would be finding an </a:t>
            </a:r>
            <a:r>
              <a:rPr sz="1700" spc="-5" dirty="0">
                <a:latin typeface="Carlito"/>
                <a:cs typeface="Carlito"/>
              </a:rPr>
              <a:t>accommodation. Student </a:t>
            </a:r>
            <a:r>
              <a:rPr sz="1700" dirty="0">
                <a:latin typeface="Carlito"/>
                <a:cs typeface="Carlito"/>
              </a:rPr>
              <a:t>halls  </a:t>
            </a:r>
            <a:r>
              <a:rPr sz="1700" spc="-5" dirty="0">
                <a:latin typeface="Carlito"/>
                <a:cs typeface="Carlito"/>
              </a:rPr>
              <a:t>are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most </a:t>
            </a:r>
            <a:r>
              <a:rPr sz="1700" spc="-5" dirty="0">
                <a:latin typeface="Carlito"/>
                <a:cs typeface="Carlito"/>
              </a:rPr>
              <a:t>reliable </a:t>
            </a:r>
            <a:r>
              <a:rPr sz="1700" dirty="0">
                <a:latin typeface="Carlito"/>
                <a:cs typeface="Carlito"/>
              </a:rPr>
              <a:t>means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housing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5" dirty="0">
                <a:latin typeface="Carlito"/>
                <a:cs typeface="Carlito"/>
              </a:rPr>
              <a:t>students, </a:t>
            </a:r>
            <a:r>
              <a:rPr sz="1700" dirty="0">
                <a:latin typeface="Carlito"/>
                <a:cs typeface="Carlito"/>
              </a:rPr>
              <a:t>but it is not </a:t>
            </a:r>
            <a:r>
              <a:rPr sz="1700" spc="-10" dirty="0">
                <a:latin typeface="Carlito"/>
                <a:cs typeface="Carlito"/>
              </a:rPr>
              <a:t>easy to </a:t>
            </a:r>
            <a:r>
              <a:rPr sz="1700" spc="-5" dirty="0">
                <a:latin typeface="Carlito"/>
                <a:cs typeface="Carlito"/>
              </a:rPr>
              <a:t>secure </a:t>
            </a:r>
            <a:r>
              <a:rPr sz="1700" dirty="0">
                <a:latin typeface="Carlito"/>
                <a:cs typeface="Carlito"/>
              </a:rPr>
              <a:t>a place in one as </a:t>
            </a:r>
            <a:r>
              <a:rPr sz="1700" spc="-5" dirty="0">
                <a:latin typeface="Carlito"/>
                <a:cs typeface="Carlito"/>
              </a:rPr>
              <a:t>they </a:t>
            </a:r>
            <a:r>
              <a:rPr sz="1700" spc="-10" dirty="0">
                <a:latin typeface="Carlito"/>
                <a:cs typeface="Carlito"/>
              </a:rPr>
              <a:t>are </a:t>
            </a:r>
            <a:r>
              <a:rPr sz="1700" dirty="0">
                <a:latin typeface="Carlito"/>
                <a:cs typeface="Carlito"/>
              </a:rPr>
              <a:t>in high demand.  </a:t>
            </a:r>
            <a:r>
              <a:rPr sz="1700" spc="-10" dirty="0">
                <a:latin typeface="Carlito"/>
                <a:cs typeface="Carlito"/>
              </a:rPr>
              <a:t>Therefore </a:t>
            </a:r>
            <a:r>
              <a:rPr sz="1700" dirty="0">
                <a:latin typeface="Carlito"/>
                <a:cs typeface="Carlito"/>
              </a:rPr>
              <a:t>this </a:t>
            </a:r>
            <a:r>
              <a:rPr sz="1700" spc="-5" dirty="0">
                <a:latin typeface="Carlito"/>
                <a:cs typeface="Carlito"/>
              </a:rPr>
              <a:t>project </a:t>
            </a:r>
            <a:r>
              <a:rPr sz="1700" dirty="0">
                <a:latin typeface="Carlito"/>
                <a:cs typeface="Carlito"/>
              </a:rPr>
              <a:t>aims </a:t>
            </a:r>
            <a:r>
              <a:rPr sz="1700" spc="-5" dirty="0">
                <a:latin typeface="Carlito"/>
                <a:cs typeface="Carlito"/>
              </a:rPr>
              <a:t>to explore </a:t>
            </a:r>
            <a:r>
              <a:rPr sz="1700" spc="-10" dirty="0">
                <a:latin typeface="Carlito"/>
                <a:cs typeface="Carlito"/>
              </a:rPr>
              <a:t>different </a:t>
            </a:r>
            <a:r>
              <a:rPr sz="1700" spc="-5" dirty="0">
                <a:latin typeface="Carlito"/>
                <a:cs typeface="Carlito"/>
              </a:rPr>
              <a:t>neighborhoods of </a:t>
            </a:r>
            <a:r>
              <a:rPr sz="1700" dirty="0">
                <a:latin typeface="Carlito"/>
                <a:cs typeface="Carlito"/>
              </a:rPr>
              <a:t>London and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find the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best </a:t>
            </a: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area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build </a:t>
            </a:r>
            <a:r>
              <a:rPr sz="1700" b="1" dirty="0">
                <a:solidFill>
                  <a:srgbClr val="FF0000"/>
                </a:solidFill>
                <a:latin typeface="Carlito"/>
                <a:cs typeface="Carlito"/>
              </a:rPr>
              <a:t>a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new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student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hall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for  international students </a:t>
            </a:r>
            <a:r>
              <a:rPr sz="1700" spc="-5" dirty="0">
                <a:latin typeface="Carlito"/>
                <a:cs typeface="Carlito"/>
              </a:rPr>
              <a:t>to solve </a:t>
            </a:r>
            <a:r>
              <a:rPr sz="1700" dirty="0">
                <a:latin typeface="Carlito"/>
                <a:cs typeface="Carlito"/>
              </a:rPr>
              <a:t>this </a:t>
            </a:r>
            <a:r>
              <a:rPr sz="1700" spc="-10" dirty="0">
                <a:latin typeface="Carlito"/>
                <a:cs typeface="Carlito"/>
              </a:rPr>
              <a:t>persistent </a:t>
            </a:r>
            <a:r>
              <a:rPr sz="1700" spc="-5" dirty="0">
                <a:latin typeface="Carlito"/>
                <a:cs typeface="Carlito"/>
              </a:rPr>
              <a:t>problem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to find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new business </a:t>
            </a:r>
            <a:r>
              <a:rPr sz="1700" spc="-10" dirty="0">
                <a:latin typeface="Carlito"/>
                <a:cs typeface="Carlito"/>
              </a:rPr>
              <a:t>opportunity. </a:t>
            </a:r>
            <a:r>
              <a:rPr sz="1700" spc="-5" dirty="0">
                <a:latin typeface="Carlito"/>
                <a:cs typeface="Carlito"/>
              </a:rPr>
              <a:t>This research </a:t>
            </a:r>
            <a:r>
              <a:rPr sz="1700" dirty="0">
                <a:latin typeface="Carlito"/>
                <a:cs typeface="Carlito"/>
              </a:rPr>
              <a:t>is </a:t>
            </a:r>
            <a:r>
              <a:rPr sz="1700" spc="-5" dirty="0">
                <a:latin typeface="Carlito"/>
                <a:cs typeface="Carlito"/>
              </a:rPr>
              <a:t>expected to  benefit </a:t>
            </a:r>
            <a:r>
              <a:rPr sz="1700" spc="-10" dirty="0">
                <a:latin typeface="Carlito"/>
                <a:cs typeface="Carlito"/>
              </a:rPr>
              <a:t>real-estate </a:t>
            </a:r>
            <a:r>
              <a:rPr sz="1700" spc="-15" dirty="0">
                <a:latin typeface="Carlito"/>
                <a:cs typeface="Carlito"/>
              </a:rPr>
              <a:t>investors </a:t>
            </a:r>
            <a:r>
              <a:rPr sz="1700" dirty="0">
                <a:latin typeface="Carlito"/>
                <a:cs typeface="Carlito"/>
              </a:rPr>
              <a:t>looking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10" dirty="0">
                <a:latin typeface="Carlito"/>
                <a:cs typeface="Carlito"/>
              </a:rPr>
              <a:t>profitable </a:t>
            </a:r>
            <a:r>
              <a:rPr sz="1700" spc="-5" dirty="0">
                <a:latin typeface="Carlito"/>
                <a:cs typeface="Carlito"/>
              </a:rPr>
              <a:t>location or international students </a:t>
            </a:r>
            <a:r>
              <a:rPr sz="1700" dirty="0">
                <a:latin typeface="Carlito"/>
                <a:cs typeface="Carlito"/>
              </a:rPr>
              <a:t>looking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a place </a:t>
            </a:r>
            <a:r>
              <a:rPr sz="1700" spc="-5" dirty="0">
                <a:latin typeface="Carlito"/>
                <a:cs typeface="Carlito"/>
              </a:rPr>
              <a:t>to live </a:t>
            </a:r>
            <a:r>
              <a:rPr sz="1700" dirty="0">
                <a:latin typeface="Carlito"/>
                <a:cs typeface="Carlito"/>
              </a:rPr>
              <a:t>in</a:t>
            </a:r>
            <a:r>
              <a:rPr sz="1700" spc="-10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London.</a:t>
            </a:r>
            <a:endParaRPr sz="1700">
              <a:latin typeface="Carlito"/>
              <a:cs typeface="Carlito"/>
            </a:endParaRPr>
          </a:p>
          <a:p>
            <a:pPr marL="241300" marR="49530" indent="-228600">
              <a:lnSpc>
                <a:spcPct val="90000"/>
              </a:lnSpc>
              <a:spcBef>
                <a:spcPts val="10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student perspective, </a:t>
            </a:r>
            <a:r>
              <a:rPr sz="1700" dirty="0">
                <a:latin typeface="Carlito"/>
                <a:cs typeface="Carlito"/>
              </a:rPr>
              <a:t>a lot of </a:t>
            </a:r>
            <a:r>
              <a:rPr sz="1700" spc="-10" dirty="0">
                <a:latin typeface="Carlito"/>
                <a:cs typeface="Carlito"/>
              </a:rPr>
              <a:t>factors </a:t>
            </a:r>
            <a:r>
              <a:rPr sz="1700" spc="-5" dirty="0">
                <a:latin typeface="Carlito"/>
                <a:cs typeface="Carlito"/>
              </a:rPr>
              <a:t>come into </a:t>
            </a:r>
            <a:r>
              <a:rPr sz="1700" spc="-10" dirty="0">
                <a:latin typeface="Carlito"/>
                <a:cs typeface="Carlito"/>
              </a:rPr>
              <a:t>play </a:t>
            </a:r>
            <a:r>
              <a:rPr sz="1700" dirty="0">
                <a:latin typeface="Carlito"/>
                <a:cs typeface="Carlito"/>
              </a:rPr>
              <a:t>when finding the </a:t>
            </a:r>
            <a:r>
              <a:rPr sz="1700" spc="-5" dirty="0">
                <a:latin typeface="Carlito"/>
                <a:cs typeface="Carlito"/>
              </a:rPr>
              <a:t>best accommodation, </a:t>
            </a:r>
            <a:r>
              <a:rPr sz="1700" dirty="0">
                <a:latin typeface="Carlito"/>
                <a:cs typeface="Carlito"/>
              </a:rPr>
              <a:t>including </a:t>
            </a:r>
            <a:r>
              <a:rPr sz="1700" spc="-5" dirty="0">
                <a:latin typeface="Carlito"/>
                <a:cs typeface="Carlito"/>
              </a:rPr>
              <a:t>location </a:t>
            </a:r>
            <a:r>
              <a:rPr sz="1700" dirty="0">
                <a:latin typeface="Carlito"/>
                <a:cs typeface="Carlito"/>
              </a:rPr>
              <a:t>and rent.  In this </a:t>
            </a:r>
            <a:r>
              <a:rPr sz="1700" spc="-5" dirty="0">
                <a:latin typeface="Carlito"/>
                <a:cs typeface="Carlito"/>
              </a:rPr>
              <a:t>project, </a:t>
            </a:r>
            <a:r>
              <a:rPr sz="1700" spc="-25" dirty="0">
                <a:latin typeface="Carlito"/>
                <a:cs typeface="Carlito"/>
              </a:rPr>
              <a:t>however,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study </a:t>
            </a:r>
            <a:r>
              <a:rPr sz="1700" spc="-10" dirty="0">
                <a:latin typeface="Carlito"/>
                <a:cs typeface="Carlito"/>
              </a:rPr>
              <a:t>focuses </a:t>
            </a:r>
            <a:r>
              <a:rPr sz="1700" dirty="0">
                <a:latin typeface="Carlito"/>
                <a:cs typeface="Carlito"/>
              </a:rPr>
              <a:t>only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safety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general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atmosphere </a:t>
            </a:r>
            <a:r>
              <a:rPr sz="1700" b="1" dirty="0">
                <a:solidFill>
                  <a:srgbClr val="FF0000"/>
                </a:solidFill>
                <a:latin typeface="Carlito"/>
                <a:cs typeface="Carlito"/>
              </a:rPr>
              <a:t>of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the neighborhood</a:t>
            </a:r>
            <a:r>
              <a:rPr sz="1700" spc="-5" dirty="0">
                <a:latin typeface="Carlito"/>
                <a:cs typeface="Carlito"/>
              </a:rPr>
              <a:t>. Distance to  </a:t>
            </a:r>
            <a:r>
              <a:rPr sz="1700" spc="-10" dirty="0">
                <a:latin typeface="Carlito"/>
                <a:cs typeface="Carlito"/>
              </a:rPr>
              <a:t>universities are </a:t>
            </a:r>
            <a:r>
              <a:rPr sz="1700" dirty="0">
                <a:latin typeface="Carlito"/>
                <a:cs typeface="Carlito"/>
              </a:rPr>
              <a:t>also an </a:t>
            </a:r>
            <a:r>
              <a:rPr sz="1700" spc="-5" dirty="0">
                <a:latin typeface="Carlito"/>
                <a:cs typeface="Carlito"/>
              </a:rPr>
              <a:t>important </a:t>
            </a:r>
            <a:r>
              <a:rPr sz="1700" spc="-10" dirty="0">
                <a:latin typeface="Carlito"/>
                <a:cs typeface="Carlito"/>
              </a:rPr>
              <a:t>factor </a:t>
            </a:r>
            <a:r>
              <a:rPr sz="1700" dirty="0">
                <a:latin typeface="Carlito"/>
                <a:cs typeface="Carlito"/>
              </a:rPr>
              <a:t>in choosing a </a:t>
            </a:r>
            <a:r>
              <a:rPr sz="1700" spc="-5" dirty="0">
                <a:latin typeface="Carlito"/>
                <a:cs typeface="Carlito"/>
              </a:rPr>
              <a:t>student </a:t>
            </a:r>
            <a:r>
              <a:rPr sz="1700" dirty="0">
                <a:latin typeface="Carlito"/>
                <a:cs typeface="Carlito"/>
              </a:rPr>
              <a:t>hall, but as </a:t>
            </a:r>
            <a:r>
              <a:rPr sz="1700" spc="-5" dirty="0">
                <a:latin typeface="Carlito"/>
                <a:cs typeface="Carlito"/>
              </a:rPr>
              <a:t>student </a:t>
            </a:r>
            <a:r>
              <a:rPr sz="1700" dirty="0">
                <a:latin typeface="Carlito"/>
                <a:cs typeface="Carlito"/>
              </a:rPr>
              <a:t>halls accept </a:t>
            </a:r>
            <a:r>
              <a:rPr sz="1700" spc="-5" dirty="0">
                <a:latin typeface="Carlito"/>
                <a:cs typeface="Carlito"/>
              </a:rPr>
              <a:t>students </a:t>
            </a:r>
            <a:r>
              <a:rPr sz="1700" spc="-10" dirty="0">
                <a:latin typeface="Carlito"/>
                <a:cs typeface="Carlito"/>
              </a:rPr>
              <a:t>from different  </a:t>
            </a:r>
            <a:r>
              <a:rPr sz="1700" spc="-5" dirty="0">
                <a:latin typeface="Carlito"/>
                <a:cs typeface="Carlito"/>
              </a:rPr>
              <a:t>universities, </a:t>
            </a:r>
            <a:r>
              <a:rPr sz="1700" dirty="0">
                <a:latin typeface="Carlito"/>
                <a:cs typeface="Carlito"/>
              </a:rPr>
              <a:t>it will be </a:t>
            </a:r>
            <a:r>
              <a:rPr sz="1700" spc="-10" dirty="0">
                <a:latin typeface="Carlito"/>
                <a:cs typeface="Carlito"/>
              </a:rPr>
              <a:t>disregarded </a:t>
            </a:r>
            <a:r>
              <a:rPr sz="1700" dirty="0">
                <a:latin typeface="Carlito"/>
                <a:cs typeface="Carlito"/>
              </a:rPr>
              <a:t>in this</a:t>
            </a:r>
            <a:r>
              <a:rPr sz="1700" spc="-12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project.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8" name="object 8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04772" y="1463039"/>
            <a:ext cx="1121664" cy="972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86125" y="1480820"/>
            <a:ext cx="20796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110,000+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international</a:t>
            </a:r>
            <a:r>
              <a:rPr sz="1800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students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every</a:t>
            </a:r>
            <a:r>
              <a:rPr sz="1800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Carlito"/>
                <a:cs typeface="Carlito"/>
              </a:rPr>
              <a:t>year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65264" y="1321308"/>
            <a:ext cx="1357883" cy="11155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31985" y="1619503"/>
            <a:ext cx="1587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marR="5080" indent="-1860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High </a:t>
            </a:r>
            <a:r>
              <a:rPr sz="1800" dirty="0">
                <a:solidFill>
                  <a:srgbClr val="001F5F"/>
                </a:solidFill>
                <a:latin typeface="Carlito"/>
                <a:cs typeface="Carlito"/>
              </a:rPr>
              <a:t>demand</a:t>
            </a:r>
            <a:r>
              <a:rPr sz="1800" spc="-6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rlito"/>
                <a:cs typeface="Carlito"/>
              </a:rPr>
              <a:t>for  </a:t>
            </a: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student</a:t>
            </a:r>
            <a:r>
              <a:rPr sz="1800" spc="-20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rlito"/>
                <a:cs typeface="Carlito"/>
              </a:rPr>
              <a:t>halls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1224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963244"/>
            <a:ext cx="11503660" cy="2498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939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In this </a:t>
            </a:r>
            <a:r>
              <a:rPr sz="1700" spc="-5" dirty="0">
                <a:latin typeface="Carlito"/>
                <a:cs typeface="Carlito"/>
              </a:rPr>
              <a:t>project, three </a:t>
            </a:r>
            <a:r>
              <a:rPr sz="1700" spc="-10" dirty="0">
                <a:latin typeface="Carlito"/>
                <a:cs typeface="Carlito"/>
              </a:rPr>
              <a:t>different </a:t>
            </a:r>
            <a:r>
              <a:rPr sz="1700" spc="-5" dirty="0">
                <a:latin typeface="Carlito"/>
                <a:cs typeface="Carlito"/>
              </a:rPr>
              <a:t>datasets </a:t>
            </a:r>
            <a:r>
              <a:rPr sz="1700" dirty="0">
                <a:latin typeface="Carlito"/>
                <a:cs typeface="Carlito"/>
              </a:rPr>
              <a:t>will be used </a:t>
            </a:r>
            <a:r>
              <a:rPr sz="1700" spc="-5" dirty="0">
                <a:latin typeface="Carlito"/>
                <a:cs typeface="Carlito"/>
              </a:rPr>
              <a:t>to solve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problem </a:t>
            </a:r>
            <a:r>
              <a:rPr sz="1700" dirty="0">
                <a:latin typeface="Carlito"/>
                <a:cs typeface="Carlito"/>
              </a:rPr>
              <a:t>- London </a:t>
            </a:r>
            <a:r>
              <a:rPr sz="1700" spc="-10" dirty="0">
                <a:latin typeface="Carlito"/>
                <a:cs typeface="Carlito"/>
              </a:rPr>
              <a:t>Recorded </a:t>
            </a:r>
            <a:r>
              <a:rPr sz="1700" spc="-5" dirty="0">
                <a:latin typeface="Carlito"/>
                <a:cs typeface="Carlito"/>
              </a:rPr>
              <a:t>Crime, List </a:t>
            </a:r>
            <a:r>
              <a:rPr sz="1700" dirty="0">
                <a:latin typeface="Carlito"/>
                <a:cs typeface="Carlito"/>
              </a:rPr>
              <a:t>of London </a:t>
            </a:r>
            <a:r>
              <a:rPr sz="1700" spc="-5" dirty="0">
                <a:latin typeface="Carlito"/>
                <a:cs typeface="Carlito"/>
              </a:rPr>
              <a:t>Boroughs,</a:t>
            </a:r>
            <a:r>
              <a:rPr sz="1700" spc="-19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  <a:p>
            <a:pPr marL="241300">
              <a:lnSpc>
                <a:spcPts val="1939"/>
              </a:lnSpc>
            </a:pPr>
            <a:r>
              <a:rPr sz="1700" spc="-15" dirty="0">
                <a:latin typeface="Carlito"/>
                <a:cs typeface="Carlito"/>
              </a:rPr>
              <a:t>Foursquare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API.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Carlito"/>
                <a:cs typeface="Carlito"/>
              </a:rPr>
              <a:t>(1) </a:t>
            </a:r>
            <a:r>
              <a:rPr sz="1700" b="1" spc="-5" dirty="0">
                <a:latin typeface="Carlito"/>
                <a:cs typeface="Carlito"/>
              </a:rPr>
              <a:t>London </a:t>
            </a:r>
            <a:r>
              <a:rPr sz="1700" b="1" spc="-15" dirty="0">
                <a:latin typeface="Carlito"/>
                <a:cs typeface="Carlito"/>
              </a:rPr>
              <a:t>Recorded</a:t>
            </a:r>
            <a:r>
              <a:rPr sz="1700" b="1" spc="-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Crime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Description: London crime </a:t>
            </a:r>
            <a:r>
              <a:rPr sz="1700" spc="-10" dirty="0">
                <a:latin typeface="Carlito"/>
                <a:cs typeface="Carlito"/>
              </a:rPr>
              <a:t>records </a:t>
            </a:r>
            <a:r>
              <a:rPr sz="1700" dirty="0">
                <a:latin typeface="Carlito"/>
                <a:cs typeface="Carlito"/>
              </a:rPr>
              <a:t>classified </a:t>
            </a:r>
            <a:r>
              <a:rPr sz="1700" spc="-5" dirty="0">
                <a:latin typeface="Carlito"/>
                <a:cs typeface="Carlito"/>
              </a:rPr>
              <a:t>by boroughs </a:t>
            </a:r>
            <a:r>
              <a:rPr sz="1700" dirty="0">
                <a:latin typeface="Carlito"/>
                <a:cs typeface="Carlito"/>
              </a:rPr>
              <a:t>and crime type in the </a:t>
            </a:r>
            <a:r>
              <a:rPr sz="1700" spc="-5" dirty="0">
                <a:latin typeface="Carlito"/>
                <a:cs typeface="Carlito"/>
              </a:rPr>
              <a:t>last </a:t>
            </a:r>
            <a:r>
              <a:rPr sz="1700" dirty="0">
                <a:latin typeface="Carlito"/>
                <a:cs typeface="Carlito"/>
              </a:rPr>
              <a:t>24</a:t>
            </a:r>
            <a:r>
              <a:rPr sz="1700" spc="-2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months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Size: </a:t>
            </a:r>
            <a:r>
              <a:rPr sz="1700" dirty="0">
                <a:latin typeface="Carlito"/>
                <a:cs typeface="Carlito"/>
              </a:rPr>
              <a:t>1594 *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27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Source: </a:t>
            </a:r>
            <a:r>
              <a:rPr sz="1700" dirty="0">
                <a:latin typeface="Carlito"/>
                <a:cs typeface="Carlito"/>
              </a:rPr>
              <a:t>London </a:t>
            </a:r>
            <a:r>
              <a:rPr sz="1700" spc="-10" dirty="0">
                <a:latin typeface="Carlito"/>
                <a:cs typeface="Carlito"/>
              </a:rPr>
              <a:t>Datastore, </a:t>
            </a:r>
            <a:r>
              <a:rPr sz="1700" spc="-5" dirty="0">
                <a:latin typeface="Carlito"/>
                <a:cs typeface="Carlito"/>
              </a:rPr>
              <a:t>“London </a:t>
            </a:r>
            <a:r>
              <a:rPr sz="1700" spc="-10" dirty="0">
                <a:latin typeface="Carlito"/>
                <a:cs typeface="Carlito"/>
              </a:rPr>
              <a:t>Recorded </a:t>
            </a:r>
            <a:r>
              <a:rPr sz="1700" dirty="0">
                <a:latin typeface="Carlito"/>
                <a:cs typeface="Carlito"/>
              </a:rPr>
              <a:t>Crime : </a:t>
            </a:r>
            <a:r>
              <a:rPr sz="1700" spc="-5" dirty="0">
                <a:latin typeface="Carlito"/>
                <a:cs typeface="Carlito"/>
              </a:rPr>
              <a:t>Geographic</a:t>
            </a:r>
            <a:r>
              <a:rPr sz="1700" spc="-15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Breakdown”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URL:</a:t>
            </a:r>
            <a:r>
              <a:rPr sz="1700" spc="-1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17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https://data.london.gov.uk/dataset/recorded_crime_summary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5299" y="3766539"/>
            <a:ext cx="9296020" cy="2618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7" name="object 7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1224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795375"/>
            <a:ext cx="9957435" cy="18262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(2) </a:t>
            </a:r>
            <a:r>
              <a:rPr sz="1700" b="1" spc="-5" dirty="0">
                <a:latin typeface="Carlito"/>
                <a:cs typeface="Carlito"/>
              </a:rPr>
              <a:t>List </a:t>
            </a:r>
            <a:r>
              <a:rPr sz="1700" b="1" dirty="0">
                <a:latin typeface="Carlito"/>
                <a:cs typeface="Carlito"/>
              </a:rPr>
              <a:t>of </a:t>
            </a:r>
            <a:r>
              <a:rPr sz="1700" b="1" spc="-5" dirty="0">
                <a:latin typeface="Carlito"/>
                <a:cs typeface="Carlito"/>
              </a:rPr>
              <a:t>London</a:t>
            </a:r>
            <a:r>
              <a:rPr sz="1700" b="1" spc="-3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Boroughs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Description: </a:t>
            </a:r>
            <a:r>
              <a:rPr sz="1700" spc="-5" dirty="0">
                <a:latin typeface="Carlito"/>
                <a:cs typeface="Carlito"/>
              </a:rPr>
              <a:t>Information on </a:t>
            </a:r>
            <a:r>
              <a:rPr sz="1700" dirty="0">
                <a:latin typeface="Carlito"/>
                <a:cs typeface="Carlito"/>
              </a:rPr>
              <a:t>32 </a:t>
            </a:r>
            <a:r>
              <a:rPr sz="1700" spc="-5" dirty="0">
                <a:latin typeface="Carlito"/>
                <a:cs typeface="Carlito"/>
              </a:rPr>
              <a:t>boroughs of London. </a:t>
            </a:r>
            <a:r>
              <a:rPr sz="1700" spc="-10" dirty="0">
                <a:latin typeface="Carlito"/>
                <a:cs typeface="Carlito"/>
              </a:rPr>
              <a:t>‘Population’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‘Coordinates’ </a:t>
            </a:r>
            <a:r>
              <a:rPr sz="1700" dirty="0">
                <a:latin typeface="Carlito"/>
                <a:cs typeface="Carlito"/>
              </a:rPr>
              <a:t>will be used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18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project.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Size: </a:t>
            </a:r>
            <a:r>
              <a:rPr sz="1700" dirty="0">
                <a:latin typeface="Carlito"/>
                <a:cs typeface="Carlito"/>
              </a:rPr>
              <a:t>33 *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10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Source: </a:t>
            </a:r>
            <a:r>
              <a:rPr sz="1700" dirty="0">
                <a:latin typeface="Carlito"/>
                <a:cs typeface="Carlito"/>
              </a:rPr>
              <a:t>Wikipedia, </a:t>
            </a:r>
            <a:r>
              <a:rPr sz="1700" spc="-5" dirty="0">
                <a:latin typeface="Carlito"/>
                <a:cs typeface="Carlito"/>
              </a:rPr>
              <a:t>“List of </a:t>
            </a:r>
            <a:r>
              <a:rPr sz="1700" dirty="0">
                <a:latin typeface="Carlito"/>
                <a:cs typeface="Carlito"/>
              </a:rPr>
              <a:t>London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Boroughs”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URL:</a:t>
            </a:r>
            <a:r>
              <a:rPr sz="1700" spc="-10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17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https://en.wikipedia.org/wiki/List_of_London_boroughs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7696" y="2776727"/>
            <a:ext cx="9425940" cy="3520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7" name="object 7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12249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795375"/>
            <a:ext cx="10713720" cy="20593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(3) </a:t>
            </a:r>
            <a:r>
              <a:rPr sz="1700" b="1" spc="-10" dirty="0">
                <a:latin typeface="Carlito"/>
                <a:cs typeface="Carlito"/>
              </a:rPr>
              <a:t>Foursquare</a:t>
            </a:r>
            <a:r>
              <a:rPr sz="1700" b="1" spc="-35" dirty="0">
                <a:latin typeface="Carlito"/>
                <a:cs typeface="Carlito"/>
              </a:rPr>
              <a:t> </a:t>
            </a:r>
            <a:r>
              <a:rPr sz="1700" b="1" dirty="0">
                <a:latin typeface="Carlito"/>
                <a:cs typeface="Carlito"/>
              </a:rPr>
              <a:t>API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ts val="1839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Description: </a:t>
            </a:r>
            <a:r>
              <a:rPr sz="1700" spc="-5" dirty="0">
                <a:latin typeface="Carlito"/>
                <a:cs typeface="Carlito"/>
              </a:rPr>
              <a:t>List of top </a:t>
            </a:r>
            <a:r>
              <a:rPr sz="1700" dirty="0">
                <a:latin typeface="Carlito"/>
                <a:cs typeface="Carlito"/>
              </a:rPr>
              <a:t>50 </a:t>
            </a:r>
            <a:r>
              <a:rPr sz="1700" spc="-5" dirty="0">
                <a:latin typeface="Carlito"/>
                <a:cs typeface="Carlito"/>
              </a:rPr>
              <a:t>popular </a:t>
            </a:r>
            <a:r>
              <a:rPr sz="1700" dirty="0">
                <a:latin typeface="Carlito"/>
                <a:cs typeface="Carlito"/>
              </a:rPr>
              <a:t>places in each </a:t>
            </a:r>
            <a:r>
              <a:rPr sz="1700" spc="-5" dirty="0">
                <a:latin typeface="Carlito"/>
                <a:cs typeface="Carlito"/>
              </a:rPr>
              <a:t>borough. </a:t>
            </a:r>
            <a:r>
              <a:rPr sz="1700" spc="-25" dirty="0">
                <a:latin typeface="Carlito"/>
                <a:cs typeface="Carlito"/>
              </a:rPr>
              <a:t>However, </a:t>
            </a:r>
            <a:r>
              <a:rPr sz="1700" spc="-5" dirty="0">
                <a:latin typeface="Carlito"/>
                <a:cs typeface="Carlito"/>
              </a:rPr>
              <a:t>some suburban </a:t>
            </a:r>
            <a:r>
              <a:rPr sz="1700" spc="-10" dirty="0">
                <a:latin typeface="Carlito"/>
                <a:cs typeface="Carlito"/>
              </a:rPr>
              <a:t>areas </a:t>
            </a:r>
            <a:r>
              <a:rPr sz="1700" spc="-15" dirty="0">
                <a:latin typeface="Carlito"/>
                <a:cs typeface="Carlito"/>
              </a:rPr>
              <a:t>may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dirty="0">
                <a:latin typeface="Carlito"/>
                <a:cs typeface="Carlito"/>
              </a:rPr>
              <a:t>less than 50 places  </a:t>
            </a:r>
            <a:r>
              <a:rPr sz="1700" spc="-10" dirty="0">
                <a:latin typeface="Carlito"/>
                <a:cs typeface="Carlito"/>
              </a:rPr>
              <a:t>registered </a:t>
            </a:r>
            <a:r>
              <a:rPr sz="1700" spc="-5" dirty="0">
                <a:latin typeface="Carlito"/>
                <a:cs typeface="Carlito"/>
              </a:rPr>
              <a:t>on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Foursquare.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Size: </a:t>
            </a:r>
            <a:r>
              <a:rPr sz="1700" dirty="0">
                <a:latin typeface="Carlito"/>
                <a:cs typeface="Carlito"/>
              </a:rPr>
              <a:t>1112 *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7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Source: </a:t>
            </a:r>
            <a:r>
              <a:rPr sz="1700" spc="-10" dirty="0">
                <a:latin typeface="Carlito"/>
                <a:cs typeface="Carlito"/>
              </a:rPr>
              <a:t>Foursquare</a:t>
            </a:r>
            <a:r>
              <a:rPr sz="1700" spc="-4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API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URL:</a:t>
            </a:r>
            <a:r>
              <a:rPr sz="1700" spc="-1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17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https://api.foursquare.com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6766" y="3271265"/>
            <a:ext cx="8982075" cy="290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7" name="object 7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71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799947"/>
            <a:ext cx="11337290" cy="177736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700" b="1" dirty="0">
                <a:latin typeface="Carlito"/>
                <a:cs typeface="Carlito"/>
              </a:rPr>
              <a:t>(1) </a:t>
            </a:r>
            <a:r>
              <a:rPr sz="1700" b="1" spc="-10" dirty="0">
                <a:latin typeface="Carlito"/>
                <a:cs typeface="Carlito"/>
              </a:rPr>
              <a:t>Exploratory </a:t>
            </a:r>
            <a:r>
              <a:rPr sz="1700" b="1" spc="-5" dirty="0">
                <a:latin typeface="Carlito"/>
                <a:cs typeface="Carlito"/>
              </a:rPr>
              <a:t>Analysis: Which </a:t>
            </a:r>
            <a:r>
              <a:rPr sz="1700" b="1" spc="-10" dirty="0">
                <a:latin typeface="Carlito"/>
                <a:cs typeface="Carlito"/>
              </a:rPr>
              <a:t>borough </a:t>
            </a:r>
            <a:r>
              <a:rPr sz="1700" b="1" dirty="0">
                <a:latin typeface="Carlito"/>
                <a:cs typeface="Carlito"/>
              </a:rPr>
              <a:t>is </a:t>
            </a:r>
            <a:r>
              <a:rPr sz="1700" b="1" spc="-10" dirty="0">
                <a:latin typeface="Carlito"/>
                <a:cs typeface="Carlito"/>
              </a:rPr>
              <a:t>more</a:t>
            </a:r>
            <a:r>
              <a:rPr sz="1700" b="1" spc="-8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dangerous?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80" dirty="0">
                <a:latin typeface="Carlito"/>
                <a:cs typeface="Carlito"/>
              </a:rPr>
              <a:t>To </a:t>
            </a:r>
            <a:r>
              <a:rPr sz="1700" spc="-5" dirty="0">
                <a:latin typeface="Carlito"/>
                <a:cs typeface="Carlito"/>
              </a:rPr>
              <a:t>observe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datasets </a:t>
            </a:r>
            <a:r>
              <a:rPr sz="1700" spc="-25" dirty="0">
                <a:latin typeface="Carlito"/>
                <a:cs typeface="Carlito"/>
              </a:rPr>
              <a:t>better, </a:t>
            </a:r>
            <a:r>
              <a:rPr sz="1700" dirty="0">
                <a:latin typeface="Carlito"/>
                <a:cs typeface="Carlito"/>
              </a:rPr>
              <a:t>each </a:t>
            </a:r>
            <a:r>
              <a:rPr sz="1700" spc="-5" dirty="0">
                <a:latin typeface="Carlito"/>
                <a:cs typeface="Carlito"/>
              </a:rPr>
              <a:t>datasets were wrangled and cleansed into useful</a:t>
            </a:r>
            <a:r>
              <a:rPr sz="1700" spc="-1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forms.</a:t>
            </a:r>
            <a:endParaRPr sz="1700">
              <a:latin typeface="Carlito"/>
              <a:cs typeface="Carlito"/>
            </a:endParaRPr>
          </a:p>
          <a:p>
            <a:pPr marL="241300" marR="464820" indent="-228600">
              <a:lnSpc>
                <a:spcPts val="1630"/>
              </a:lnSpc>
              <a:spcBef>
                <a:spcPts val="994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Combining the London </a:t>
            </a:r>
            <a:r>
              <a:rPr sz="1700" spc="-10" dirty="0">
                <a:latin typeface="Carlito"/>
                <a:cs typeface="Carlito"/>
              </a:rPr>
              <a:t>Recorded </a:t>
            </a:r>
            <a:r>
              <a:rPr sz="1700" dirty="0">
                <a:latin typeface="Carlito"/>
                <a:cs typeface="Carlito"/>
              </a:rPr>
              <a:t>Crime </a:t>
            </a:r>
            <a:r>
              <a:rPr sz="1700" spc="-10" dirty="0">
                <a:latin typeface="Carlito"/>
                <a:cs typeface="Carlito"/>
              </a:rPr>
              <a:t>data </a:t>
            </a:r>
            <a:r>
              <a:rPr sz="1700" dirty="0">
                <a:latin typeface="Carlito"/>
                <a:cs typeface="Carlito"/>
              </a:rPr>
              <a:t>and the </a:t>
            </a:r>
            <a:r>
              <a:rPr sz="1700" spc="-5" dirty="0">
                <a:latin typeface="Carlito"/>
                <a:cs typeface="Carlito"/>
              </a:rPr>
              <a:t>List of </a:t>
            </a:r>
            <a:r>
              <a:rPr sz="1700" dirty="0">
                <a:latin typeface="Carlito"/>
                <a:cs typeface="Carlito"/>
              </a:rPr>
              <a:t>London </a:t>
            </a:r>
            <a:r>
              <a:rPr sz="1700" spc="-5" dirty="0">
                <a:latin typeface="Carlito"/>
                <a:cs typeface="Carlito"/>
              </a:rPr>
              <a:t>Boroughs </a:t>
            </a:r>
            <a:r>
              <a:rPr sz="1700" spc="-10" dirty="0">
                <a:latin typeface="Carlito"/>
                <a:cs typeface="Carlito"/>
              </a:rPr>
              <a:t>data, </a:t>
            </a:r>
            <a:r>
              <a:rPr sz="1700" dirty="0">
                <a:latin typeface="Carlito"/>
                <a:cs typeface="Carlito"/>
              </a:rPr>
              <a:t>the number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spc="-15" dirty="0">
                <a:latin typeface="Carlito"/>
                <a:cs typeface="Carlito"/>
              </a:rPr>
              <a:t>average </a:t>
            </a:r>
            <a:r>
              <a:rPr sz="1700" spc="-5" dirty="0">
                <a:latin typeface="Carlito"/>
                <a:cs typeface="Carlito"/>
              </a:rPr>
              <a:t>monthly </a:t>
            </a:r>
            <a:r>
              <a:rPr sz="1700" dirty="0">
                <a:latin typeface="Carlito"/>
                <a:cs typeface="Carlito"/>
              </a:rPr>
              <a:t>crime  </a:t>
            </a:r>
            <a:r>
              <a:rPr sz="1700" spc="-10" dirty="0">
                <a:latin typeface="Carlito"/>
                <a:cs typeface="Carlito"/>
              </a:rPr>
              <a:t>records </a:t>
            </a:r>
            <a:r>
              <a:rPr sz="1700" spc="-5" dirty="0">
                <a:latin typeface="Carlito"/>
                <a:cs typeface="Carlito"/>
              </a:rPr>
              <a:t>per </a:t>
            </a:r>
            <a:r>
              <a:rPr sz="1700" dirty="0">
                <a:latin typeface="Carlito"/>
                <a:cs typeface="Carlito"/>
              </a:rPr>
              <a:t>1000 people </a:t>
            </a:r>
            <a:r>
              <a:rPr sz="1700" spc="-5" dirty="0">
                <a:latin typeface="Carlito"/>
                <a:cs typeface="Carlito"/>
              </a:rPr>
              <a:t>was</a:t>
            </a:r>
            <a:r>
              <a:rPr sz="1700" spc="-9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calculated.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ts val="1835"/>
              </a:lnSpc>
              <a:spcBef>
                <a:spcPts val="6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When </a:t>
            </a:r>
            <a:r>
              <a:rPr sz="1700" spc="-5" dirty="0">
                <a:latin typeface="Carlito"/>
                <a:cs typeface="Carlito"/>
              </a:rPr>
              <a:t>we visualize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boroughs by </a:t>
            </a:r>
            <a:r>
              <a:rPr sz="1700" spc="-10" dirty="0">
                <a:latin typeface="Carlito"/>
                <a:cs typeface="Carlito"/>
              </a:rPr>
              <a:t>total </a:t>
            </a:r>
            <a:r>
              <a:rPr sz="1700" dirty="0">
                <a:latin typeface="Carlito"/>
                <a:cs typeface="Carlito"/>
              </a:rPr>
              <a:t>number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crimes and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ratio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crime to </a:t>
            </a:r>
            <a:r>
              <a:rPr sz="1700" spc="-5" dirty="0">
                <a:latin typeface="Carlito"/>
                <a:cs typeface="Carlito"/>
              </a:rPr>
              <a:t>population, </a:t>
            </a:r>
            <a:r>
              <a:rPr sz="1700" dirty="0">
                <a:latin typeface="Carlito"/>
                <a:cs typeface="Carlito"/>
              </a:rPr>
              <a:t>it is noticeable </a:t>
            </a:r>
            <a:r>
              <a:rPr sz="1700" spc="-5" dirty="0">
                <a:latin typeface="Carlito"/>
                <a:cs typeface="Carlito"/>
              </a:rPr>
              <a:t>that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-190" dirty="0">
                <a:latin typeface="Carlito"/>
                <a:cs typeface="Carlito"/>
              </a:rPr>
              <a:t> </a:t>
            </a:r>
            <a:r>
              <a:rPr sz="1700" spc="20" dirty="0">
                <a:latin typeface="Carlito"/>
                <a:cs typeface="Carlito"/>
              </a:rPr>
              <a:t>top</a:t>
            </a:r>
            <a:endParaRPr sz="1700">
              <a:latin typeface="Carlito"/>
              <a:cs typeface="Carlito"/>
            </a:endParaRPr>
          </a:p>
          <a:p>
            <a:pPr marL="241300">
              <a:lnSpc>
                <a:spcPts val="1835"/>
              </a:lnSpc>
            </a:pPr>
            <a:r>
              <a:rPr sz="1700" dirty="0">
                <a:latin typeface="Carlito"/>
                <a:cs typeface="Carlito"/>
              </a:rPr>
              <a:t>two </a:t>
            </a:r>
            <a:r>
              <a:rPr sz="1700" spc="-10" dirty="0">
                <a:latin typeface="Carlito"/>
                <a:cs typeface="Carlito"/>
              </a:rPr>
              <a:t>dangerous </a:t>
            </a:r>
            <a:r>
              <a:rPr sz="1700" spc="-5" dirty="0">
                <a:latin typeface="Carlito"/>
                <a:cs typeface="Carlito"/>
              </a:rPr>
              <a:t>boroughs, </a:t>
            </a:r>
            <a:r>
              <a:rPr sz="1700" spc="-10" dirty="0">
                <a:latin typeface="Carlito"/>
                <a:cs typeface="Carlito"/>
              </a:rPr>
              <a:t>Westminster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Camden, still remain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top </a:t>
            </a:r>
            <a:r>
              <a:rPr sz="1700" dirty="0">
                <a:latin typeface="Carlito"/>
                <a:cs typeface="Carlito"/>
              </a:rPr>
              <a:t>two </a:t>
            </a:r>
            <a:r>
              <a:rPr sz="1700" spc="-5" dirty="0">
                <a:latin typeface="Carlito"/>
                <a:cs typeface="Carlito"/>
              </a:rPr>
              <a:t>dangerous</a:t>
            </a:r>
            <a:r>
              <a:rPr sz="1700" spc="-25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places.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6" name="object 6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010408" y="2613095"/>
            <a:ext cx="5066172" cy="41952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535" y="2567938"/>
            <a:ext cx="5736336" cy="429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71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795375"/>
            <a:ext cx="11301095" cy="9785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(2) </a:t>
            </a:r>
            <a:r>
              <a:rPr sz="1700" b="1" spc="-10" dirty="0">
                <a:latin typeface="Carlito"/>
                <a:cs typeface="Carlito"/>
              </a:rPr>
              <a:t>Exploratory </a:t>
            </a:r>
            <a:r>
              <a:rPr sz="1700" b="1" spc="-5" dirty="0">
                <a:latin typeface="Carlito"/>
                <a:cs typeface="Carlito"/>
              </a:rPr>
              <a:t>Analysis: </a:t>
            </a:r>
            <a:r>
              <a:rPr sz="1700" b="1" dirty="0">
                <a:latin typeface="Carlito"/>
                <a:cs typeface="Carlito"/>
              </a:rPr>
              <a:t>Map </a:t>
            </a:r>
            <a:r>
              <a:rPr sz="1700" b="1" spc="-5" dirty="0">
                <a:latin typeface="Carlito"/>
                <a:cs typeface="Carlito"/>
              </a:rPr>
              <a:t>of</a:t>
            </a:r>
            <a:r>
              <a:rPr sz="1700" b="1" spc="-80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London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ts val="1839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rlito"/>
                <a:cs typeface="Carlito"/>
              </a:rPr>
              <a:t>Then </a:t>
            </a:r>
            <a:r>
              <a:rPr sz="1700" dirty="0">
                <a:latin typeface="Carlito"/>
                <a:cs typeface="Carlito"/>
              </a:rPr>
              <a:t>with </a:t>
            </a:r>
            <a:r>
              <a:rPr sz="1700" spc="-10" dirty="0">
                <a:latin typeface="Carlito"/>
                <a:cs typeface="Carlito"/>
              </a:rPr>
              <a:t>coordinates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each </a:t>
            </a:r>
            <a:r>
              <a:rPr sz="1700" spc="-5" dirty="0">
                <a:latin typeface="Carlito"/>
                <a:cs typeface="Carlito"/>
              </a:rPr>
              <a:t>borough </a:t>
            </a: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spc="-5" dirty="0">
                <a:latin typeface="Carlito"/>
                <a:cs typeface="Carlito"/>
              </a:rPr>
              <a:t>List of </a:t>
            </a:r>
            <a:r>
              <a:rPr sz="1700" dirty="0">
                <a:latin typeface="Carlito"/>
                <a:cs typeface="Carlito"/>
              </a:rPr>
              <a:t>London </a:t>
            </a:r>
            <a:r>
              <a:rPr sz="1700" spc="-5" dirty="0">
                <a:latin typeface="Carlito"/>
                <a:cs typeface="Carlito"/>
              </a:rPr>
              <a:t>Boroughs </a:t>
            </a:r>
            <a:r>
              <a:rPr sz="1700" spc="-10" dirty="0">
                <a:latin typeface="Carlito"/>
                <a:cs typeface="Carlito"/>
              </a:rPr>
              <a:t>data, </a:t>
            </a:r>
            <a:r>
              <a:rPr sz="1700" spc="-5" dirty="0">
                <a:latin typeface="Carlito"/>
                <a:cs typeface="Carlito"/>
              </a:rPr>
              <a:t>we could visualize </a:t>
            </a:r>
            <a:r>
              <a:rPr sz="1700" dirty="0">
                <a:latin typeface="Carlito"/>
                <a:cs typeface="Carlito"/>
              </a:rPr>
              <a:t>each </a:t>
            </a:r>
            <a:r>
              <a:rPr sz="1700" spc="-5" dirty="0">
                <a:latin typeface="Carlito"/>
                <a:cs typeface="Carlito"/>
              </a:rPr>
              <a:t>borough on </a:t>
            </a:r>
            <a:r>
              <a:rPr sz="1700" dirty="0">
                <a:latin typeface="Carlito"/>
                <a:cs typeface="Carlito"/>
              </a:rPr>
              <a:t>the map </a:t>
            </a:r>
            <a:r>
              <a:rPr sz="1700" spc="-5" dirty="0">
                <a:latin typeface="Carlito"/>
                <a:cs typeface="Carlito"/>
              </a:rPr>
              <a:t>to get  familiar </a:t>
            </a:r>
            <a:r>
              <a:rPr sz="1700" dirty="0">
                <a:latin typeface="Carlito"/>
                <a:cs typeface="Carlito"/>
              </a:rPr>
              <a:t>with the </a:t>
            </a:r>
            <a:r>
              <a:rPr sz="1700" spc="-5" dirty="0">
                <a:latin typeface="Carlito"/>
                <a:cs typeface="Carlito"/>
              </a:rPr>
              <a:t>Greater </a:t>
            </a:r>
            <a:r>
              <a:rPr sz="1700" dirty="0">
                <a:latin typeface="Carlito"/>
                <a:cs typeface="Carlito"/>
              </a:rPr>
              <a:t>London</a:t>
            </a:r>
            <a:r>
              <a:rPr sz="1700" spc="-12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area.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6" name="object 6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508504" y="2001011"/>
            <a:ext cx="7769352" cy="4689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71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5" name="object 5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583817" y="4217306"/>
            <a:ext cx="9334878" cy="24863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7763" y="2077234"/>
            <a:ext cx="1923356" cy="1071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9087" y="2101194"/>
            <a:ext cx="1790054" cy="10855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799" y="795375"/>
            <a:ext cx="11122660" cy="199961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(3) </a:t>
            </a:r>
            <a:r>
              <a:rPr sz="1700" b="1" spc="-10" dirty="0">
                <a:latin typeface="Carlito"/>
                <a:cs typeface="Carlito"/>
              </a:rPr>
              <a:t>Cluster </a:t>
            </a:r>
            <a:r>
              <a:rPr sz="1700" b="1" spc="-5" dirty="0">
                <a:latin typeface="Carlito"/>
                <a:cs typeface="Carlito"/>
              </a:rPr>
              <a:t>Analysis: Popular</a:t>
            </a:r>
            <a:r>
              <a:rPr sz="1700" b="1" spc="-7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venues</a:t>
            </a:r>
            <a:endParaRPr sz="1700">
              <a:latin typeface="Carlito"/>
              <a:cs typeface="Carlito"/>
            </a:endParaRPr>
          </a:p>
          <a:p>
            <a:pPr marL="241300" marR="5080" indent="-228600">
              <a:lnSpc>
                <a:spcPts val="1839"/>
              </a:lnSpc>
              <a:spcBef>
                <a:spcPts val="10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top </a:t>
            </a:r>
            <a:r>
              <a:rPr sz="1700" dirty="0">
                <a:latin typeface="Carlito"/>
                <a:cs typeface="Carlito"/>
              </a:rPr>
              <a:t>50 venue </a:t>
            </a:r>
            <a:r>
              <a:rPr sz="1700" spc="-10" dirty="0">
                <a:latin typeface="Carlito"/>
                <a:cs typeface="Carlito"/>
              </a:rPr>
              <a:t>data </a:t>
            </a:r>
            <a:r>
              <a:rPr sz="1700" spc="-5" dirty="0">
                <a:latin typeface="Carlito"/>
                <a:cs typeface="Carlito"/>
              </a:rPr>
              <a:t>we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spc="-5" dirty="0">
                <a:latin typeface="Carlito"/>
                <a:cs typeface="Carlito"/>
              </a:rPr>
              <a:t>acquired </a:t>
            </a:r>
            <a:r>
              <a:rPr sz="1700" spc="-10" dirty="0">
                <a:latin typeface="Carlito"/>
                <a:cs typeface="Carlito"/>
              </a:rPr>
              <a:t>from Foursquare, </a:t>
            </a:r>
            <a:r>
              <a:rPr sz="1700" spc="-5" dirty="0">
                <a:latin typeface="Carlito"/>
                <a:cs typeface="Carlito"/>
              </a:rPr>
              <a:t>we </a:t>
            </a:r>
            <a:r>
              <a:rPr sz="1700" dirty="0">
                <a:latin typeface="Carlito"/>
                <a:cs typeface="Carlito"/>
              </a:rPr>
              <a:t>used one hot encoding </a:t>
            </a:r>
            <a:r>
              <a:rPr sz="1700" spc="-5" dirty="0">
                <a:latin typeface="Carlito"/>
                <a:cs typeface="Carlito"/>
              </a:rPr>
              <a:t>method to find </a:t>
            </a:r>
            <a:r>
              <a:rPr sz="1700" dirty="0">
                <a:latin typeface="Carlito"/>
                <a:cs typeface="Carlito"/>
              </a:rPr>
              <a:t>out </a:t>
            </a:r>
            <a:r>
              <a:rPr sz="1700" spc="-5" dirty="0">
                <a:latin typeface="Carlito"/>
                <a:cs typeface="Carlito"/>
              </a:rPr>
              <a:t>what </a:t>
            </a:r>
            <a:r>
              <a:rPr sz="1700" dirty="0">
                <a:latin typeface="Carlito"/>
                <a:cs typeface="Carlito"/>
              </a:rPr>
              <a:t>venue  </a:t>
            </a:r>
            <a:r>
              <a:rPr sz="1700" spc="-5" dirty="0">
                <a:latin typeface="Carlito"/>
                <a:cs typeface="Carlito"/>
              </a:rPr>
              <a:t>categories are </a:t>
            </a:r>
            <a:r>
              <a:rPr sz="1700" spc="-10" dirty="0">
                <a:latin typeface="Carlito"/>
                <a:cs typeface="Carlito"/>
              </a:rPr>
              <a:t>most </a:t>
            </a:r>
            <a:r>
              <a:rPr sz="1700" spc="-25" dirty="0">
                <a:latin typeface="Carlito"/>
                <a:cs typeface="Carlito"/>
              </a:rPr>
              <a:t>popular. </a:t>
            </a:r>
            <a:r>
              <a:rPr sz="1700" spc="-20" dirty="0">
                <a:latin typeface="Carlito"/>
                <a:cs typeface="Carlito"/>
              </a:rPr>
              <a:t>Venues </a:t>
            </a:r>
            <a:r>
              <a:rPr sz="1700" spc="-10" dirty="0">
                <a:latin typeface="Carlito"/>
                <a:cs typeface="Carlito"/>
              </a:rPr>
              <a:t>from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same boroughs </a:t>
            </a:r>
            <a:r>
              <a:rPr sz="1700" spc="-15" dirty="0">
                <a:latin typeface="Carlito"/>
                <a:cs typeface="Carlito"/>
              </a:rPr>
              <a:t>were </a:t>
            </a:r>
            <a:r>
              <a:rPr sz="1700" spc="-5" dirty="0">
                <a:latin typeface="Carlito"/>
                <a:cs typeface="Carlito"/>
              </a:rPr>
              <a:t>grouped by borough </a:t>
            </a:r>
            <a:r>
              <a:rPr sz="1700" dirty="0">
                <a:latin typeface="Carlito"/>
                <a:cs typeface="Carlito"/>
              </a:rPr>
              <a:t>names and </a:t>
            </a:r>
            <a:r>
              <a:rPr sz="1700" spc="-5" dirty="0">
                <a:latin typeface="Carlito"/>
                <a:cs typeface="Carlito"/>
              </a:rPr>
              <a:t>popular categories were  </a:t>
            </a:r>
            <a:r>
              <a:rPr sz="1700" spc="-10" dirty="0">
                <a:latin typeface="Carlito"/>
                <a:cs typeface="Carlito"/>
              </a:rPr>
              <a:t>discovered </a:t>
            </a:r>
            <a:r>
              <a:rPr sz="1700" spc="-5" dirty="0">
                <a:latin typeface="Carlito"/>
                <a:cs typeface="Carlito"/>
              </a:rPr>
              <a:t>by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frequency.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rlito"/>
              <a:cs typeface="Carlito"/>
            </a:endParaRPr>
          </a:p>
          <a:p>
            <a:pPr marR="3228975" algn="r">
              <a:lnSpc>
                <a:spcPct val="100000"/>
              </a:lnSpc>
            </a:pPr>
            <a:r>
              <a:rPr sz="1800" spc="-470" dirty="0">
                <a:latin typeface="Arial Black"/>
                <a:cs typeface="Arial Black"/>
              </a:rPr>
              <a:t>…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96711" y="3412235"/>
            <a:ext cx="550545" cy="536575"/>
          </a:xfrm>
          <a:custGeom>
            <a:avLst/>
            <a:gdLst/>
            <a:ahLst/>
            <a:cxnLst/>
            <a:rect l="l" t="t" r="r" b="b"/>
            <a:pathLst>
              <a:path w="550545" h="536575">
                <a:moveTo>
                  <a:pt x="412623" y="0"/>
                </a:moveTo>
                <a:lnTo>
                  <a:pt x="137540" y="0"/>
                </a:lnTo>
                <a:lnTo>
                  <a:pt x="137540" y="268224"/>
                </a:lnTo>
                <a:lnTo>
                  <a:pt x="0" y="268224"/>
                </a:lnTo>
                <a:lnTo>
                  <a:pt x="275082" y="536447"/>
                </a:lnTo>
                <a:lnTo>
                  <a:pt x="550163" y="268224"/>
                </a:lnTo>
                <a:lnTo>
                  <a:pt x="412623" y="268224"/>
                </a:lnTo>
                <a:lnTo>
                  <a:pt x="412623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35382"/>
            <a:ext cx="2710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799" y="795375"/>
            <a:ext cx="10489565" cy="74549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700" b="1" dirty="0">
                <a:latin typeface="Carlito"/>
                <a:cs typeface="Carlito"/>
              </a:rPr>
              <a:t>(4) </a:t>
            </a:r>
            <a:r>
              <a:rPr sz="1700" b="1" spc="-10" dirty="0">
                <a:latin typeface="Carlito"/>
                <a:cs typeface="Carlito"/>
              </a:rPr>
              <a:t>Cluster </a:t>
            </a:r>
            <a:r>
              <a:rPr sz="1700" b="1" spc="-5" dirty="0">
                <a:latin typeface="Carlito"/>
                <a:cs typeface="Carlito"/>
              </a:rPr>
              <a:t>Analysis: </a:t>
            </a:r>
            <a:r>
              <a:rPr sz="1700" b="1" dirty="0">
                <a:latin typeface="Carlito"/>
                <a:cs typeface="Carlito"/>
              </a:rPr>
              <a:t>K-Means</a:t>
            </a:r>
            <a:r>
              <a:rPr sz="1700" b="1" spc="-6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Clustering</a:t>
            </a:r>
            <a:endParaRPr sz="17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700" dirty="0">
                <a:latin typeface="Carlito"/>
                <a:cs typeface="Carlito"/>
              </a:rPr>
              <a:t>Based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common </a:t>
            </a:r>
            <a:r>
              <a:rPr sz="1700" dirty="0">
                <a:latin typeface="Carlito"/>
                <a:cs typeface="Carlito"/>
              </a:rPr>
              <a:t>venue </a:t>
            </a:r>
            <a:r>
              <a:rPr sz="1700" spc="-5" dirty="0">
                <a:latin typeface="Carlito"/>
                <a:cs typeface="Carlito"/>
              </a:rPr>
              <a:t>categories, boroughs were grouped into five clusters </a:t>
            </a:r>
            <a:r>
              <a:rPr sz="1700" dirty="0">
                <a:latin typeface="Carlito"/>
                <a:cs typeface="Carlito"/>
              </a:rPr>
              <a:t>as </a:t>
            </a:r>
            <a:r>
              <a:rPr sz="1700" spc="-10" dirty="0">
                <a:latin typeface="Carlito"/>
                <a:cs typeface="Carlito"/>
              </a:rPr>
              <a:t>displayed </a:t>
            </a: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the map </a:t>
            </a:r>
            <a:r>
              <a:rPr sz="1700" spc="-5" dirty="0">
                <a:latin typeface="Carlito"/>
                <a:cs typeface="Carlito"/>
              </a:rPr>
              <a:t>by</a:t>
            </a:r>
            <a:r>
              <a:rPr sz="1700" spc="-22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colors.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84" y="743712"/>
            <a:ext cx="5400040" cy="47625"/>
          </a:xfrm>
          <a:custGeom>
            <a:avLst/>
            <a:gdLst/>
            <a:ahLst/>
            <a:cxnLst/>
            <a:rect l="l" t="t" r="r" b="b"/>
            <a:pathLst>
              <a:path w="5400040" h="47625">
                <a:moveTo>
                  <a:pt x="5399532" y="0"/>
                </a:moveTo>
                <a:lnTo>
                  <a:pt x="0" y="0"/>
                </a:lnTo>
                <a:lnTo>
                  <a:pt x="0" y="47244"/>
                </a:lnTo>
                <a:lnTo>
                  <a:pt x="5399532" y="47244"/>
                </a:lnTo>
                <a:lnTo>
                  <a:pt x="5399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803635" y="140028"/>
            <a:ext cx="1132205" cy="630555"/>
            <a:chOff x="10803635" y="140028"/>
            <a:chExt cx="1132205" cy="630555"/>
          </a:xfrm>
        </p:grpSpPr>
        <p:sp>
          <p:nvSpPr>
            <p:cNvPr id="6" name="object 6"/>
            <p:cNvSpPr/>
            <p:nvPr/>
          </p:nvSpPr>
          <p:spPr>
            <a:xfrm>
              <a:off x="11347967" y="140028"/>
              <a:ext cx="587736" cy="630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03635" y="161544"/>
              <a:ext cx="704087" cy="605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840223" y="1857755"/>
            <a:ext cx="7267956" cy="4770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363" y="2468879"/>
            <a:ext cx="3663696" cy="30007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7179" y="3790188"/>
            <a:ext cx="535305" cy="550545"/>
          </a:xfrm>
          <a:custGeom>
            <a:avLst/>
            <a:gdLst/>
            <a:ahLst/>
            <a:cxnLst/>
            <a:rect l="l" t="t" r="r" b="b"/>
            <a:pathLst>
              <a:path w="535304" h="550545">
                <a:moveTo>
                  <a:pt x="267462" y="0"/>
                </a:moveTo>
                <a:lnTo>
                  <a:pt x="267462" y="137541"/>
                </a:lnTo>
                <a:lnTo>
                  <a:pt x="0" y="137541"/>
                </a:lnTo>
                <a:lnTo>
                  <a:pt x="0" y="412623"/>
                </a:lnTo>
                <a:lnTo>
                  <a:pt x="267462" y="412623"/>
                </a:lnTo>
                <a:lnTo>
                  <a:pt x="267462" y="550163"/>
                </a:lnTo>
                <a:lnTo>
                  <a:pt x="534924" y="275081"/>
                </a:lnTo>
                <a:lnTo>
                  <a:pt x="267462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1245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Carlito</vt:lpstr>
      <vt:lpstr>Office Theme</vt:lpstr>
      <vt:lpstr>The Battle of Neighborhoods</vt:lpstr>
      <vt:lpstr>1. Problem</vt:lpstr>
      <vt:lpstr>2. Data</vt:lpstr>
      <vt:lpstr>2. Data</vt:lpstr>
      <vt:lpstr>2. Data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4. Results</vt:lpstr>
      <vt:lpstr>5.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Professional Data Scientist Specialization – Capstone Project</dc:title>
  <dc:creator>Minjung</dc:creator>
  <cp:lastModifiedBy>Dooman Akbarian</cp:lastModifiedBy>
  <cp:revision>1</cp:revision>
  <dcterms:created xsi:type="dcterms:W3CDTF">2020-04-08T04:11:38Z</dcterms:created>
  <dcterms:modified xsi:type="dcterms:W3CDTF">2020-04-08T04:14:19Z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2020-04-08T00:00:00Z</vt:filetime>
  </property>
</Properties>
</file>