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p:scale>
          <a:sx n="85" d="100"/>
          <a:sy n="85" d="100"/>
        </p:scale>
        <p:origin x="4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8/23/2018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8/23/2018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656CA-1435-4442-B845-E0DA808937AD}"/>
              </a:ext>
            </a:extLst>
          </p:cNvPr>
          <p:cNvSpPr>
            <a:spLocks noGrp="1"/>
          </p:cNvSpPr>
          <p:nvPr>
            <p:ph type="ctrTitle"/>
          </p:nvPr>
        </p:nvSpPr>
        <p:spPr/>
        <p:txBody>
          <a:bodyPr/>
          <a:lstStyle/>
          <a:p>
            <a:pPr algn="l"/>
            <a:r>
              <a:rPr lang="de-DE" dirty="0">
                <a:solidFill>
                  <a:srgbClr val="75E6FF"/>
                </a:solidFill>
              </a:rPr>
              <a:t>WORKSHOP</a:t>
            </a:r>
          </a:p>
        </p:txBody>
      </p:sp>
      <p:sp>
        <p:nvSpPr>
          <p:cNvPr id="3" name="Untertitel 2">
            <a:extLst>
              <a:ext uri="{FF2B5EF4-FFF2-40B4-BE49-F238E27FC236}">
                <a16:creationId xmlns:a16="http://schemas.microsoft.com/office/drawing/2014/main" id="{4F29C208-7F41-4760-97A1-6CFBD11F8F4C}"/>
              </a:ext>
            </a:extLst>
          </p:cNvPr>
          <p:cNvSpPr>
            <a:spLocks noGrp="1"/>
          </p:cNvSpPr>
          <p:nvPr>
            <p:ph type="subTitle" idx="1"/>
          </p:nvPr>
        </p:nvSpPr>
        <p:spPr/>
        <p:txBody>
          <a:bodyPr/>
          <a:lstStyle/>
          <a:p>
            <a:pPr algn="l"/>
            <a:r>
              <a:rPr lang="de-DE" dirty="0" err="1"/>
              <a:t>Postadress</a:t>
            </a:r>
            <a:r>
              <a:rPr lang="de-DE" dirty="0"/>
              <a:t> Gütersloh – 23.08.2018 </a:t>
            </a:r>
          </a:p>
        </p:txBody>
      </p:sp>
      <p:grpSp>
        <p:nvGrpSpPr>
          <p:cNvPr id="8" name="Gruppieren 7">
            <a:extLst>
              <a:ext uri="{FF2B5EF4-FFF2-40B4-BE49-F238E27FC236}">
                <a16:creationId xmlns:a16="http://schemas.microsoft.com/office/drawing/2014/main" id="{5722D6AF-760D-4684-AE16-182217F95E4D}"/>
              </a:ext>
            </a:extLst>
          </p:cNvPr>
          <p:cNvGrpSpPr/>
          <p:nvPr/>
        </p:nvGrpSpPr>
        <p:grpSpPr>
          <a:xfrm>
            <a:off x="7917320" y="-11220"/>
            <a:ext cx="4274680" cy="5791200"/>
            <a:chOff x="7917320" y="-11220"/>
            <a:chExt cx="4274680" cy="5791200"/>
          </a:xfrm>
        </p:grpSpPr>
        <p:sp>
          <p:nvSpPr>
            <p:cNvPr id="6" name="Gleichschenkliges Dreieck 5">
              <a:extLst>
                <a:ext uri="{FF2B5EF4-FFF2-40B4-BE49-F238E27FC236}">
                  <a16:creationId xmlns:a16="http://schemas.microsoft.com/office/drawing/2014/main" id="{5634D68E-E214-442B-86F0-C20EE7CF0A62}"/>
                </a:ext>
              </a:extLst>
            </p:cNvPr>
            <p:cNvSpPr/>
            <p:nvPr/>
          </p:nvSpPr>
          <p:spPr>
            <a:xfrm rot="10800000">
              <a:off x="7917320" y="-11220"/>
              <a:ext cx="4274680" cy="5791200"/>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4">
              <a:extLst>
                <a:ext uri="{FF2B5EF4-FFF2-40B4-BE49-F238E27FC236}">
                  <a16:creationId xmlns:a16="http://schemas.microsoft.com/office/drawing/2014/main" id="{4F3F7454-8021-4F78-87CE-AD44B2699D7C}"/>
                </a:ext>
              </a:extLst>
            </p:cNvPr>
            <p:cNvPicPr>
              <a:picLocks noChangeAspect="1"/>
            </p:cNvPicPr>
            <p:nvPr/>
          </p:nvPicPr>
          <p:blipFill>
            <a:blip r:embed="rId2"/>
            <a:stretch>
              <a:fillRect/>
            </a:stretch>
          </p:blipFill>
          <p:spPr>
            <a:xfrm>
              <a:off x="8814717" y="228488"/>
              <a:ext cx="2479885" cy="1265269"/>
            </a:xfrm>
            <a:prstGeom prst="rect">
              <a:avLst/>
            </a:prstGeom>
          </p:spPr>
        </p:pic>
      </p:grpSp>
    </p:spTree>
    <p:extLst>
      <p:ext uri="{BB962C8B-B14F-4D97-AF65-F5344CB8AC3E}">
        <p14:creationId xmlns:p14="http://schemas.microsoft.com/office/powerpoint/2010/main" val="608091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243DAC-EC17-487E-B19C-515291AAF05F}"/>
              </a:ext>
            </a:extLst>
          </p:cNvPr>
          <p:cNvSpPr>
            <a:spLocks noGrp="1"/>
          </p:cNvSpPr>
          <p:nvPr>
            <p:ph type="title"/>
          </p:nvPr>
        </p:nvSpPr>
        <p:spPr/>
        <p:txBody>
          <a:bodyPr/>
          <a:lstStyle/>
          <a:p>
            <a:r>
              <a:rPr lang="de-DE" dirty="0">
                <a:solidFill>
                  <a:srgbClr val="75E6FF"/>
                </a:solidFill>
              </a:rPr>
              <a:t>Überblick</a:t>
            </a:r>
          </a:p>
        </p:txBody>
      </p:sp>
      <p:sp>
        <p:nvSpPr>
          <p:cNvPr id="3" name="Inhaltsplatzhalter 2">
            <a:extLst>
              <a:ext uri="{FF2B5EF4-FFF2-40B4-BE49-F238E27FC236}">
                <a16:creationId xmlns:a16="http://schemas.microsoft.com/office/drawing/2014/main" id="{9E230368-FF1D-4C3E-9622-C083992E36F5}"/>
              </a:ext>
            </a:extLst>
          </p:cNvPr>
          <p:cNvSpPr>
            <a:spLocks noGrp="1"/>
          </p:cNvSpPr>
          <p:nvPr>
            <p:ph idx="1"/>
          </p:nvPr>
        </p:nvSpPr>
        <p:spPr/>
        <p:txBody>
          <a:bodyPr anchor="t"/>
          <a:lstStyle/>
          <a:p>
            <a:r>
              <a:rPr lang="de-DE" cap="none" dirty="0"/>
              <a:t>Workshop in Form von </a:t>
            </a:r>
            <a:r>
              <a:rPr lang="de-DE" cap="none" dirty="0" err="1"/>
              <a:t>Challenges</a:t>
            </a:r>
            <a:r>
              <a:rPr lang="de-DE" cap="none" dirty="0"/>
              <a:t>:</a:t>
            </a:r>
          </a:p>
          <a:p>
            <a:r>
              <a:rPr lang="de-DE" cap="none" dirty="0"/>
              <a:t>1.	.</a:t>
            </a:r>
            <a:r>
              <a:rPr lang="de-DE" cap="none" dirty="0" err="1"/>
              <a:t>csv</a:t>
            </a:r>
            <a:r>
              <a:rPr lang="de-DE" cap="none" dirty="0"/>
              <a:t> </a:t>
            </a:r>
            <a:r>
              <a:rPr lang="de-DE" cap="none" dirty="0" err="1"/>
              <a:t>to</a:t>
            </a:r>
            <a:r>
              <a:rPr lang="de-DE" cap="none" dirty="0"/>
              <a:t> SQL (Python in unterschiedliche Datenbanken) Teil 1</a:t>
            </a:r>
          </a:p>
          <a:p>
            <a:r>
              <a:rPr lang="de-DE" cap="none" dirty="0"/>
              <a:t>2.	.</a:t>
            </a:r>
            <a:r>
              <a:rPr lang="de-DE" cap="none" dirty="0" err="1"/>
              <a:t>csv</a:t>
            </a:r>
            <a:r>
              <a:rPr lang="de-DE" cap="none" dirty="0"/>
              <a:t> </a:t>
            </a:r>
            <a:r>
              <a:rPr lang="de-DE" cap="none" dirty="0" err="1"/>
              <a:t>to</a:t>
            </a:r>
            <a:r>
              <a:rPr lang="de-DE" cap="none" dirty="0"/>
              <a:t> SQL (Python in unterschiedliche Datenbanken) Teil 2</a:t>
            </a:r>
          </a:p>
          <a:p>
            <a:r>
              <a:rPr lang="de-DE" cap="none" dirty="0"/>
              <a:t>3.	Modultests in Python</a:t>
            </a:r>
          </a:p>
          <a:p>
            <a:r>
              <a:rPr lang="de-DE" cap="none" dirty="0"/>
              <a:t>4.	REST Schnittstellen in Python </a:t>
            </a:r>
          </a:p>
        </p:txBody>
      </p:sp>
      <p:grpSp>
        <p:nvGrpSpPr>
          <p:cNvPr id="4" name="Gruppieren 3">
            <a:extLst>
              <a:ext uri="{FF2B5EF4-FFF2-40B4-BE49-F238E27FC236}">
                <a16:creationId xmlns:a16="http://schemas.microsoft.com/office/drawing/2014/main" id="{DBC245B5-4BE2-4186-9F9A-8E286C315341}"/>
              </a:ext>
            </a:extLst>
          </p:cNvPr>
          <p:cNvGrpSpPr/>
          <p:nvPr/>
        </p:nvGrpSpPr>
        <p:grpSpPr>
          <a:xfrm>
            <a:off x="10198642" y="-11220"/>
            <a:ext cx="1381885" cy="2182219"/>
            <a:chOff x="7917320" y="-11220"/>
            <a:chExt cx="4274680" cy="5791200"/>
          </a:xfrm>
        </p:grpSpPr>
        <p:sp>
          <p:nvSpPr>
            <p:cNvPr id="5" name="Gleichschenkliges Dreieck 4">
              <a:extLst>
                <a:ext uri="{FF2B5EF4-FFF2-40B4-BE49-F238E27FC236}">
                  <a16:creationId xmlns:a16="http://schemas.microsoft.com/office/drawing/2014/main" id="{1584FE92-4DA6-4904-B8E3-A2BF6CE84D6A}"/>
                </a:ext>
              </a:extLst>
            </p:cNvPr>
            <p:cNvSpPr/>
            <p:nvPr/>
          </p:nvSpPr>
          <p:spPr>
            <a:xfrm rot="10800000">
              <a:off x="7917320" y="-11220"/>
              <a:ext cx="4274680" cy="5791200"/>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Grafik 5">
              <a:extLst>
                <a:ext uri="{FF2B5EF4-FFF2-40B4-BE49-F238E27FC236}">
                  <a16:creationId xmlns:a16="http://schemas.microsoft.com/office/drawing/2014/main" id="{21C03704-4EC0-4937-BEC2-D58E9EC211CB}"/>
                </a:ext>
              </a:extLst>
            </p:cNvPr>
            <p:cNvPicPr>
              <a:picLocks noChangeAspect="1"/>
            </p:cNvPicPr>
            <p:nvPr/>
          </p:nvPicPr>
          <p:blipFill>
            <a:blip r:embed="rId2"/>
            <a:stretch>
              <a:fillRect/>
            </a:stretch>
          </p:blipFill>
          <p:spPr>
            <a:xfrm>
              <a:off x="8814717" y="228488"/>
              <a:ext cx="2479885" cy="1265269"/>
            </a:xfrm>
            <a:prstGeom prst="rect">
              <a:avLst/>
            </a:prstGeom>
          </p:spPr>
        </p:pic>
      </p:grpSp>
    </p:spTree>
    <p:extLst>
      <p:ext uri="{BB962C8B-B14F-4D97-AF65-F5344CB8AC3E}">
        <p14:creationId xmlns:p14="http://schemas.microsoft.com/office/powerpoint/2010/main" val="333820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33FFED-7ECA-4CBD-B587-ADFA226B983E}"/>
              </a:ext>
            </a:extLst>
          </p:cNvPr>
          <p:cNvSpPr>
            <a:spLocks noGrp="1"/>
          </p:cNvSpPr>
          <p:nvPr>
            <p:ph type="title"/>
          </p:nvPr>
        </p:nvSpPr>
        <p:spPr/>
        <p:txBody>
          <a:bodyPr>
            <a:normAutofit/>
          </a:bodyPr>
          <a:lstStyle/>
          <a:p>
            <a:r>
              <a:rPr lang="de-DE" sz="2400" cap="none" dirty="0">
                <a:solidFill>
                  <a:srgbClr val="75E6FF"/>
                </a:solidFill>
              </a:rPr>
              <a:t>Challenge 1</a:t>
            </a:r>
            <a:br>
              <a:rPr lang="de-DE" sz="2400" cap="none" dirty="0">
                <a:solidFill>
                  <a:srgbClr val="75E6FF"/>
                </a:solidFill>
              </a:rPr>
            </a:br>
            <a:br>
              <a:rPr lang="de-DE" sz="2400" cap="none" dirty="0">
                <a:solidFill>
                  <a:srgbClr val="75E6FF"/>
                </a:solidFill>
              </a:rPr>
            </a:br>
            <a:r>
              <a:rPr lang="de-DE" sz="2400" cap="none" dirty="0">
                <a:solidFill>
                  <a:srgbClr val="75E6FF"/>
                </a:solidFill>
              </a:rPr>
              <a:t>.</a:t>
            </a:r>
            <a:r>
              <a:rPr lang="de-DE" sz="2400" cap="none" dirty="0" err="1">
                <a:solidFill>
                  <a:srgbClr val="75E6FF"/>
                </a:solidFill>
              </a:rPr>
              <a:t>csv</a:t>
            </a:r>
            <a:r>
              <a:rPr lang="de-DE" sz="2400" cap="none" dirty="0">
                <a:solidFill>
                  <a:srgbClr val="75E6FF"/>
                </a:solidFill>
              </a:rPr>
              <a:t> </a:t>
            </a:r>
            <a:r>
              <a:rPr lang="de-DE" sz="2400" cap="none" dirty="0" err="1">
                <a:solidFill>
                  <a:srgbClr val="75E6FF"/>
                </a:solidFill>
              </a:rPr>
              <a:t>to</a:t>
            </a:r>
            <a:r>
              <a:rPr lang="de-DE" sz="2400" cap="none" dirty="0">
                <a:solidFill>
                  <a:srgbClr val="75E6FF"/>
                </a:solidFill>
              </a:rPr>
              <a:t> SQL (Python in unterschiedliche Datenbanken)</a:t>
            </a:r>
          </a:p>
        </p:txBody>
      </p:sp>
      <p:sp>
        <p:nvSpPr>
          <p:cNvPr id="3" name="Inhaltsplatzhalter 2">
            <a:extLst>
              <a:ext uri="{FF2B5EF4-FFF2-40B4-BE49-F238E27FC236}">
                <a16:creationId xmlns:a16="http://schemas.microsoft.com/office/drawing/2014/main" id="{D6231F62-70FC-4424-8033-53ECF457C969}"/>
              </a:ext>
            </a:extLst>
          </p:cNvPr>
          <p:cNvSpPr>
            <a:spLocks noGrp="1"/>
          </p:cNvSpPr>
          <p:nvPr>
            <p:ph idx="1"/>
          </p:nvPr>
        </p:nvSpPr>
        <p:spPr/>
        <p:txBody>
          <a:bodyPr anchor="t"/>
          <a:lstStyle/>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Die Aufgabe besteht darin eine vorgegebene Adressdatei mit 1.000 Adressen in eine Datenbank einzulesen. Hierzu soll je Team ein DB Umfeld gewählt werden. Zur Auswahl stehen zum Beispiel SQLite, MySQL, PostgreSQL, </a:t>
            </a:r>
            <a:r>
              <a:rPr lang="de-DE" cap="none" dirty="0" err="1">
                <a:effectLst>
                  <a:glow rad="38100">
                    <a:schemeClr val="bg1">
                      <a:lumMod val="50000"/>
                      <a:lumOff val="50000"/>
                      <a:alpha val="20000"/>
                    </a:schemeClr>
                  </a:glow>
                </a:effectLst>
                <a:latin typeface="Arial" panose="020B0604020202020204" pitchFamily="34" charset="0"/>
                <a:cs typeface="Arial" panose="020B0604020202020204" pitchFamily="34" charset="0"/>
              </a:rPr>
              <a:t>OracleSQL</a:t>
            </a: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 direkt oder </a:t>
            </a:r>
            <a:r>
              <a:rPr lang="de-DE" cap="none" dirty="0" err="1">
                <a:effectLst>
                  <a:glow rad="38100">
                    <a:schemeClr val="bg1">
                      <a:lumMod val="50000"/>
                      <a:lumOff val="50000"/>
                      <a:alpha val="20000"/>
                    </a:schemeClr>
                  </a:glow>
                </a:effectLst>
                <a:latin typeface="Arial" panose="020B0604020202020204" pitchFamily="34" charset="0"/>
                <a:cs typeface="Arial" panose="020B0604020202020204" pitchFamily="34" charset="0"/>
              </a:rPr>
              <a:t>SQLAlchemy</a:t>
            </a: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 als Toolkit. </a:t>
            </a:r>
          </a:p>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Beim Einlesen der Adressen sollen diese in Person und Adresse aufgeteilt werden.  </a:t>
            </a:r>
          </a:p>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Umsetzung in Python</a:t>
            </a:r>
            <a:b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b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Libraries:	sqlite3, </a:t>
            </a:r>
            <a:r>
              <a:rPr lang="de-DE" cap="none" dirty="0" err="1">
                <a:effectLst>
                  <a:glow rad="38100">
                    <a:schemeClr val="bg1">
                      <a:lumMod val="50000"/>
                      <a:lumOff val="50000"/>
                      <a:alpha val="20000"/>
                    </a:schemeClr>
                  </a:glow>
                </a:effectLst>
                <a:latin typeface="Arial" panose="020B0604020202020204" pitchFamily="34" charset="0"/>
                <a:cs typeface="Arial" panose="020B0604020202020204" pitchFamily="34" charset="0"/>
              </a:rPr>
              <a:t>mysql</a:t>
            </a: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 psycopg2, </a:t>
            </a:r>
            <a:r>
              <a:rPr lang="de-DE" cap="none" dirty="0" err="1">
                <a:effectLst>
                  <a:glow rad="38100">
                    <a:schemeClr val="bg1">
                      <a:lumMod val="50000"/>
                      <a:lumOff val="50000"/>
                      <a:alpha val="20000"/>
                    </a:schemeClr>
                  </a:glow>
                </a:effectLst>
                <a:latin typeface="Arial" panose="020B0604020202020204" pitchFamily="34" charset="0"/>
                <a:cs typeface="Arial" panose="020B0604020202020204" pitchFamily="34" charset="0"/>
              </a:rPr>
              <a:t>cx_Oracle</a:t>
            </a: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 </a:t>
            </a:r>
            <a:r>
              <a:rPr lang="de-DE" cap="none" dirty="0" err="1">
                <a:effectLst>
                  <a:glow rad="38100">
                    <a:schemeClr val="bg1">
                      <a:lumMod val="50000"/>
                      <a:lumOff val="50000"/>
                      <a:alpha val="20000"/>
                    </a:schemeClr>
                  </a:glow>
                </a:effectLst>
                <a:latin typeface="Arial" panose="020B0604020202020204" pitchFamily="34" charset="0"/>
                <a:cs typeface="Arial" panose="020B0604020202020204" pitchFamily="34" charset="0"/>
              </a:rPr>
              <a:t>sqlalchemy</a:t>
            </a:r>
            <a:endPar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endParaRPr>
          </a:p>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Vorstellen und vergleichen der Codefragmente</a:t>
            </a:r>
          </a:p>
        </p:txBody>
      </p:sp>
      <p:grpSp>
        <p:nvGrpSpPr>
          <p:cNvPr id="5" name="Gruppieren 4">
            <a:extLst>
              <a:ext uri="{FF2B5EF4-FFF2-40B4-BE49-F238E27FC236}">
                <a16:creationId xmlns:a16="http://schemas.microsoft.com/office/drawing/2014/main" id="{0EAF2FD0-2B75-4236-9495-41368F79A9D4}"/>
              </a:ext>
            </a:extLst>
          </p:cNvPr>
          <p:cNvGrpSpPr/>
          <p:nvPr/>
        </p:nvGrpSpPr>
        <p:grpSpPr>
          <a:xfrm>
            <a:off x="10198642" y="-11220"/>
            <a:ext cx="1381885" cy="2182219"/>
            <a:chOff x="7917320" y="-11220"/>
            <a:chExt cx="4274680" cy="5791200"/>
          </a:xfrm>
        </p:grpSpPr>
        <p:sp>
          <p:nvSpPr>
            <p:cNvPr id="6" name="Gleichschenkliges Dreieck 5">
              <a:extLst>
                <a:ext uri="{FF2B5EF4-FFF2-40B4-BE49-F238E27FC236}">
                  <a16:creationId xmlns:a16="http://schemas.microsoft.com/office/drawing/2014/main" id="{110B81D0-AEA9-47C6-8900-E1418F693998}"/>
                </a:ext>
              </a:extLst>
            </p:cNvPr>
            <p:cNvSpPr/>
            <p:nvPr/>
          </p:nvSpPr>
          <p:spPr>
            <a:xfrm rot="10800000">
              <a:off x="7917320" y="-11220"/>
              <a:ext cx="4274680" cy="5791200"/>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a:extLst>
                <a:ext uri="{FF2B5EF4-FFF2-40B4-BE49-F238E27FC236}">
                  <a16:creationId xmlns:a16="http://schemas.microsoft.com/office/drawing/2014/main" id="{1A172A73-9E9D-46DC-A921-14F2B09E57C0}"/>
                </a:ext>
              </a:extLst>
            </p:cNvPr>
            <p:cNvPicPr>
              <a:picLocks noChangeAspect="1"/>
            </p:cNvPicPr>
            <p:nvPr/>
          </p:nvPicPr>
          <p:blipFill>
            <a:blip r:embed="rId2"/>
            <a:stretch>
              <a:fillRect/>
            </a:stretch>
          </p:blipFill>
          <p:spPr>
            <a:xfrm>
              <a:off x="8814717" y="228488"/>
              <a:ext cx="2479885" cy="1265269"/>
            </a:xfrm>
            <a:prstGeom prst="rect">
              <a:avLst/>
            </a:prstGeom>
          </p:spPr>
        </p:pic>
      </p:grpSp>
    </p:spTree>
    <p:extLst>
      <p:ext uri="{BB962C8B-B14F-4D97-AF65-F5344CB8AC3E}">
        <p14:creationId xmlns:p14="http://schemas.microsoft.com/office/powerpoint/2010/main" val="180443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33FFED-7ECA-4CBD-B587-ADFA226B983E}"/>
              </a:ext>
            </a:extLst>
          </p:cNvPr>
          <p:cNvSpPr>
            <a:spLocks noGrp="1"/>
          </p:cNvSpPr>
          <p:nvPr>
            <p:ph type="title"/>
          </p:nvPr>
        </p:nvSpPr>
        <p:spPr/>
        <p:txBody>
          <a:bodyPr>
            <a:normAutofit/>
          </a:bodyPr>
          <a:lstStyle/>
          <a:p>
            <a:r>
              <a:rPr lang="de-DE" sz="2400" cap="none" dirty="0">
                <a:solidFill>
                  <a:srgbClr val="75E6FF"/>
                </a:solidFill>
              </a:rPr>
              <a:t>Challenge 2</a:t>
            </a:r>
            <a:br>
              <a:rPr lang="de-DE" sz="2400" cap="none" dirty="0">
                <a:solidFill>
                  <a:srgbClr val="75E6FF"/>
                </a:solidFill>
              </a:rPr>
            </a:br>
            <a:br>
              <a:rPr lang="de-DE" sz="2400" cap="none" dirty="0">
                <a:solidFill>
                  <a:srgbClr val="75E6FF"/>
                </a:solidFill>
              </a:rPr>
            </a:br>
            <a:r>
              <a:rPr lang="de-DE" sz="2400" cap="none" dirty="0">
                <a:solidFill>
                  <a:srgbClr val="75E6FF"/>
                </a:solidFill>
              </a:rPr>
              <a:t>.</a:t>
            </a:r>
            <a:r>
              <a:rPr lang="de-DE" sz="2400" cap="none" dirty="0" err="1">
                <a:solidFill>
                  <a:srgbClr val="75E6FF"/>
                </a:solidFill>
              </a:rPr>
              <a:t>csv</a:t>
            </a:r>
            <a:r>
              <a:rPr lang="de-DE" sz="2400" cap="none" dirty="0">
                <a:solidFill>
                  <a:srgbClr val="75E6FF"/>
                </a:solidFill>
              </a:rPr>
              <a:t> </a:t>
            </a:r>
            <a:r>
              <a:rPr lang="de-DE" sz="2400" cap="none" dirty="0" err="1">
                <a:solidFill>
                  <a:srgbClr val="75E6FF"/>
                </a:solidFill>
              </a:rPr>
              <a:t>to</a:t>
            </a:r>
            <a:r>
              <a:rPr lang="de-DE" sz="2400" cap="none" dirty="0">
                <a:solidFill>
                  <a:srgbClr val="75E6FF"/>
                </a:solidFill>
              </a:rPr>
              <a:t> SQL (Python in unterschiedliche Datenbanken)</a:t>
            </a:r>
          </a:p>
        </p:txBody>
      </p:sp>
      <p:sp>
        <p:nvSpPr>
          <p:cNvPr id="3" name="Inhaltsplatzhalter 2">
            <a:extLst>
              <a:ext uri="{FF2B5EF4-FFF2-40B4-BE49-F238E27FC236}">
                <a16:creationId xmlns:a16="http://schemas.microsoft.com/office/drawing/2014/main" id="{D6231F62-70FC-4424-8033-53ECF457C969}"/>
              </a:ext>
            </a:extLst>
          </p:cNvPr>
          <p:cNvSpPr>
            <a:spLocks noGrp="1"/>
          </p:cNvSpPr>
          <p:nvPr>
            <p:ph idx="1"/>
          </p:nvPr>
        </p:nvSpPr>
        <p:spPr/>
        <p:txBody>
          <a:bodyPr anchor="t">
            <a:normAutofit fontScale="85000" lnSpcReduction="20000"/>
          </a:bodyPr>
          <a:lstStyle/>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Die Aufgabe besteht darin eine vorgegebene Adressdatei mit 1.000 Adressänderungen einzulesen und diese zu verarbeiten. </a:t>
            </a:r>
            <a:b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b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In der Datenbank sollen diese Änderungen nachvollziehbar bleiben.</a:t>
            </a:r>
          </a:p>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Erweiterung des Skripts aus </a:t>
            </a:r>
            <a:r>
              <a:rPr lang="de-DE" cap="none" dirty="0" err="1">
                <a:effectLst>
                  <a:glow rad="38100">
                    <a:schemeClr val="bg1">
                      <a:lumMod val="50000"/>
                      <a:lumOff val="50000"/>
                      <a:alpha val="20000"/>
                    </a:schemeClr>
                  </a:glow>
                </a:effectLst>
                <a:latin typeface="Arial" panose="020B0604020202020204" pitchFamily="34" charset="0"/>
                <a:cs typeface="Arial" panose="020B0604020202020204" pitchFamily="34" charset="0"/>
              </a:rPr>
              <a:t>Chellange</a:t>
            </a: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 1.</a:t>
            </a:r>
          </a:p>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Grafische Darstellung folgender Fragestellungen:</a:t>
            </a:r>
          </a:p>
          <a:p>
            <a:pPr marL="457200" indent="-457200">
              <a:buAutoNum type="arabicPeriod"/>
            </a:pPr>
            <a:r>
              <a:rPr lang="de-DE" cap="none" dirty="0" err="1">
                <a:effectLst>
                  <a:glow rad="38100">
                    <a:schemeClr val="bg1">
                      <a:lumMod val="50000"/>
                      <a:lumOff val="50000"/>
                      <a:alpha val="20000"/>
                    </a:schemeClr>
                  </a:glow>
                </a:effectLst>
                <a:latin typeface="Arial" panose="020B0604020202020204" pitchFamily="34" charset="0"/>
                <a:cs typeface="Arial" panose="020B0604020202020204" pitchFamily="34" charset="0"/>
              </a:rPr>
              <a:t>Wieviele</a:t>
            </a: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 Umzuge je PLZ Bereich (1.Ziffer)</a:t>
            </a:r>
          </a:p>
          <a:p>
            <a:pPr marL="457200" indent="-457200">
              <a:buAutoNum type="arabicPeriod"/>
            </a:pPr>
            <a:r>
              <a:rPr lang="de-DE" cap="none" dirty="0" err="1">
                <a:effectLst>
                  <a:glow rad="38100">
                    <a:schemeClr val="bg1">
                      <a:lumMod val="50000"/>
                      <a:lumOff val="50000"/>
                      <a:alpha val="20000"/>
                    </a:schemeClr>
                  </a:glow>
                </a:effectLst>
                <a:latin typeface="Arial" panose="020B0604020202020204" pitchFamily="34" charset="0"/>
                <a:cs typeface="Arial" panose="020B0604020202020204" pitchFamily="34" charset="0"/>
              </a:rPr>
              <a:t>Wieviele</a:t>
            </a: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 Umzüge von Bereich A nach Bereich B</a:t>
            </a:r>
          </a:p>
          <a:p>
            <a:pPr marL="457200" indent="-457200">
              <a:buAutoNum type="arabicPeriod"/>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Histogramm Darstellung</a:t>
            </a:r>
          </a:p>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Libraries: </a:t>
            </a:r>
            <a:r>
              <a:rPr lang="de-DE" cap="none" dirty="0" err="1">
                <a:effectLst>
                  <a:glow rad="38100">
                    <a:schemeClr val="bg1">
                      <a:lumMod val="50000"/>
                      <a:lumOff val="50000"/>
                      <a:alpha val="20000"/>
                    </a:schemeClr>
                  </a:glow>
                </a:effectLst>
                <a:latin typeface="Arial" panose="020B0604020202020204" pitchFamily="34" charset="0"/>
                <a:cs typeface="Arial" panose="020B0604020202020204" pitchFamily="34" charset="0"/>
              </a:rPr>
              <a:t>numpy</a:t>
            </a: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 </a:t>
            </a:r>
            <a:r>
              <a:rPr lang="de-DE" cap="none" dirty="0" err="1">
                <a:effectLst>
                  <a:glow rad="38100">
                    <a:schemeClr val="bg1">
                      <a:lumMod val="50000"/>
                      <a:lumOff val="50000"/>
                      <a:alpha val="20000"/>
                    </a:schemeClr>
                  </a:glow>
                </a:effectLst>
                <a:latin typeface="Arial" panose="020B0604020202020204" pitchFamily="34" charset="0"/>
                <a:cs typeface="Arial" panose="020B0604020202020204" pitchFamily="34" charset="0"/>
              </a:rPr>
              <a:t>pyplot</a:t>
            </a:r>
            <a:endPar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endParaRPr>
          </a:p>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Vorstellung der Ergebnisse</a:t>
            </a:r>
          </a:p>
        </p:txBody>
      </p:sp>
      <p:grpSp>
        <p:nvGrpSpPr>
          <p:cNvPr id="4" name="Gruppieren 3">
            <a:extLst>
              <a:ext uri="{FF2B5EF4-FFF2-40B4-BE49-F238E27FC236}">
                <a16:creationId xmlns:a16="http://schemas.microsoft.com/office/drawing/2014/main" id="{5616D125-3CC5-40F3-8B58-F31ED61FE95E}"/>
              </a:ext>
            </a:extLst>
          </p:cNvPr>
          <p:cNvGrpSpPr/>
          <p:nvPr/>
        </p:nvGrpSpPr>
        <p:grpSpPr>
          <a:xfrm>
            <a:off x="10198642" y="-11220"/>
            <a:ext cx="1381885" cy="2182219"/>
            <a:chOff x="7917320" y="-11220"/>
            <a:chExt cx="4274680" cy="5791200"/>
          </a:xfrm>
        </p:grpSpPr>
        <p:sp>
          <p:nvSpPr>
            <p:cNvPr id="5" name="Gleichschenkliges Dreieck 4">
              <a:extLst>
                <a:ext uri="{FF2B5EF4-FFF2-40B4-BE49-F238E27FC236}">
                  <a16:creationId xmlns:a16="http://schemas.microsoft.com/office/drawing/2014/main" id="{D7DA61C7-C7EA-4AC3-9552-1E087CA6549F}"/>
                </a:ext>
              </a:extLst>
            </p:cNvPr>
            <p:cNvSpPr/>
            <p:nvPr/>
          </p:nvSpPr>
          <p:spPr>
            <a:xfrm rot="10800000">
              <a:off x="7917320" y="-11220"/>
              <a:ext cx="4274680" cy="5791200"/>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Grafik 5">
              <a:extLst>
                <a:ext uri="{FF2B5EF4-FFF2-40B4-BE49-F238E27FC236}">
                  <a16:creationId xmlns:a16="http://schemas.microsoft.com/office/drawing/2014/main" id="{AD16FFD0-E5CC-4AFE-9DB9-1FD7AF6DC819}"/>
                </a:ext>
              </a:extLst>
            </p:cNvPr>
            <p:cNvPicPr>
              <a:picLocks noChangeAspect="1"/>
            </p:cNvPicPr>
            <p:nvPr/>
          </p:nvPicPr>
          <p:blipFill>
            <a:blip r:embed="rId2"/>
            <a:stretch>
              <a:fillRect/>
            </a:stretch>
          </p:blipFill>
          <p:spPr>
            <a:xfrm>
              <a:off x="8814717" y="228488"/>
              <a:ext cx="2479885" cy="1265269"/>
            </a:xfrm>
            <a:prstGeom prst="rect">
              <a:avLst/>
            </a:prstGeom>
          </p:spPr>
        </p:pic>
      </p:grpSp>
    </p:spTree>
    <p:extLst>
      <p:ext uri="{BB962C8B-B14F-4D97-AF65-F5344CB8AC3E}">
        <p14:creationId xmlns:p14="http://schemas.microsoft.com/office/powerpoint/2010/main" val="2550020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33FFED-7ECA-4CBD-B587-ADFA226B983E}"/>
              </a:ext>
            </a:extLst>
          </p:cNvPr>
          <p:cNvSpPr>
            <a:spLocks noGrp="1"/>
          </p:cNvSpPr>
          <p:nvPr>
            <p:ph type="title"/>
          </p:nvPr>
        </p:nvSpPr>
        <p:spPr/>
        <p:txBody>
          <a:bodyPr>
            <a:normAutofit/>
          </a:bodyPr>
          <a:lstStyle/>
          <a:p>
            <a:r>
              <a:rPr lang="de-DE" sz="2400" cap="none" dirty="0">
                <a:solidFill>
                  <a:srgbClr val="75E6FF"/>
                </a:solidFill>
              </a:rPr>
              <a:t>Challenge 3</a:t>
            </a:r>
            <a:br>
              <a:rPr lang="de-DE" sz="2400" cap="none" dirty="0">
                <a:solidFill>
                  <a:srgbClr val="75E6FF"/>
                </a:solidFill>
              </a:rPr>
            </a:br>
            <a:br>
              <a:rPr lang="de-DE" sz="2400" cap="none" dirty="0">
                <a:solidFill>
                  <a:srgbClr val="75E6FF"/>
                </a:solidFill>
              </a:rPr>
            </a:br>
            <a:r>
              <a:rPr lang="de-DE" sz="2400" cap="none" dirty="0">
                <a:solidFill>
                  <a:srgbClr val="75E6FF"/>
                </a:solidFill>
              </a:rPr>
              <a:t>Modultests in Python</a:t>
            </a:r>
          </a:p>
        </p:txBody>
      </p:sp>
      <p:sp>
        <p:nvSpPr>
          <p:cNvPr id="3" name="Inhaltsplatzhalter 2">
            <a:extLst>
              <a:ext uri="{FF2B5EF4-FFF2-40B4-BE49-F238E27FC236}">
                <a16:creationId xmlns:a16="http://schemas.microsoft.com/office/drawing/2014/main" id="{D6231F62-70FC-4424-8033-53ECF457C969}"/>
              </a:ext>
            </a:extLst>
          </p:cNvPr>
          <p:cNvSpPr>
            <a:spLocks noGrp="1"/>
          </p:cNvSpPr>
          <p:nvPr>
            <p:ph idx="1"/>
          </p:nvPr>
        </p:nvSpPr>
        <p:spPr/>
        <p:txBody>
          <a:bodyPr anchor="t">
            <a:normAutofit/>
          </a:bodyPr>
          <a:lstStyle/>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Die Aufgabe besteht darin Modultests in den vorhandenen Code zu implementieren.</a:t>
            </a:r>
          </a:p>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Zur Verfügung stehen zum Beispiel:</a:t>
            </a:r>
          </a:p>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Libraries:	</a:t>
            </a:r>
            <a:r>
              <a:rPr lang="de-DE" cap="none" dirty="0" err="1">
                <a:effectLst>
                  <a:glow rad="38100">
                    <a:schemeClr val="bg1">
                      <a:lumMod val="50000"/>
                      <a:lumOff val="50000"/>
                      <a:alpha val="20000"/>
                    </a:schemeClr>
                  </a:glow>
                </a:effectLst>
                <a:latin typeface="Arial" panose="020B0604020202020204" pitchFamily="34" charset="0"/>
                <a:cs typeface="Arial" panose="020B0604020202020204" pitchFamily="34" charset="0"/>
              </a:rPr>
              <a:t>doctest</a:t>
            </a: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 </a:t>
            </a:r>
            <a:r>
              <a:rPr lang="de-DE" cap="none" dirty="0" err="1">
                <a:effectLst>
                  <a:glow rad="38100">
                    <a:schemeClr val="bg1">
                      <a:lumMod val="50000"/>
                      <a:lumOff val="50000"/>
                      <a:alpha val="20000"/>
                    </a:schemeClr>
                  </a:glow>
                </a:effectLst>
                <a:latin typeface="Arial" panose="020B0604020202020204" pitchFamily="34" charset="0"/>
                <a:cs typeface="Arial" panose="020B0604020202020204" pitchFamily="34" charset="0"/>
              </a:rPr>
              <a:t>unittest</a:t>
            </a:r>
            <a:endPar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endParaRPr>
          </a:p>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Baut Fehler ein und testet</a:t>
            </a:r>
          </a:p>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Vorstellung der Ergebnisse</a:t>
            </a:r>
          </a:p>
          <a:p>
            <a:pPr marL="0" indent="0">
              <a:buNone/>
            </a:pPr>
            <a:endPar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endParaRPr>
          </a:p>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Für </a:t>
            </a:r>
            <a:r>
              <a:rPr lang="de-DE" cap="none" dirty="0" err="1">
                <a:effectLst>
                  <a:glow rad="38100">
                    <a:schemeClr val="bg1">
                      <a:lumMod val="50000"/>
                      <a:lumOff val="50000"/>
                      <a:alpha val="20000"/>
                    </a:schemeClr>
                  </a:glow>
                </a:effectLst>
                <a:latin typeface="Arial" panose="020B0604020202020204" pitchFamily="34" charset="0"/>
                <a:cs typeface="Arial" panose="020B0604020202020204" pitchFamily="34" charset="0"/>
              </a:rPr>
              <a:t>Speedies</a:t>
            </a: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 zusätzlich die Library </a:t>
            </a:r>
            <a:r>
              <a:rPr lang="de-DE" cap="none" dirty="0" err="1">
                <a:effectLst>
                  <a:glow rad="38100">
                    <a:schemeClr val="bg1">
                      <a:lumMod val="50000"/>
                      <a:lumOff val="50000"/>
                      <a:alpha val="20000"/>
                    </a:schemeClr>
                  </a:glow>
                </a:effectLst>
                <a:latin typeface="Arial" panose="020B0604020202020204" pitchFamily="34" charset="0"/>
                <a:cs typeface="Arial" panose="020B0604020202020204" pitchFamily="34" charset="0"/>
              </a:rPr>
              <a:t>coverage</a:t>
            </a: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 nutzen oder </a:t>
            </a:r>
            <a:r>
              <a:rPr lang="de-DE" cap="none" dirty="0" err="1">
                <a:effectLst>
                  <a:glow rad="38100">
                    <a:schemeClr val="bg1">
                      <a:lumMod val="50000"/>
                      <a:lumOff val="50000"/>
                      <a:alpha val="20000"/>
                    </a:schemeClr>
                  </a:glow>
                </a:effectLst>
                <a:latin typeface="Arial" panose="020B0604020202020204" pitchFamily="34" charset="0"/>
                <a:cs typeface="Arial" panose="020B0604020202020204" pitchFamily="34" charset="0"/>
              </a:rPr>
              <a:t>pytest</a:t>
            </a: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 benutzen.</a:t>
            </a:r>
          </a:p>
        </p:txBody>
      </p:sp>
      <p:grpSp>
        <p:nvGrpSpPr>
          <p:cNvPr id="4" name="Gruppieren 3">
            <a:extLst>
              <a:ext uri="{FF2B5EF4-FFF2-40B4-BE49-F238E27FC236}">
                <a16:creationId xmlns:a16="http://schemas.microsoft.com/office/drawing/2014/main" id="{6E341DA3-A0B1-4756-A110-394B0CC6EDB7}"/>
              </a:ext>
            </a:extLst>
          </p:cNvPr>
          <p:cNvGrpSpPr/>
          <p:nvPr/>
        </p:nvGrpSpPr>
        <p:grpSpPr>
          <a:xfrm>
            <a:off x="10198642" y="-11220"/>
            <a:ext cx="1381885" cy="2182219"/>
            <a:chOff x="7917320" y="-11220"/>
            <a:chExt cx="4274680" cy="5791200"/>
          </a:xfrm>
        </p:grpSpPr>
        <p:sp>
          <p:nvSpPr>
            <p:cNvPr id="5" name="Gleichschenkliges Dreieck 4">
              <a:extLst>
                <a:ext uri="{FF2B5EF4-FFF2-40B4-BE49-F238E27FC236}">
                  <a16:creationId xmlns:a16="http://schemas.microsoft.com/office/drawing/2014/main" id="{C398D155-9F65-40EC-905E-15AAC652D473}"/>
                </a:ext>
              </a:extLst>
            </p:cNvPr>
            <p:cNvSpPr/>
            <p:nvPr/>
          </p:nvSpPr>
          <p:spPr>
            <a:xfrm rot="10800000">
              <a:off x="7917320" y="-11220"/>
              <a:ext cx="4274680" cy="5791200"/>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Grafik 5">
              <a:extLst>
                <a:ext uri="{FF2B5EF4-FFF2-40B4-BE49-F238E27FC236}">
                  <a16:creationId xmlns:a16="http://schemas.microsoft.com/office/drawing/2014/main" id="{2C50C7E4-C41A-46F2-B356-53F14170366F}"/>
                </a:ext>
              </a:extLst>
            </p:cNvPr>
            <p:cNvPicPr>
              <a:picLocks noChangeAspect="1"/>
            </p:cNvPicPr>
            <p:nvPr/>
          </p:nvPicPr>
          <p:blipFill>
            <a:blip r:embed="rId2"/>
            <a:stretch>
              <a:fillRect/>
            </a:stretch>
          </p:blipFill>
          <p:spPr>
            <a:xfrm>
              <a:off x="8814717" y="228488"/>
              <a:ext cx="2479885" cy="1265269"/>
            </a:xfrm>
            <a:prstGeom prst="rect">
              <a:avLst/>
            </a:prstGeom>
          </p:spPr>
        </p:pic>
      </p:grpSp>
    </p:spTree>
    <p:extLst>
      <p:ext uri="{BB962C8B-B14F-4D97-AF65-F5344CB8AC3E}">
        <p14:creationId xmlns:p14="http://schemas.microsoft.com/office/powerpoint/2010/main" val="3419198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33FFED-7ECA-4CBD-B587-ADFA226B983E}"/>
              </a:ext>
            </a:extLst>
          </p:cNvPr>
          <p:cNvSpPr>
            <a:spLocks noGrp="1"/>
          </p:cNvSpPr>
          <p:nvPr>
            <p:ph type="title"/>
          </p:nvPr>
        </p:nvSpPr>
        <p:spPr/>
        <p:txBody>
          <a:bodyPr>
            <a:normAutofit/>
          </a:bodyPr>
          <a:lstStyle/>
          <a:p>
            <a:r>
              <a:rPr lang="de-DE" sz="2400" cap="none" dirty="0">
                <a:solidFill>
                  <a:srgbClr val="75E6FF"/>
                </a:solidFill>
              </a:rPr>
              <a:t>Challenge 4</a:t>
            </a:r>
            <a:br>
              <a:rPr lang="de-DE" sz="2400" cap="none" dirty="0">
                <a:solidFill>
                  <a:srgbClr val="75E6FF"/>
                </a:solidFill>
              </a:rPr>
            </a:br>
            <a:br>
              <a:rPr lang="de-DE" sz="2400" cap="none" dirty="0">
                <a:solidFill>
                  <a:srgbClr val="75E6FF"/>
                </a:solidFill>
              </a:rPr>
            </a:br>
            <a:r>
              <a:rPr lang="de-DE" sz="2400" cap="none" dirty="0">
                <a:solidFill>
                  <a:srgbClr val="75E6FF"/>
                </a:solidFill>
              </a:rPr>
              <a:t>REST API in Python</a:t>
            </a:r>
          </a:p>
        </p:txBody>
      </p:sp>
      <p:sp>
        <p:nvSpPr>
          <p:cNvPr id="3" name="Inhaltsplatzhalter 2">
            <a:extLst>
              <a:ext uri="{FF2B5EF4-FFF2-40B4-BE49-F238E27FC236}">
                <a16:creationId xmlns:a16="http://schemas.microsoft.com/office/drawing/2014/main" id="{D6231F62-70FC-4424-8033-53ECF457C969}"/>
              </a:ext>
            </a:extLst>
          </p:cNvPr>
          <p:cNvSpPr>
            <a:spLocks noGrp="1"/>
          </p:cNvSpPr>
          <p:nvPr>
            <p:ph idx="1"/>
          </p:nvPr>
        </p:nvSpPr>
        <p:spPr/>
        <p:txBody>
          <a:bodyPr anchor="t">
            <a:normAutofit/>
          </a:bodyPr>
          <a:lstStyle/>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Die Aufgabe besteht darin eine REST API anzusprechen.</a:t>
            </a:r>
          </a:p>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Zur Verfügung stehen zum Beispiel:</a:t>
            </a:r>
          </a:p>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Libraries:	</a:t>
            </a:r>
            <a:r>
              <a:rPr lang="de-DE" cap="none" dirty="0" err="1">
                <a:effectLst>
                  <a:glow rad="38100">
                    <a:schemeClr val="bg1">
                      <a:lumMod val="50000"/>
                      <a:lumOff val="50000"/>
                      <a:alpha val="20000"/>
                    </a:schemeClr>
                  </a:glow>
                </a:effectLst>
                <a:latin typeface="Arial" panose="020B0604020202020204" pitchFamily="34" charset="0"/>
                <a:cs typeface="Arial" panose="020B0604020202020204" pitchFamily="34" charset="0"/>
              </a:rPr>
              <a:t>requests</a:t>
            </a:r>
            <a:endPar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endParaRPr>
          </a:p>
          <a:p>
            <a:pPr marL="0" indent="0">
              <a:buNone/>
            </a:pPr>
            <a:endPar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endParaRPr>
          </a:p>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Vorstellung der Ergebnisse</a:t>
            </a:r>
          </a:p>
          <a:p>
            <a:pPr marL="0" indent="0">
              <a:buNone/>
            </a:pPr>
            <a:endPar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endParaRPr>
          </a:p>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Für </a:t>
            </a:r>
            <a:r>
              <a:rPr lang="de-DE" cap="none" dirty="0" err="1">
                <a:effectLst>
                  <a:glow rad="38100">
                    <a:schemeClr val="bg1">
                      <a:lumMod val="50000"/>
                      <a:lumOff val="50000"/>
                      <a:alpha val="20000"/>
                    </a:schemeClr>
                  </a:glow>
                </a:effectLst>
                <a:latin typeface="Arial" panose="020B0604020202020204" pitchFamily="34" charset="0"/>
                <a:cs typeface="Arial" panose="020B0604020202020204" pitchFamily="34" charset="0"/>
              </a:rPr>
              <a:t>Speedies</a:t>
            </a: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 oauth2 bei </a:t>
            </a:r>
            <a:r>
              <a:rPr lang="de-DE" cap="none" dirty="0" err="1">
                <a:effectLst>
                  <a:glow rad="38100">
                    <a:schemeClr val="bg1">
                      <a:lumMod val="50000"/>
                      <a:lumOff val="50000"/>
                      <a:alpha val="20000"/>
                    </a:schemeClr>
                  </a:glow>
                </a:effectLst>
                <a:latin typeface="Arial" panose="020B0604020202020204" pitchFamily="34" charset="0"/>
                <a:cs typeface="Arial" panose="020B0604020202020204" pitchFamily="34" charset="0"/>
              </a:rPr>
              <a:t>google</a:t>
            </a: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 benutzen</a:t>
            </a:r>
          </a:p>
        </p:txBody>
      </p:sp>
      <p:grpSp>
        <p:nvGrpSpPr>
          <p:cNvPr id="4" name="Gruppieren 3">
            <a:extLst>
              <a:ext uri="{FF2B5EF4-FFF2-40B4-BE49-F238E27FC236}">
                <a16:creationId xmlns:a16="http://schemas.microsoft.com/office/drawing/2014/main" id="{6DA9FC92-5649-4431-96E3-0898B160BEF1}"/>
              </a:ext>
            </a:extLst>
          </p:cNvPr>
          <p:cNvGrpSpPr/>
          <p:nvPr/>
        </p:nvGrpSpPr>
        <p:grpSpPr>
          <a:xfrm>
            <a:off x="10198642" y="-11220"/>
            <a:ext cx="1381885" cy="2182219"/>
            <a:chOff x="7917320" y="-11220"/>
            <a:chExt cx="4274680" cy="5791200"/>
          </a:xfrm>
        </p:grpSpPr>
        <p:sp>
          <p:nvSpPr>
            <p:cNvPr id="5" name="Gleichschenkliges Dreieck 4">
              <a:extLst>
                <a:ext uri="{FF2B5EF4-FFF2-40B4-BE49-F238E27FC236}">
                  <a16:creationId xmlns:a16="http://schemas.microsoft.com/office/drawing/2014/main" id="{D8D61630-5A07-4BD1-A3D2-139FEAC53A8D}"/>
                </a:ext>
              </a:extLst>
            </p:cNvPr>
            <p:cNvSpPr/>
            <p:nvPr/>
          </p:nvSpPr>
          <p:spPr>
            <a:xfrm rot="10800000">
              <a:off x="7917320" y="-11220"/>
              <a:ext cx="4274680" cy="5791200"/>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Grafik 5">
              <a:extLst>
                <a:ext uri="{FF2B5EF4-FFF2-40B4-BE49-F238E27FC236}">
                  <a16:creationId xmlns:a16="http://schemas.microsoft.com/office/drawing/2014/main" id="{72CFBBDC-8614-405A-AB59-23AF41461C76}"/>
                </a:ext>
              </a:extLst>
            </p:cNvPr>
            <p:cNvPicPr>
              <a:picLocks noChangeAspect="1"/>
            </p:cNvPicPr>
            <p:nvPr/>
          </p:nvPicPr>
          <p:blipFill>
            <a:blip r:embed="rId2"/>
            <a:stretch>
              <a:fillRect/>
            </a:stretch>
          </p:blipFill>
          <p:spPr>
            <a:xfrm>
              <a:off x="8814717" y="228488"/>
              <a:ext cx="2479885" cy="1265269"/>
            </a:xfrm>
            <a:prstGeom prst="rect">
              <a:avLst/>
            </a:prstGeom>
          </p:spPr>
        </p:pic>
      </p:grpSp>
    </p:spTree>
    <p:extLst>
      <p:ext uri="{BB962C8B-B14F-4D97-AF65-F5344CB8AC3E}">
        <p14:creationId xmlns:p14="http://schemas.microsoft.com/office/powerpoint/2010/main" val="2876377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2564AF88-C1BA-4770-9C60-0D881AC29A3B}"/>
              </a:ext>
            </a:extLst>
          </p:cNvPr>
          <p:cNvPicPr>
            <a:picLocks noChangeAspect="1"/>
          </p:cNvPicPr>
          <p:nvPr/>
        </p:nvPicPr>
        <p:blipFill>
          <a:blip r:embed="rId2"/>
          <a:stretch>
            <a:fillRect/>
          </a:stretch>
        </p:blipFill>
        <p:spPr>
          <a:xfrm>
            <a:off x="1227667" y="2760029"/>
            <a:ext cx="4949551" cy="2838567"/>
          </a:xfrm>
          <a:prstGeom prst="rect">
            <a:avLst/>
          </a:prstGeom>
        </p:spPr>
      </p:pic>
      <p:sp>
        <p:nvSpPr>
          <p:cNvPr id="2" name="Titel 1">
            <a:extLst>
              <a:ext uri="{FF2B5EF4-FFF2-40B4-BE49-F238E27FC236}">
                <a16:creationId xmlns:a16="http://schemas.microsoft.com/office/drawing/2014/main" id="{3633FFED-7ECA-4CBD-B587-ADFA226B983E}"/>
              </a:ext>
            </a:extLst>
          </p:cNvPr>
          <p:cNvSpPr>
            <a:spLocks noGrp="1"/>
          </p:cNvSpPr>
          <p:nvPr>
            <p:ph type="title"/>
          </p:nvPr>
        </p:nvSpPr>
        <p:spPr/>
        <p:txBody>
          <a:bodyPr>
            <a:normAutofit/>
          </a:bodyPr>
          <a:lstStyle/>
          <a:p>
            <a:r>
              <a:rPr lang="de-DE" sz="2400" cap="none" dirty="0">
                <a:solidFill>
                  <a:srgbClr val="75E6FF"/>
                </a:solidFill>
              </a:rPr>
              <a:t>Danke !!!</a:t>
            </a:r>
          </a:p>
        </p:txBody>
      </p:sp>
      <p:sp>
        <p:nvSpPr>
          <p:cNvPr id="3" name="Inhaltsplatzhalter 2">
            <a:extLst>
              <a:ext uri="{FF2B5EF4-FFF2-40B4-BE49-F238E27FC236}">
                <a16:creationId xmlns:a16="http://schemas.microsoft.com/office/drawing/2014/main" id="{D6231F62-70FC-4424-8033-53ECF457C969}"/>
              </a:ext>
            </a:extLst>
          </p:cNvPr>
          <p:cNvSpPr>
            <a:spLocks noGrp="1"/>
          </p:cNvSpPr>
          <p:nvPr>
            <p:ph idx="1"/>
          </p:nvPr>
        </p:nvSpPr>
        <p:spPr>
          <a:xfrm>
            <a:off x="6400799" y="2666999"/>
            <a:ext cx="4646611" cy="3124201"/>
          </a:xfrm>
        </p:spPr>
        <p:txBody>
          <a:bodyPr anchor="t">
            <a:normAutofit/>
          </a:bodyPr>
          <a:lstStyle/>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Wenn wir bis hierhin gekommen sind, dann sind wir sehr weit gekommen.</a:t>
            </a:r>
          </a:p>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Vielen Dank für das entgegengebrachte Vertrauen.</a:t>
            </a:r>
          </a:p>
          <a:p>
            <a:pPr marL="0" indent="0">
              <a:buNone/>
            </a:pPr>
            <a:r>
              <a:rPr lang="de-DE" cap="none" dirty="0">
                <a:effectLst>
                  <a:glow rad="38100">
                    <a:schemeClr val="bg1">
                      <a:lumMod val="50000"/>
                      <a:lumOff val="50000"/>
                      <a:alpha val="20000"/>
                    </a:schemeClr>
                  </a:glow>
                </a:effectLst>
                <a:latin typeface="Arial" panose="020B0604020202020204" pitchFamily="34" charset="0"/>
                <a:cs typeface="Arial" panose="020B0604020202020204" pitchFamily="34" charset="0"/>
              </a:rPr>
              <a:t>Dipl.-Ing. Marc Prüßmeier</a:t>
            </a:r>
          </a:p>
        </p:txBody>
      </p:sp>
      <p:grpSp>
        <p:nvGrpSpPr>
          <p:cNvPr id="4" name="Gruppieren 3">
            <a:extLst>
              <a:ext uri="{FF2B5EF4-FFF2-40B4-BE49-F238E27FC236}">
                <a16:creationId xmlns:a16="http://schemas.microsoft.com/office/drawing/2014/main" id="{6DA9FC92-5649-4431-96E3-0898B160BEF1}"/>
              </a:ext>
            </a:extLst>
          </p:cNvPr>
          <p:cNvGrpSpPr/>
          <p:nvPr/>
        </p:nvGrpSpPr>
        <p:grpSpPr>
          <a:xfrm>
            <a:off x="10198642" y="-11220"/>
            <a:ext cx="1381885" cy="2182219"/>
            <a:chOff x="7917320" y="-11220"/>
            <a:chExt cx="4274680" cy="5791200"/>
          </a:xfrm>
        </p:grpSpPr>
        <p:sp>
          <p:nvSpPr>
            <p:cNvPr id="5" name="Gleichschenkliges Dreieck 4">
              <a:extLst>
                <a:ext uri="{FF2B5EF4-FFF2-40B4-BE49-F238E27FC236}">
                  <a16:creationId xmlns:a16="http://schemas.microsoft.com/office/drawing/2014/main" id="{D8D61630-5A07-4BD1-A3D2-139FEAC53A8D}"/>
                </a:ext>
              </a:extLst>
            </p:cNvPr>
            <p:cNvSpPr/>
            <p:nvPr/>
          </p:nvSpPr>
          <p:spPr>
            <a:xfrm rot="10800000">
              <a:off x="7917320" y="-11220"/>
              <a:ext cx="4274680" cy="5791200"/>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Grafik 5">
              <a:extLst>
                <a:ext uri="{FF2B5EF4-FFF2-40B4-BE49-F238E27FC236}">
                  <a16:creationId xmlns:a16="http://schemas.microsoft.com/office/drawing/2014/main" id="{72CFBBDC-8614-405A-AB59-23AF41461C76}"/>
                </a:ext>
              </a:extLst>
            </p:cNvPr>
            <p:cNvPicPr>
              <a:picLocks noChangeAspect="1"/>
            </p:cNvPicPr>
            <p:nvPr/>
          </p:nvPicPr>
          <p:blipFill>
            <a:blip r:embed="rId3"/>
            <a:stretch>
              <a:fillRect/>
            </a:stretch>
          </p:blipFill>
          <p:spPr>
            <a:xfrm>
              <a:off x="8814717" y="228488"/>
              <a:ext cx="2479885" cy="1265269"/>
            </a:xfrm>
            <a:prstGeom prst="rect">
              <a:avLst/>
            </a:prstGeom>
          </p:spPr>
        </p:pic>
      </p:grpSp>
    </p:spTree>
    <p:extLst>
      <p:ext uri="{BB962C8B-B14F-4D97-AF65-F5344CB8AC3E}">
        <p14:creationId xmlns:p14="http://schemas.microsoft.com/office/powerpoint/2010/main" val="2684345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z">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8CC3C3E397438742A1DFB943975A83CF" ma:contentTypeVersion="6" ma:contentTypeDescription="Ein neues Dokument erstellen." ma:contentTypeScope="" ma:versionID="8148a4758e37af5c36724a1ffa68b094">
  <xsd:schema xmlns:xsd="http://www.w3.org/2001/XMLSchema" xmlns:xs="http://www.w3.org/2001/XMLSchema" xmlns:p="http://schemas.microsoft.com/office/2006/metadata/properties" xmlns:ns2="3a7140fa-a2e1-427f-a9ed-9d6256bea2cb" targetNamespace="http://schemas.microsoft.com/office/2006/metadata/properties" ma:root="true" ma:fieldsID="9e41ea2bd3929b5b0f7d0d419e8de592" ns2:_="">
    <xsd:import namespace="3a7140fa-a2e1-427f-a9ed-9d6256bea2c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Locatio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7140fa-a2e1-427f-a9ed-9d6256bea2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Location" ma:index="11" nillable="true" ma:displayName="MediaServiceLocation" ma:internalName="MediaServiceLocation" ma:readOnly="true">
      <xsd:simpleType>
        <xsd:restriction base="dms:Text"/>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040CB4-137C-4B8D-B1CC-6C805F0F53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7140fa-a2e1-427f-a9ed-9d6256bea2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6D23917-9DE0-49B2-BE51-CC96774086A5}">
  <ds:schemaRefs>
    <ds:schemaRef ds:uri="http://schemas.microsoft.com/sharepoint/v3/contenttype/forms"/>
  </ds:schemaRefs>
</ds:datastoreItem>
</file>

<file path=customXml/itemProps3.xml><?xml version="1.0" encoding="utf-8"?>
<ds:datastoreItem xmlns:ds="http://schemas.openxmlformats.org/officeDocument/2006/customXml" ds:itemID="{147617BD-9B75-489B-9B9E-C6A3EB803DB9}">
  <ds:schemaRefs>
    <ds:schemaRef ds:uri="http://purl.org/dc/elements/1.1/"/>
    <ds:schemaRef ds:uri="http://schemas.microsoft.com/office/2006/metadata/properties"/>
    <ds:schemaRef ds:uri="3a7140fa-a2e1-427f-a9ed-9d6256bea2cb"/>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TM03457485[[fn=Netz]]</Template>
  <TotalTime>0</TotalTime>
  <Words>163</Words>
  <Application>Microsoft Office PowerPoint</Application>
  <PresentationFormat>Breitbild</PresentationFormat>
  <Paragraphs>42</Paragraphs>
  <Slides>7</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7</vt:i4>
      </vt:variant>
    </vt:vector>
  </HeadingPairs>
  <TitlesOfParts>
    <vt:vector size="10" baseType="lpstr">
      <vt:lpstr>Arial</vt:lpstr>
      <vt:lpstr>Century Gothic</vt:lpstr>
      <vt:lpstr>Netz</vt:lpstr>
      <vt:lpstr>WORKSHOP</vt:lpstr>
      <vt:lpstr>Überblick</vt:lpstr>
      <vt:lpstr>Challenge 1  .csv to SQL (Python in unterschiedliche Datenbanken)</vt:lpstr>
      <vt:lpstr>Challenge 2  .csv to SQL (Python in unterschiedliche Datenbanken)</vt:lpstr>
      <vt:lpstr>Challenge 3  Modultests in Python</vt:lpstr>
      <vt:lpstr>Challenge 4  REST API in Python</vt:lpstr>
      <vt:lpstr>Danke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dc:title>
  <dc:creator>Marc Prüßmeier</dc:creator>
  <cp:lastModifiedBy>Marc Prüßmeier</cp:lastModifiedBy>
  <cp:revision>9</cp:revision>
  <dcterms:created xsi:type="dcterms:W3CDTF">2018-08-22T23:20:45Z</dcterms:created>
  <dcterms:modified xsi:type="dcterms:W3CDTF">2018-08-23T00:46:23Z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0x0101008CC3C3E397438742A1DFB943975A83CF</vt:lpwstr>
  </property>
</Properties>
</file>