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80" r:id="rId6"/>
    <p:sldId id="281" r:id="rId7"/>
    <p:sldId id="261" r:id="rId8"/>
    <p:sldId id="282" r:id="rId9"/>
    <p:sldId id="264" r:id="rId10"/>
    <p:sldId id="283" r:id="rId11"/>
    <p:sldId id="266" r:id="rId12"/>
    <p:sldId id="284" r:id="rId13"/>
    <p:sldId id="285" r:id="rId14"/>
    <p:sldId id="268" r:id="rId15"/>
    <p:sldId id="286" r:id="rId16"/>
    <p:sldId id="311" r:id="rId17"/>
    <p:sldId id="277" r:id="rId18"/>
    <p:sldId id="287" r:id="rId19"/>
    <p:sldId id="312" r:id="rId20"/>
    <p:sldId id="288" r:id="rId21"/>
    <p:sldId id="275" r:id="rId22"/>
    <p:sldId id="297" r:id="rId23"/>
    <p:sldId id="296" r:id="rId24"/>
    <p:sldId id="294" r:id="rId25"/>
    <p:sldId id="295" r:id="rId26"/>
    <p:sldId id="301" r:id="rId27"/>
    <p:sldId id="302" r:id="rId28"/>
    <p:sldId id="303" r:id="rId29"/>
    <p:sldId id="305" r:id="rId30"/>
    <p:sldId id="289" r:id="rId31"/>
    <p:sldId id="306" r:id="rId32"/>
    <p:sldId id="314" r:id="rId33"/>
    <p:sldId id="307" r:id="rId34"/>
    <p:sldId id="308" r:id="rId35"/>
    <p:sldId id="315" r:id="rId36"/>
    <p:sldId id="316" r:id="rId37"/>
    <p:sldId id="313" r:id="rId38"/>
    <p:sldId id="304" r:id="rId3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11" autoAdjust="0"/>
    <p:restoredTop sz="94660"/>
  </p:normalViewPr>
  <p:slideViewPr>
    <p:cSldViewPr snapToGrid="0">
      <p:cViewPr varScale="1">
        <p:scale>
          <a:sx n="86" d="100"/>
          <a:sy n="86" d="100"/>
        </p:scale>
        <p:origin x="43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55F08-6DCB-438E-BDAF-CF6A4F8A31F7}" type="datetimeFigureOut">
              <a:rPr lang="es-ES"/>
              <a:t>16/11/2017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22CD1-A550-420A-893B-4BE659D6F1FA}" type="slidenum">
              <a:rPr lang="es-ES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4083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22CD1-A550-420A-893B-4BE659D6F1FA}" type="slidenum">
              <a:rPr lang="es-ES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12565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22CD1-A550-420A-893B-4BE659D6F1FA}" type="slidenum">
              <a:rPr lang="es-ES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346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22CD1-A550-420A-893B-4BE659D6F1FA}" type="slidenum">
              <a:rPr lang="es-ES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65027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22CD1-A550-420A-893B-4BE659D6F1FA}" type="slidenum">
              <a:rPr lang="es-ES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32206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22CD1-A550-420A-893B-4BE659D6F1FA}" type="slidenum">
              <a:rPr lang="es-ES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59288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22CD1-A550-420A-893B-4BE659D6F1FA}" type="slidenum">
              <a:rPr lang="es-ES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82890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22CD1-A550-420A-893B-4BE659D6F1FA}" type="slidenum">
              <a:rPr lang="es-ES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13478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22CD1-A550-420A-893B-4BE659D6F1FA}" type="slidenum">
              <a:rPr lang="es-ES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13478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22CD1-A550-420A-893B-4BE659D6F1FA}" type="slidenum">
              <a:rPr lang="es-ES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13478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22CD1-A550-420A-893B-4BE659D6F1FA}" type="slidenum">
              <a:rPr lang="es-ES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01829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22CD1-A550-420A-893B-4BE659D6F1FA}" type="slidenum">
              <a:rPr lang="es-ES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6785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22CD1-A550-420A-893B-4BE659D6F1FA}" type="slidenum">
              <a:rPr lang="es-ES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96111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22CD1-A550-420A-893B-4BE659D6F1FA}" type="slidenum">
              <a:rPr lang="es-ES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44473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22CD1-A550-420A-893B-4BE659D6F1FA}" type="slidenum">
              <a:rPr lang="es-ES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25469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22CD1-A550-420A-893B-4BE659D6F1FA}" type="slidenum">
              <a:rPr lang="es-ES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8793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22CD1-A550-420A-893B-4BE659D6F1FA}" type="slidenum">
              <a:rPr lang="es-ES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08424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22CD1-A550-420A-893B-4BE659D6F1FA}" type="slidenum">
              <a:rPr lang="es-ES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73400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22CD1-A550-420A-893B-4BE659D6F1FA}" type="slidenum">
              <a:rPr lang="es-ES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92227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22CD1-A550-420A-893B-4BE659D6F1FA}" type="slidenum">
              <a:rPr lang="es-ES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355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22CD1-A550-420A-893B-4BE659D6F1FA}" type="slidenum">
              <a:rPr lang="es-ES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13659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22CD1-A550-420A-893B-4BE659D6F1FA}" type="slidenum">
              <a:rPr lang="es-ES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07415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22CD1-A550-420A-893B-4BE659D6F1FA}" type="slidenum">
              <a:rPr lang="es-ES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6077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22CD1-A550-420A-893B-4BE659D6F1FA}" type="slidenum">
              <a:rPr lang="es-ES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00818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22CD1-A550-420A-893B-4BE659D6F1FA}" type="slidenum">
              <a:rPr lang="es-ES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47174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22CD1-A550-420A-893B-4BE659D6F1FA}" type="slidenum">
              <a:rPr lang="es-ES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63062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22CD1-A550-420A-893B-4BE659D6F1FA}" type="slidenum">
              <a:rPr lang="es-ES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70537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22CD1-A550-420A-893B-4BE659D6F1FA}" type="slidenum">
              <a:rPr lang="es-ES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36722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22CD1-A550-420A-893B-4BE659D6F1FA}" type="slidenum">
              <a:rPr lang="es-ES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63100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22CD1-A550-420A-893B-4BE659D6F1FA}" type="slidenum">
              <a:rPr lang="es-ES"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96111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22CD1-A550-420A-893B-4BE659D6F1FA}" type="slidenum">
              <a:rPr lang="es-ES"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7781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22CD1-A550-420A-893B-4BE659D6F1FA}" type="slidenum">
              <a:rPr lang="es-ES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9817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22CD1-A550-420A-893B-4BE659D6F1FA}" type="slidenum">
              <a:rPr lang="es-ES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5962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22CD1-A550-420A-893B-4BE659D6F1FA}" type="slidenum">
              <a:rPr lang="es-ES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8077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22CD1-A550-420A-893B-4BE659D6F1FA}" type="slidenum">
              <a:rPr lang="es-ES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7816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22CD1-A550-420A-893B-4BE659D6F1FA}" type="slidenum">
              <a:rPr lang="es-ES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2924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22CD1-A550-420A-893B-4BE659D6F1FA}" type="slidenum">
              <a:rPr lang="es-ES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9377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16/11/2017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16/11/2017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16/11/2017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16/11/2017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16/11/2017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16/11/2017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16/11/2017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16/11/2017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16/11/2017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16/11/2017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16/11/2017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50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16/11/2017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5540" y="273620"/>
            <a:ext cx="5358063" cy="865343"/>
          </a:xfrm>
        </p:spPr>
        <p:txBody>
          <a:bodyPr>
            <a:noAutofit/>
          </a:bodyPr>
          <a:lstStyle/>
          <a:p>
            <a:pPr algn="l"/>
            <a:r>
              <a:rPr lang="es-ES" u="sng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 Demi" panose="020E0802020502020306" pitchFamily="34" charset="0"/>
              </a:rPr>
              <a:t>CBI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5540" y="4785143"/>
            <a:ext cx="5419196" cy="1655762"/>
          </a:xfrm>
          <a:solidFill>
            <a:schemeClr val="bg1"/>
          </a:solidFill>
          <a:ln w="38100"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s-ES" b="1" dirty="0">
                <a:latin typeface="Century Gothic" panose="020B0502020202020204" pitchFamily="34" charset="0"/>
              </a:rPr>
              <a:t>David Enrique Padilla Fonseca</a:t>
            </a:r>
          </a:p>
          <a:p>
            <a:pPr algn="l"/>
            <a:r>
              <a:rPr lang="es-ES" b="1" dirty="0">
                <a:latin typeface="Century Gothic" panose="020B0502020202020204" pitchFamily="34" charset="0"/>
              </a:rPr>
              <a:t>Andrés Felipe Rodríguez Velilla</a:t>
            </a:r>
          </a:p>
          <a:p>
            <a:pPr algn="l"/>
            <a:r>
              <a:rPr lang="es-ES" b="1" dirty="0">
                <a:latin typeface="Century Gothic" panose="020B0502020202020204" pitchFamily="34" charset="0"/>
              </a:rPr>
              <a:t>Marialejandra Torrenegra Anaya</a:t>
            </a: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91918" y="2422358"/>
            <a:ext cx="9224210" cy="2117557"/>
          </a:xfr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txBody>
          <a:bodyPr anchor="ctr">
            <a:normAutofit/>
          </a:bodyPr>
          <a:lstStyle/>
          <a:p>
            <a:r>
              <a:rPr lang="es-ES" dirty="0">
                <a:latin typeface="Berlin Sans FB Demi" panose="020E0802020502020306" pitchFamily="34" charset="0"/>
              </a:rPr>
              <a:t>DIAGRAMA DE ACTIVIDADES GENERAL</a:t>
            </a:r>
          </a:p>
        </p:txBody>
      </p:sp>
    </p:spTree>
    <p:extLst>
      <p:ext uri="{BB962C8B-B14F-4D97-AF65-F5344CB8AC3E}">
        <p14:creationId xmlns:p14="http://schemas.microsoft.com/office/powerpoint/2010/main" val="86434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captura de pantalla&#10;&#10;Descripción generada con confianza alta">
            <a:extLst>
              <a:ext uri="{FF2B5EF4-FFF2-40B4-BE49-F238E27FC236}">
                <a16:creationId xmlns:a16="http://schemas.microsoft.com/office/drawing/2014/main" id="{122243FF-B7E2-4096-826D-17E0EB4191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25" y="500062"/>
            <a:ext cx="7524750" cy="58578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570422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91918" y="2422358"/>
            <a:ext cx="9224210" cy="2117557"/>
          </a:xfr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txBody>
          <a:bodyPr anchor="ctr">
            <a:normAutofit/>
          </a:bodyPr>
          <a:lstStyle/>
          <a:p>
            <a:r>
              <a:rPr lang="es-ES" dirty="0">
                <a:latin typeface="Berlin Sans FB Demi" panose="020E0802020502020306" pitchFamily="34" charset="0"/>
              </a:rPr>
              <a:t>REQUISITOS</a:t>
            </a:r>
          </a:p>
        </p:txBody>
      </p:sp>
    </p:spTree>
    <p:extLst>
      <p:ext uri="{BB962C8B-B14F-4D97-AF65-F5344CB8AC3E}">
        <p14:creationId xmlns:p14="http://schemas.microsoft.com/office/powerpoint/2010/main" val="1253464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91918" y="2422358"/>
            <a:ext cx="9224210" cy="2117557"/>
          </a:xfr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txBody>
          <a:bodyPr anchor="ctr">
            <a:normAutofit/>
          </a:bodyPr>
          <a:lstStyle/>
          <a:p>
            <a:r>
              <a:rPr lang="es-ES" dirty="0">
                <a:latin typeface="Berlin Sans FB Demi" panose="020E0802020502020306" pitchFamily="34" charset="0"/>
              </a:rPr>
              <a:t>DIAGRAMA DE CASOS DE USO</a:t>
            </a:r>
          </a:p>
        </p:txBody>
      </p:sp>
    </p:spTree>
    <p:extLst>
      <p:ext uri="{BB962C8B-B14F-4D97-AF65-F5344CB8AC3E}">
        <p14:creationId xmlns:p14="http://schemas.microsoft.com/office/powerpoint/2010/main" val="3109537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texto, mapa&#10;&#10;Descripción generada con confianza muy alta">
            <a:extLst>
              <a:ext uri="{FF2B5EF4-FFF2-40B4-BE49-F238E27FC236}">
                <a16:creationId xmlns:a16="http://schemas.microsoft.com/office/drawing/2014/main" id="{1AFC0332-D471-4DDD-A9DB-4F0F3563E2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0" y="628650"/>
            <a:ext cx="5934772" cy="528734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887086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91918" y="2422358"/>
            <a:ext cx="9224210" cy="2117557"/>
          </a:xfr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txBody>
          <a:bodyPr anchor="ctr">
            <a:normAutofit/>
          </a:bodyPr>
          <a:lstStyle/>
          <a:p>
            <a:r>
              <a:rPr lang="es-ES" dirty="0">
                <a:latin typeface="Berlin Sans FB Demi" panose="020E0802020502020306" pitchFamily="34" charset="0"/>
              </a:rPr>
              <a:t>MODELO DE DISEÑO</a:t>
            </a:r>
          </a:p>
        </p:txBody>
      </p:sp>
    </p:spTree>
    <p:extLst>
      <p:ext uri="{BB962C8B-B14F-4D97-AF65-F5344CB8AC3E}">
        <p14:creationId xmlns:p14="http://schemas.microsoft.com/office/powerpoint/2010/main" val="324143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91918" y="2422358"/>
            <a:ext cx="9224210" cy="2117557"/>
          </a:xfr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txBody>
          <a:bodyPr anchor="ctr">
            <a:normAutofit fontScale="90000"/>
          </a:bodyPr>
          <a:lstStyle/>
          <a:p>
            <a:r>
              <a:rPr lang="es-ES" dirty="0">
                <a:latin typeface="Berlin Sans FB Demi" panose="020E0802020502020306" pitchFamily="34" charset="0"/>
              </a:rPr>
              <a:t>VISTA LÓGICA: DIAGRAMA DE COMPONENTES</a:t>
            </a:r>
          </a:p>
        </p:txBody>
      </p:sp>
    </p:spTree>
    <p:extLst>
      <p:ext uri="{BB962C8B-B14F-4D97-AF65-F5344CB8AC3E}">
        <p14:creationId xmlns:p14="http://schemas.microsoft.com/office/powerpoint/2010/main" val="1048718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E2261C8D-B07A-450A-B7D2-38A8A6D49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866775"/>
            <a:ext cx="6057900" cy="51244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8690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91918" y="2422358"/>
            <a:ext cx="9224210" cy="2117557"/>
          </a:xfr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txBody>
          <a:bodyPr anchor="ctr">
            <a:normAutofit/>
          </a:bodyPr>
          <a:lstStyle/>
          <a:p>
            <a:r>
              <a:rPr lang="es-ES" dirty="0">
                <a:latin typeface="Berlin Sans FB Demi" panose="020E0802020502020306" pitchFamily="34" charset="0"/>
              </a:rPr>
              <a:t>VISTA LÓGICA: DIAGRAMA DE CLASES</a:t>
            </a:r>
          </a:p>
        </p:txBody>
      </p:sp>
    </p:spTree>
    <p:extLst>
      <p:ext uri="{BB962C8B-B14F-4D97-AF65-F5344CB8AC3E}">
        <p14:creationId xmlns:p14="http://schemas.microsoft.com/office/powerpoint/2010/main" val="3394678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captura de pantalla, texto&#10;&#10;Descripción generada con confianza muy alta">
            <a:extLst>
              <a:ext uri="{FF2B5EF4-FFF2-40B4-BE49-F238E27FC236}">
                <a16:creationId xmlns:a16="http://schemas.microsoft.com/office/drawing/2014/main" id="{D2A94141-02B1-46A5-AD36-866D1CBC8C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877" y="411456"/>
            <a:ext cx="8891933" cy="603508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721341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68618" y="2598822"/>
            <a:ext cx="9144000" cy="1818104"/>
          </a:xfr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txBody>
          <a:bodyPr/>
          <a:lstStyle/>
          <a:p>
            <a:r>
              <a:rPr lang="es-ES" dirty="0">
                <a:latin typeface="Berlin Sans FB Demi" panose="020E0802020502020306" pitchFamily="34" charset="0"/>
              </a:rPr>
              <a:t>DESCRIPCIÓN DEL PROBLEMA</a:t>
            </a:r>
          </a:p>
        </p:txBody>
      </p:sp>
    </p:spTree>
    <p:extLst>
      <p:ext uri="{BB962C8B-B14F-4D97-AF65-F5344CB8AC3E}">
        <p14:creationId xmlns:p14="http://schemas.microsoft.com/office/powerpoint/2010/main" val="4086641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95663" y="2117558"/>
            <a:ext cx="9320465" cy="2422357"/>
          </a:xfr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txBody>
          <a:bodyPr anchor="ctr">
            <a:normAutofit/>
          </a:bodyPr>
          <a:lstStyle/>
          <a:p>
            <a:r>
              <a:rPr lang="es-CO" dirty="0">
                <a:latin typeface="Berlin Sans FB Demi" panose="020E0802020502020306" pitchFamily="34" charset="0"/>
              </a:rPr>
              <a:t>CASO DE USO MÁS IMPORTANTE</a:t>
            </a:r>
            <a:endParaRPr lang="es-ES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045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texto, mapa&#10;&#10;Descripción generada con confianza muy alta">
            <a:extLst>
              <a:ext uri="{FF2B5EF4-FFF2-40B4-BE49-F238E27FC236}">
                <a16:creationId xmlns:a16="http://schemas.microsoft.com/office/drawing/2014/main" id="{906F6390-C521-4069-A5FD-AD531216E8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725" y="323850"/>
            <a:ext cx="5327699" cy="62103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893470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95663" y="2117558"/>
            <a:ext cx="9320465" cy="2422357"/>
          </a:xfr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txBody>
          <a:bodyPr anchor="ctr">
            <a:normAutofit fontScale="90000"/>
          </a:bodyPr>
          <a:lstStyle/>
          <a:p>
            <a:r>
              <a:rPr lang="es-CO" dirty="0">
                <a:latin typeface="Berlin Sans FB Demi" panose="020E0802020502020306" pitchFamily="34" charset="0"/>
              </a:rPr>
              <a:t>DIAGRAMA DE SECUENCIA DEL CASO DE USO MÁS IMPORTANTE</a:t>
            </a:r>
            <a:endParaRPr lang="es-ES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531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01CF25C6-7354-4C7F-87AA-55D3D44B5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063" y="952500"/>
            <a:ext cx="8593138" cy="477907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969378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95663" y="2117558"/>
            <a:ext cx="9320465" cy="2422357"/>
          </a:xfr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txBody>
          <a:bodyPr anchor="ctr">
            <a:normAutofit fontScale="90000"/>
          </a:bodyPr>
          <a:lstStyle/>
          <a:p>
            <a:r>
              <a:rPr lang="es-CO" dirty="0">
                <a:latin typeface="Berlin Sans FB Demi" panose="020E0802020502020306" pitchFamily="34" charset="0"/>
              </a:rPr>
              <a:t>DIAGRAMA DE </a:t>
            </a:r>
            <a:br>
              <a:rPr lang="es-CO" dirty="0">
                <a:latin typeface="Berlin Sans FB Demi" panose="020E0802020502020306" pitchFamily="34" charset="0"/>
              </a:rPr>
            </a:br>
            <a:r>
              <a:rPr lang="es-CO" dirty="0">
                <a:latin typeface="Berlin Sans FB Demi" panose="020E0802020502020306" pitchFamily="34" charset="0"/>
              </a:rPr>
              <a:t>CLASES DEL CASO DE USO MÁS IMPORTANTE</a:t>
            </a:r>
            <a:endParaRPr lang="es-ES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559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425BFE38-5161-44D2-930A-AA539C07B6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254" y="1350962"/>
            <a:ext cx="7107491" cy="41560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802117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95663" y="2117558"/>
            <a:ext cx="9320465" cy="2422357"/>
          </a:xfr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txBody>
          <a:bodyPr anchor="ctr">
            <a:normAutofit fontScale="90000"/>
          </a:bodyPr>
          <a:lstStyle/>
          <a:p>
            <a:r>
              <a:rPr lang="es-CO" dirty="0">
                <a:latin typeface="Berlin Sans FB Demi" panose="020E0802020502020306" pitchFamily="34" charset="0"/>
              </a:rPr>
              <a:t>MODELO DE IMPLEMENTACIÓN: VISTA DE DESARROLLO</a:t>
            </a:r>
            <a:endParaRPr lang="es-ES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7003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CD7169E7-D641-47F5-A853-34A90D2080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152" y="1428681"/>
            <a:ext cx="5557933" cy="40006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4571208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95663" y="2117558"/>
            <a:ext cx="9320465" cy="2422357"/>
          </a:xfr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txBody>
          <a:bodyPr anchor="ctr">
            <a:normAutofit fontScale="90000"/>
          </a:bodyPr>
          <a:lstStyle/>
          <a:p>
            <a:r>
              <a:rPr lang="es-CO" dirty="0">
                <a:latin typeface="Berlin Sans FB Demi" panose="020E0802020502020306" pitchFamily="34" charset="0"/>
              </a:rPr>
              <a:t>MODELO DE IMPLEMENTACIÓN: VISTA DE DESPLIEGUE</a:t>
            </a:r>
            <a:endParaRPr lang="es-ES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8920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03C2E01B-D53F-4E73-BC38-149972375B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321" y="707474"/>
            <a:ext cx="3823358" cy="544305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6288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50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2822" y="160421"/>
            <a:ext cx="5427746" cy="1072596"/>
          </a:xfrm>
        </p:spPr>
        <p:txBody>
          <a:bodyPr/>
          <a:lstStyle/>
          <a:p>
            <a:r>
              <a:rPr lang="es-ES" u="sng" dirty="0">
                <a:latin typeface="Berlin Sans FB Demi" panose="020E0802020502020306" pitchFamily="34" charset="0"/>
              </a:rPr>
              <a:t>JUSTIFICACIÓN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0875" y="1893265"/>
            <a:ext cx="9329621" cy="4061486"/>
          </a:xfrm>
          <a:solidFill>
            <a:schemeClr val="bg1"/>
          </a:solidFill>
          <a:ln w="38100"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 algn="just"/>
            <a:r>
              <a:rPr lang="es-ES" dirty="0">
                <a:latin typeface="Century Gothic" panose="020B0502020202020204" pitchFamily="34" charset="0"/>
              </a:rPr>
              <a:t>Con este producto software se pretende mejorar la administración y control de la iglesia Centro bíblico internacional: un oasis de esperanza. Debido a la falta de un sistema eficiente que se encargue de realizar esto, se presenta constantemente largas filas para ingresar al servicio y desperdicio de tiempo. Por lo que CBI es una solución factible que ayudará para que no se continúe presentando esta problemática, dado que le permitirá a los encargados de la iglesia agilizar el proceso de registro, control e ingreso de los congregantes, además les permitirá consultar los congregantes registrados y los que asisten diariamente al servicio de la iglesia. </a:t>
            </a:r>
          </a:p>
          <a:p>
            <a:pPr algn="just"/>
            <a:endParaRPr lang="es-ES" dirty="0">
              <a:latin typeface="Century Gothic" panose="020B0502020202020204" pitchFamily="34" charset="0"/>
            </a:endParaRPr>
          </a:p>
          <a:p>
            <a:pPr algn="just"/>
            <a:r>
              <a:rPr lang="es-ES" dirty="0">
                <a:latin typeface="Century Gothic" panose="020B0502020202020204" pitchFamily="34" charset="0"/>
              </a:rPr>
              <a:t> 		</a:t>
            </a:r>
          </a:p>
        </p:txBody>
      </p:sp>
    </p:spTree>
    <p:extLst>
      <p:ext uri="{BB962C8B-B14F-4D97-AF65-F5344CB8AC3E}">
        <p14:creationId xmlns:p14="http://schemas.microsoft.com/office/powerpoint/2010/main" val="26052390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95663" y="2117558"/>
            <a:ext cx="9320465" cy="2422357"/>
          </a:xfr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txBody>
          <a:bodyPr anchor="ctr">
            <a:normAutofit/>
          </a:bodyPr>
          <a:lstStyle/>
          <a:p>
            <a:r>
              <a:rPr lang="es-ES" dirty="0">
                <a:latin typeface="Berlin Sans FB Demi" panose="020E0802020502020306" pitchFamily="34" charset="0"/>
              </a:rPr>
              <a:t>DISEÑO DE INTERFAZ GRÁFICA DE USUARIO</a:t>
            </a:r>
          </a:p>
        </p:txBody>
      </p:sp>
    </p:spTree>
    <p:extLst>
      <p:ext uri="{BB962C8B-B14F-4D97-AF65-F5344CB8AC3E}">
        <p14:creationId xmlns:p14="http://schemas.microsoft.com/office/powerpoint/2010/main" val="37333494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>
          <a:xfrm>
            <a:off x="4863585" y="5944049"/>
            <a:ext cx="2129008" cy="30975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dirty="0">
                <a:latin typeface="Berlin Sans FB Demi" panose="020E0802020502020306" pitchFamily="34" charset="0"/>
              </a:rPr>
              <a:t>Página de entrada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A711427-47D2-4712-B776-F6AFB75CDF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500" t="34815" r="37500" b="34815"/>
          <a:stretch/>
        </p:blipFill>
        <p:spPr>
          <a:xfrm>
            <a:off x="3657600" y="1623695"/>
            <a:ext cx="4556202" cy="311340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6362084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>
          <a:xfrm>
            <a:off x="4908190" y="5966351"/>
            <a:ext cx="2129008" cy="30975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dirty="0">
                <a:latin typeface="Berlin Sans FB Demi" panose="020E0802020502020306" pitchFamily="34" charset="0"/>
              </a:rPr>
              <a:t>Página de inicio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58D1779-2566-4346-82FB-65BFA91735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729" t="20000" r="30730" b="20185"/>
          <a:stretch/>
        </p:blipFill>
        <p:spPr>
          <a:xfrm>
            <a:off x="3187897" y="774700"/>
            <a:ext cx="5397303" cy="47117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7272361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>
          <a:xfrm>
            <a:off x="4850000" y="5758533"/>
            <a:ext cx="2286779" cy="63111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dirty="0">
                <a:latin typeface="Berlin Sans FB Demi" panose="020E0802020502020306" pitchFamily="34" charset="0"/>
              </a:rPr>
              <a:t>Página de administrar congregantes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AFB7D95-F06E-4D31-8ECD-D310080FD0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083" t="20741" r="27084" b="20926"/>
          <a:stretch/>
        </p:blipFill>
        <p:spPr>
          <a:xfrm>
            <a:off x="2815705" y="789709"/>
            <a:ext cx="6197600" cy="443691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1506037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>
          <a:xfrm>
            <a:off x="4718991" y="5775092"/>
            <a:ext cx="2205915" cy="5699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dirty="0">
                <a:latin typeface="Berlin Sans FB Demi" panose="020E0802020502020306" pitchFamily="34" charset="0"/>
              </a:rPr>
              <a:t>Página de control de asistencia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2C0E76F-E3A7-4BE8-8E49-AB92D79970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165" t="22277" r="27195" b="21788"/>
          <a:stretch/>
        </p:blipFill>
        <p:spPr>
          <a:xfrm>
            <a:off x="2790983" y="928028"/>
            <a:ext cx="5985027" cy="412595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6430331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>
          <a:xfrm>
            <a:off x="4711321" y="5788720"/>
            <a:ext cx="2135527" cy="4448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dirty="0">
                <a:latin typeface="Berlin Sans FB Demi" panose="020E0802020502020306" pitchFamily="34" charset="0"/>
              </a:rPr>
              <a:t>Página de ver ministerios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3EB5DF7-87A2-4F6C-9CD1-48F7EB95B3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018" t="21951" r="18049" b="22114"/>
          <a:stretch/>
        </p:blipFill>
        <p:spPr>
          <a:xfrm>
            <a:off x="1424558" y="914400"/>
            <a:ext cx="8366211" cy="411727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8340341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>
          <a:xfrm>
            <a:off x="4733623" y="5750220"/>
            <a:ext cx="2168981" cy="44985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dirty="0">
                <a:latin typeface="Berlin Sans FB Demi" panose="020E0802020502020306" pitchFamily="34" charset="0"/>
              </a:rPr>
              <a:t>Página de ver discipulados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9A1772-FFCB-480B-BDD6-8C4141D768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098" t="29106" r="31036" b="28780"/>
          <a:stretch/>
        </p:blipFill>
        <p:spPr>
          <a:xfrm>
            <a:off x="2840117" y="1159726"/>
            <a:ext cx="5668265" cy="354608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7111279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50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2822" y="160421"/>
            <a:ext cx="5427746" cy="1072596"/>
          </a:xfrm>
        </p:spPr>
        <p:txBody>
          <a:bodyPr/>
          <a:lstStyle/>
          <a:p>
            <a:r>
              <a:rPr lang="es-ES" u="sng" dirty="0">
                <a:latin typeface="Berlin Sans FB Demi" panose="020E0802020502020306" pitchFamily="34" charset="0"/>
              </a:rPr>
              <a:t>BIBLIOGRAFÍA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96846" y="1750813"/>
            <a:ext cx="9144000" cy="4718943"/>
          </a:xfrm>
          <a:solidFill>
            <a:schemeClr val="bg1"/>
          </a:solidFill>
          <a:ln w="38100"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s-ES" dirty="0">
                <a:latin typeface="Century Gothic" panose="020B0502020202020204" pitchFamily="34" charset="0"/>
              </a:rPr>
              <a:t>Glosario. Documento disponible en la carpeta anexos del CD.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s-ES" dirty="0">
                <a:latin typeface="Century Gothic" panose="020B0502020202020204" pitchFamily="34" charset="0"/>
              </a:rPr>
              <a:t>Documento de especificación de requisitos. Documento disponible en la carpeta anexos del CD.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s-ES" dirty="0">
                <a:latin typeface="Century Gothic" panose="020B0502020202020204" pitchFamily="34" charset="0"/>
              </a:rPr>
              <a:t>Entrevista. Documento disponible en la carpeta anexos del CD.</a:t>
            </a:r>
          </a:p>
        </p:txBody>
      </p:sp>
    </p:spTree>
    <p:extLst>
      <p:ext uri="{BB962C8B-B14F-4D97-AF65-F5344CB8AC3E}">
        <p14:creationId xmlns:p14="http://schemas.microsoft.com/office/powerpoint/2010/main" val="18033493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95663" y="2117558"/>
            <a:ext cx="9320465" cy="2422357"/>
          </a:xfr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txBody>
          <a:bodyPr anchor="ctr">
            <a:normAutofit/>
          </a:bodyPr>
          <a:lstStyle/>
          <a:p>
            <a:r>
              <a:rPr lang="es-ES" dirty="0">
                <a:latin typeface="Berlin Sans FB Demi" panose="020E0802020502020306" pitchFamily="34" charset="0"/>
              </a:rPr>
              <a:t>GRACIAS!</a:t>
            </a:r>
          </a:p>
        </p:txBody>
      </p:sp>
    </p:spTree>
    <p:extLst>
      <p:ext uri="{BB962C8B-B14F-4D97-AF65-F5344CB8AC3E}">
        <p14:creationId xmlns:p14="http://schemas.microsoft.com/office/powerpoint/2010/main" val="1901593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898358" y="-224966"/>
            <a:ext cx="9144000" cy="1605256"/>
          </a:xfrm>
        </p:spPr>
        <p:txBody>
          <a:bodyPr/>
          <a:lstStyle/>
          <a:p>
            <a:r>
              <a:rPr lang="es-ES" u="sng" dirty="0">
                <a:latin typeface="Berlin Sans FB Demi" panose="020E0802020502020306" pitchFamily="34" charset="0"/>
              </a:rPr>
              <a:t>OBJETIVO GENERAL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36294" y="2599112"/>
            <a:ext cx="9144000" cy="1972511"/>
          </a:xfrm>
          <a:solidFill>
            <a:schemeClr val="bg1"/>
          </a:solidFill>
          <a:ln w="38100"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just"/>
            <a:r>
              <a:rPr lang="es-ES" sz="2200" dirty="0">
                <a:latin typeface="Century Gothic" panose="020B0502020202020204" pitchFamily="34" charset="0"/>
              </a:rPr>
              <a:t>Diseñar y desarrollar un producto software de aplicación para escritorio utilizando la metodología RUP que lleve el registro y control de la información correspondiente a los miembros del Centro Bíblico Internacional Un Oasis de Esperanza.</a:t>
            </a:r>
          </a:p>
          <a:p>
            <a:pPr algn="just"/>
            <a:endParaRPr lang="es-ES" dirty="0">
              <a:latin typeface="Century Gothic" panose="020B0502020202020204" pitchFamily="34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39560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68379" y="2679031"/>
            <a:ext cx="9031705" cy="1700463"/>
          </a:xfr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txBody>
          <a:bodyPr anchor="ctr"/>
          <a:lstStyle/>
          <a:p>
            <a:r>
              <a:rPr lang="es-ES" dirty="0">
                <a:latin typeface="Berlin Sans FB Demi" panose="020E0802020502020306" pitchFamily="34" charset="0"/>
              </a:rPr>
              <a:t>MODELO DE NEGOCIO</a:t>
            </a:r>
          </a:p>
        </p:txBody>
      </p:sp>
    </p:spTree>
    <p:extLst>
      <p:ext uri="{BB962C8B-B14F-4D97-AF65-F5344CB8AC3E}">
        <p14:creationId xmlns:p14="http://schemas.microsoft.com/office/powerpoint/2010/main" val="1686959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03159" y="2390274"/>
            <a:ext cx="9753600" cy="2326105"/>
          </a:xfr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txBody>
          <a:bodyPr anchor="ctr">
            <a:normAutofit/>
          </a:bodyPr>
          <a:lstStyle/>
          <a:p>
            <a:r>
              <a:rPr lang="es-ES" dirty="0">
                <a:latin typeface="Berlin Sans FB Demi" panose="020E0802020502020306" pitchFamily="34" charset="0"/>
              </a:rPr>
              <a:t>DIAGRAMA DE CASOS DE USO DE MUNDO REAL</a:t>
            </a:r>
          </a:p>
        </p:txBody>
      </p:sp>
    </p:spTree>
    <p:extLst>
      <p:ext uri="{BB962C8B-B14F-4D97-AF65-F5344CB8AC3E}">
        <p14:creationId xmlns:p14="http://schemas.microsoft.com/office/powerpoint/2010/main" val="280183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texto, mapa&#10;&#10;Descripción generada con confianza muy alta">
            <a:extLst>
              <a:ext uri="{FF2B5EF4-FFF2-40B4-BE49-F238E27FC236}">
                <a16:creationId xmlns:a16="http://schemas.microsoft.com/office/drawing/2014/main" id="{E58FA678-64F9-4B68-9629-C5F7FC07C9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118" y="594021"/>
            <a:ext cx="4653892" cy="549021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3025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68379" y="2679031"/>
            <a:ext cx="9031705" cy="1700463"/>
          </a:xfr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txBody>
          <a:bodyPr anchor="ctr"/>
          <a:lstStyle/>
          <a:p>
            <a:r>
              <a:rPr lang="es-ES" dirty="0">
                <a:latin typeface="Berlin Sans FB Demi" panose="020E0802020502020306" pitchFamily="34" charset="0"/>
              </a:rPr>
              <a:t>MODELO DE DOMINIO</a:t>
            </a:r>
          </a:p>
        </p:txBody>
      </p:sp>
    </p:spTree>
    <p:extLst>
      <p:ext uri="{BB962C8B-B14F-4D97-AF65-F5344CB8AC3E}">
        <p14:creationId xmlns:p14="http://schemas.microsoft.com/office/powerpoint/2010/main" val="259950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2EEFFD1-42E5-477E-9E12-3A192D5DA4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762" y="968374"/>
            <a:ext cx="6839352" cy="44799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5407966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341</Words>
  <Application>Microsoft Office PowerPoint</Application>
  <PresentationFormat>Panorámica</PresentationFormat>
  <Paragraphs>73</Paragraphs>
  <Slides>38</Slides>
  <Notes>36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45" baseType="lpstr">
      <vt:lpstr>Arial</vt:lpstr>
      <vt:lpstr>Berlin Sans FB Demi</vt:lpstr>
      <vt:lpstr>Calibri</vt:lpstr>
      <vt:lpstr>Calibri Light</vt:lpstr>
      <vt:lpstr>Century Gothic</vt:lpstr>
      <vt:lpstr>Times New Roman</vt:lpstr>
      <vt:lpstr>Tema de Office</vt:lpstr>
      <vt:lpstr>CBI</vt:lpstr>
      <vt:lpstr>DESCRIPCIÓN DEL PROBLEMA</vt:lpstr>
      <vt:lpstr>JUSTIFICACIÓN</vt:lpstr>
      <vt:lpstr>OBJETIVO GENERAL</vt:lpstr>
      <vt:lpstr>MODELO DE NEGOCIO</vt:lpstr>
      <vt:lpstr>DIAGRAMA DE CASOS DE USO DE MUNDO REAL</vt:lpstr>
      <vt:lpstr>Presentación de PowerPoint</vt:lpstr>
      <vt:lpstr>MODELO DE DOMINIO</vt:lpstr>
      <vt:lpstr>Presentación de PowerPoint</vt:lpstr>
      <vt:lpstr>DIAGRAMA DE ACTIVIDADES GENERAL</vt:lpstr>
      <vt:lpstr>Presentación de PowerPoint</vt:lpstr>
      <vt:lpstr>REQUISITOS</vt:lpstr>
      <vt:lpstr>DIAGRAMA DE CASOS DE USO</vt:lpstr>
      <vt:lpstr>Presentación de PowerPoint</vt:lpstr>
      <vt:lpstr>MODELO DE DISEÑO</vt:lpstr>
      <vt:lpstr>VISTA LÓGICA: DIAGRAMA DE COMPONENTES</vt:lpstr>
      <vt:lpstr>Presentación de PowerPoint</vt:lpstr>
      <vt:lpstr>VISTA LÓGICA: DIAGRAMA DE CLASES</vt:lpstr>
      <vt:lpstr>Presentación de PowerPoint</vt:lpstr>
      <vt:lpstr>CASO DE USO MÁS IMPORTANTE</vt:lpstr>
      <vt:lpstr>Presentación de PowerPoint</vt:lpstr>
      <vt:lpstr>DIAGRAMA DE SECUENCIA DEL CASO DE USO MÁS IMPORTANTE</vt:lpstr>
      <vt:lpstr>Presentación de PowerPoint</vt:lpstr>
      <vt:lpstr>DIAGRAMA DE  CLASES DEL CASO DE USO MÁS IMPORTANTE</vt:lpstr>
      <vt:lpstr>Presentación de PowerPoint</vt:lpstr>
      <vt:lpstr>MODELO DE IMPLEMENTACIÓN: VISTA DE DESARROLLO</vt:lpstr>
      <vt:lpstr>Presentación de PowerPoint</vt:lpstr>
      <vt:lpstr>MODELO DE IMPLEMENTACIÓN: VISTA DE DESPLIEGUE</vt:lpstr>
      <vt:lpstr>Presentación de PowerPoint</vt:lpstr>
      <vt:lpstr>DISEÑO DE INTERFAZ GRÁFICA DE USUARIO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BIBLIOGRAFÍA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LunchControl</dc:title>
  <dc:creator>Karen Benedetti</dc:creator>
  <cp:lastModifiedBy>chucho</cp:lastModifiedBy>
  <cp:revision>65</cp:revision>
  <dcterms:created xsi:type="dcterms:W3CDTF">2012-07-30T22:48:03Z</dcterms:created>
  <dcterms:modified xsi:type="dcterms:W3CDTF">2017-11-17T04:56:09Z</dcterms:modified>
</cp:coreProperties>
</file>