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4665B-2CBE-466D-8FEB-1484F97EFD27}" type="datetimeFigureOut">
              <a:rPr lang="en-US" smtClean="0"/>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E4665B-2CBE-466D-8FEB-1484F97EFD27}" type="datetimeFigureOut">
              <a:rPr lang="en-US" smtClean="0"/>
              <a:t>4/26/2011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E4665B-2CBE-466D-8FEB-1484F97EFD27}" type="datetimeFigureOut">
              <a:rPr lang="en-US" smtClean="0"/>
              <a:t>4/26/2011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E4665B-2CBE-466D-8FEB-1484F97EFD27}" type="datetimeFigureOut">
              <a:rPr lang="en-US" smtClean="0"/>
              <a:t>4/26/2011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E4665B-2CBE-466D-8FEB-1484F97EFD27}" type="datetimeFigureOut">
              <a:rPr lang="en-US" smtClean="0"/>
              <a:t>4/26/2011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4665B-2CBE-466D-8FEB-1484F97EFD27}" type="datetimeFigureOut">
              <a:rPr lang="en-US" smtClean="0"/>
              <a:t>4/26/2011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4665B-2CBE-466D-8FEB-1484F97EFD27}" type="datetimeFigureOut">
              <a:rPr lang="en-US" smtClean="0"/>
              <a:t>4/26/2011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4665B-2CBE-466D-8FEB-1484F97EFD27}" type="datetimeFigureOut">
              <a:rPr lang="en-US" smtClean="0"/>
              <a:t>4/26/2011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4665B-2CBE-466D-8FEB-1484F97EFD27}" type="datetimeFigureOut">
              <a:rPr lang="en-US" smtClean="0"/>
              <a:t>4/26/2011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E2B02-6A5E-4331-BD26-887A842968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accent1"/>
                </a:solidFill>
              </a:rPr>
              <a:t>Sample Document</a:t>
            </a:r>
          </a:p>
        </p:txBody>
      </p:sp>
      <p:sp>
        <p:nvSpPr>
          <p:cNvPr id="3" name="Subtitle 2"/>
          <p:cNvSpPr>
            <a:spLocks noGrp="1"/>
          </p:cNvSpPr>
          <p:nvPr>
            <p:ph type="subTitle" idx="1"/>
          </p:nvPr>
        </p:nvSpPr>
        <p:spPr/>
        <p:txBody>
          <a:bodyPr/>
          <a:lstStyle/>
          <a:p>
            <a:r>
              <a:rPr lang="en-US" dirty="0" smtClean="0"/>
              <a:t>By </a:t>
            </a:r>
            <a:r>
              <a:rPr lang="en-US" dirty="0" err="1"/>
              <a:t>GlobalSight</a:t>
            </a:r>
            <a:r>
              <a:rPr lang="en-US" dirty="0"/>
              <a:t> </a:t>
            </a:r>
            <a:r>
              <a:rPr lang="en-US" dirty="0" smtClean="0"/>
              <a:t>“Team”</a:t>
            </a:r>
            <a:endParaRPr lang="en-US" dirty="0"/>
          </a:p>
        </p:txBody>
      </p:sp>
      <p:pic>
        <p:nvPicPr>
          <p:cNvPr id="1026" name="Picture 797" descr="datasheet_header_1-no url"/>
          <p:cNvPicPr>
            <a:picLocks noChangeAspect="1" noChangeArrowheads="1"/>
          </p:cNvPicPr>
          <p:nvPr/>
        </p:nvPicPr>
        <p:blipFill>
          <a:blip r:embed="rId2" cstate="print"/>
          <a:srcRect/>
          <a:stretch>
            <a:fillRect/>
          </a:stretch>
        </p:blipFill>
        <p:spPr bwMode="auto">
          <a:xfrm>
            <a:off x="0" y="0"/>
            <a:ext cx="91440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Welocalize - About </a:t>
            </a:r>
            <a:r>
              <a:rPr lang="en-US" b="1" i="1" dirty="0" smtClean="0"/>
              <a:t>Us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Welocalize</a:t>
            </a:r>
            <a:r>
              <a:rPr lang="en-US" dirty="0"/>
              <a:t> was founded in 1997, and is a privately held, venture backed company. We have over 400 staff members in 12 offices located in the </a:t>
            </a:r>
            <a:r>
              <a:rPr lang="en-US" b="1" dirty="0"/>
              <a:t>USA</a:t>
            </a:r>
            <a:r>
              <a:rPr lang="en-US" dirty="0"/>
              <a:t>, </a:t>
            </a:r>
            <a:r>
              <a:rPr lang="en-US" b="1" dirty="0"/>
              <a:t>Ireland</a:t>
            </a:r>
            <a:r>
              <a:rPr lang="en-US" dirty="0"/>
              <a:t>, </a:t>
            </a:r>
            <a:r>
              <a:rPr lang="en-US" b="1" dirty="0"/>
              <a:t>Germany</a:t>
            </a:r>
            <a:r>
              <a:rPr lang="en-US" dirty="0"/>
              <a:t>, </a:t>
            </a:r>
            <a:r>
              <a:rPr lang="en-US" b="1" dirty="0"/>
              <a:t>The Netherlands</a:t>
            </a:r>
            <a:r>
              <a:rPr lang="en-US" dirty="0"/>
              <a:t>, </a:t>
            </a:r>
            <a:r>
              <a:rPr lang="en-US" b="1" dirty="0"/>
              <a:t>China</a:t>
            </a:r>
            <a:r>
              <a:rPr lang="en-US" dirty="0"/>
              <a:t> and </a:t>
            </a:r>
            <a:r>
              <a:rPr lang="en-US" b="1" dirty="0"/>
              <a:t>Japan</a:t>
            </a:r>
            <a:r>
              <a:rPr lang="en-US" dirty="0"/>
              <a:t>. For the past eight years running</a:t>
            </a:r>
            <a:r>
              <a:rPr lang="en-US" b="1" dirty="0"/>
              <a:t>, Deloitte &amp; </a:t>
            </a:r>
            <a:r>
              <a:rPr lang="en-US" b="1" dirty="0" err="1"/>
              <a:t>Touche</a:t>
            </a:r>
            <a:r>
              <a:rPr lang="en-US" dirty="0"/>
              <a:t> has ranked </a:t>
            </a:r>
            <a:r>
              <a:rPr lang="en-US" i="1" dirty="0"/>
              <a:t>Welocalize</a:t>
            </a:r>
            <a:r>
              <a:rPr lang="en-US" dirty="0"/>
              <a:t> as one of the fastest growing technology companies in North America in their annual </a:t>
            </a:r>
            <a:r>
              <a:rPr lang="en-US" i="1" dirty="0"/>
              <a:t>Maryland Technology Fast 50</a:t>
            </a:r>
            <a:r>
              <a:rPr lang="en-US" dirty="0"/>
              <a:t> ranking. In </a:t>
            </a:r>
            <a:r>
              <a:rPr lang="en-US" b="1" dirty="0"/>
              <a:t>2005</a:t>
            </a:r>
            <a:r>
              <a:rPr lang="en-US" dirty="0"/>
              <a:t>, </a:t>
            </a:r>
            <a:r>
              <a:rPr lang="en-US" b="1" dirty="0"/>
              <a:t>2006</a:t>
            </a:r>
            <a:r>
              <a:rPr lang="en-US" dirty="0"/>
              <a:t>, </a:t>
            </a:r>
            <a:r>
              <a:rPr lang="en-US" b="1" dirty="0"/>
              <a:t>2007</a:t>
            </a:r>
            <a:r>
              <a:rPr lang="en-US" dirty="0"/>
              <a:t> and </a:t>
            </a:r>
            <a:r>
              <a:rPr lang="en-US" b="1" dirty="0"/>
              <a:t>2008</a:t>
            </a:r>
            <a:r>
              <a:rPr lang="en-US" dirty="0"/>
              <a:t> Welocalize earned a place on the </a:t>
            </a:r>
            <a:r>
              <a:rPr lang="en-US" i="1" dirty="0"/>
              <a:t>INC 500</a:t>
            </a:r>
            <a:r>
              <a:rPr lang="en-US" dirty="0"/>
              <a:t> list of fastest growing private companies in the U.S</a:t>
            </a:r>
          </a:p>
        </p:txBody>
      </p:sp>
      <p:pic>
        <p:nvPicPr>
          <p:cNvPr id="2050"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lstStyle/>
          <a:p>
            <a:r>
              <a:rPr lang="en-US" dirty="0"/>
              <a:t>Our services include globalization consulting, translation, localization, and testing solutions for business materials and systems including software, multimedia, learning services, and mobile applications. Welocalize specializes in the </a:t>
            </a:r>
            <a:r>
              <a:rPr lang="en-US" b="1" dirty="0"/>
              <a:t>Enterprise Applications</a:t>
            </a:r>
            <a:r>
              <a:rPr lang="en-US" dirty="0"/>
              <a:t>, </a:t>
            </a:r>
            <a:r>
              <a:rPr lang="en-US" b="1" dirty="0"/>
              <a:t>eLearning</a:t>
            </a:r>
            <a:r>
              <a:rPr lang="en-US" dirty="0"/>
              <a:t>, </a:t>
            </a:r>
            <a:r>
              <a:rPr lang="en-US" b="1" dirty="0"/>
              <a:t>Life Sciences</a:t>
            </a:r>
            <a:r>
              <a:rPr lang="en-US" dirty="0"/>
              <a:t>, and </a:t>
            </a:r>
            <a:r>
              <a:rPr lang="en-US" b="1" dirty="0"/>
              <a:t>Media &amp; Telecommunications</a:t>
            </a:r>
            <a:r>
              <a:rPr lang="en-US" dirty="0"/>
              <a:t> industries</a:t>
            </a:r>
            <a:r>
              <a:rPr lang="en-US" dirty="0" smtClean="0"/>
              <a: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lstStyle/>
          <a:p>
            <a:r>
              <a:rPr lang="en-US" dirty="0"/>
              <a:t>We work with our clients to create a framework and methodology for expanding globally that produce scalable, predictable results. With the integration of our product and service family into the development environment, our clients are able to achieve much faster international time-to-market.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GlobalSight</a:t>
            </a:r>
            <a:endParaRPr lang="en-US" dirty="0"/>
          </a:p>
        </p:txBody>
      </p:sp>
      <p:sp>
        <p:nvSpPr>
          <p:cNvPr id="3" name="Content Placeholder 2"/>
          <p:cNvSpPr>
            <a:spLocks noGrp="1"/>
          </p:cNvSpPr>
          <p:nvPr>
            <p:ph idx="1"/>
          </p:nvPr>
        </p:nvSpPr>
        <p:spPr/>
        <p:txBody>
          <a:bodyPr/>
          <a:lstStyle/>
          <a:p>
            <a:r>
              <a:rPr lang="en-US" i="1" dirty="0"/>
              <a:t>Welocalize</a:t>
            </a:r>
            <a:r>
              <a:rPr lang="en-US" dirty="0"/>
              <a:t> also offers the unique, open-source Translation Management System - </a:t>
            </a:r>
            <a:r>
              <a:rPr lang="en-US" b="1" dirty="0" err="1"/>
              <a:t>GlobalSight</a:t>
            </a:r>
            <a:r>
              <a:rPr lang="en-US" dirty="0"/>
              <a: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a:t>
            </a:r>
            <a:r>
              <a:rPr lang="en-US" b="1" dirty="0" err="1" smtClean="0"/>
              <a:t>GlobalSight</a:t>
            </a:r>
            <a:endParaRPr lang="en-US" dirty="0"/>
          </a:p>
        </p:txBody>
      </p:sp>
      <p:sp>
        <p:nvSpPr>
          <p:cNvPr id="3" name="Content Placeholder 2"/>
          <p:cNvSpPr>
            <a:spLocks noGrp="1"/>
          </p:cNvSpPr>
          <p:nvPr>
            <p:ph idx="1"/>
          </p:nvPr>
        </p:nvSpPr>
        <p:spPr/>
        <p:txBody>
          <a:bodyPr/>
          <a:lstStyle/>
          <a:p>
            <a:r>
              <a:rPr lang="en-US" i="1" dirty="0" err="1"/>
              <a:t>GlobalSight</a:t>
            </a:r>
            <a:r>
              <a:rPr lang="en-US" dirty="0"/>
              <a:t> is a collaborative, open source initiative to develop a flexible and sustainable Translation Management System (TMS) that leverages the best ideas and addresses the true needs of the industry.  </a:t>
            </a:r>
            <a:r>
              <a:rPr lang="en-US" dirty="0" err="1"/>
              <a:t>GlobalSight</a:t>
            </a:r>
            <a:r>
              <a:rPr lang="en-US" dirty="0"/>
              <a:t> embraces an ecosystem of enterprise clients, translators, language service providers, technology suppliers, universities, research institutions and individuals alike!</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287</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Sample Document</vt:lpstr>
      <vt:lpstr>Welocalize - About Us</vt:lpstr>
      <vt:lpstr>Welocalize - About Us</vt:lpstr>
      <vt:lpstr>Welocalize - About Us</vt:lpstr>
      <vt:lpstr>GlobalSight</vt:lpstr>
      <vt:lpstr>About GlobalSight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donald.pan</dc:creator>
  <cp:lastModifiedBy>Wayne Zou</cp:lastModifiedBy>
  <cp:revision>3</cp:revision>
  <dcterms:created xsi:type="dcterms:W3CDTF">2009-08-17T00:29:58Z</dcterms:created>
  <dcterms:modified xsi:type="dcterms:W3CDTF">2011-04-26T07:43:23Z</dcterms:modified>
</cp:coreProperties>
</file>