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1" r:id="rId2"/>
    <p:sldId id="320" r:id="rId3"/>
    <p:sldId id="321" r:id="rId4"/>
    <p:sldId id="322" r:id="rId5"/>
    <p:sldId id="323" r:id="rId6"/>
    <p:sldId id="324" r:id="rId7"/>
    <p:sldId id="330" r:id="rId8"/>
    <p:sldId id="326" r:id="rId9"/>
    <p:sldId id="327" r:id="rId10"/>
    <p:sldId id="328" r:id="rId11"/>
    <p:sldId id="329" r:id="rId12"/>
    <p:sldId id="306" r:id="rId13"/>
    <p:sldId id="304" r:id="rId14"/>
    <p:sldId id="319" r:id="rId15"/>
    <p:sldId id="285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666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64417" autoAdjust="0"/>
  </p:normalViewPr>
  <p:slideViewPr>
    <p:cSldViewPr snapToGrid="0" snapToObjects="1" showGuides="1">
      <p:cViewPr varScale="1">
        <p:scale>
          <a:sx n="50" d="100"/>
          <a:sy n="50" d="100"/>
        </p:scale>
        <p:origin x="-1110" y="-96"/>
      </p:cViewPr>
      <p:guideLst>
        <p:guide orient="horz" pos="3736"/>
        <p:guide orient="horz" pos="3918"/>
        <p:guide orient="horz" pos="2162"/>
        <p:guide orient="horz" pos="205"/>
        <p:guide orient="horz" pos="950"/>
        <p:guide orient="horz" pos="1155"/>
        <p:guide orient="horz" pos="3164"/>
        <p:guide orient="horz" pos="3827"/>
        <p:guide pos="2880"/>
        <p:guide pos="5471"/>
        <p:guide pos="288"/>
        <p:guide pos="2808"/>
        <p:guide pos="2955"/>
        <p:guide pos="2067"/>
        <p:guide pos="3839"/>
        <p:guide pos="3695"/>
      </p:guideLst>
    </p:cSldViewPr>
  </p:slideViewPr>
  <p:notesTextViewPr>
    <p:cViewPr>
      <p:scale>
        <a:sx n="100" d="100"/>
        <a:sy n="100" d="100"/>
      </p:scale>
      <p:origin x="0" y="306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-3582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C7216-1917-0446-B434-0ADDFFD1BE42}" type="datetimeFigureOut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6BB6-5980-9B44-BAE0-B201C3328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DA0B6-6776-F145-BB6A-8E66AEB808B0}" type="datetimeFigureOut">
              <a:rPr lang="en-US" smtClean="0"/>
              <a:pPr/>
              <a:t>3/23/2011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96F48-5C38-B549-981A-B90D07A423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si riflette sui vantaggi offerti da un datore di lavoro, benefit e retribuzione sono solitamente i primi aspetti che vengono presi in considerazione. Tuttavia, come dipendente John Deere, avete molti più vantaggi.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cambio del vostro lavoro e impegno, ottenete premi economici e non economici per supportare il vostro benessere fisico, emotivo e finanziario.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Questo pacchetto retributivo è ciò che solitamente chiamiamo strategia di Total Reward.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Ci impegniamo a creare un ambiente in cui le azioni che determinano prestazioni eccezionali vengono apprezzate e riconosciute.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Il riconoscimento è fondamentale per un rapporto manager-dipendente solido. I manager devono riconoscere l'impegno dei dipendenti per i risultati raggiunti e azioni in cui il dipendente si assume rischi ragionevoli anche se non sempre raggiunge il successo.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Quando combinato a una retribuzione basata su prestazioni, il riconoscimento formale e informale spinge i dipendenti a raggiungere prestazioni elevate a livello personale e nel lavoro in team, due fattori fondamentali per realizzare gli obiettivi aziendali.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Nelle diapositive precedenti sono stati descritti brevemente questi elementi.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Sebbene la strategia di Total Reward preveda diversi elementi, il valore che ciascuno di noi percepisce è unico e specifico. La struttura della strategia di Total Reward fornisce una piattaforma globale, ma può variare per riflettere determinate differenze a livello regionale o locale.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il relatore:</a:t>
            </a:r>
          </a:p>
          <a:p>
            <a:pPr>
              <a:buFontTx/>
              <a:buNone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resto di questo testo è un messaggio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il 2011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può essere rimosso in seguito.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Informazioni più dettagliate su ciascun elemento saranno disponibili in presentazioni separate nei mesi seguenti. 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strategia di Total Reward è un componente chiave della nostra Proposta di valore per i dipendenti (EVP, Employee Value Proposition). Una proposta di valore per i dipendenti è quanto offerto da un datore di lavoro in cambio di produttività e prestazioni di un dipendente. </a:t>
            </a:r>
          </a:p>
          <a:p>
            <a:pPr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 elementi che costituiscono la Proposta di valore per i dipendenti John Deere possono essere suddivisi in tre categorie principali: Cosa ottenete, Cosa offrite e Chi siamo. La strategia di Total Reward è il componente Cosa ottenete. </a:t>
            </a:r>
          </a:p>
          <a:p>
            <a:pPr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cambio di cosa offrite, ottenete un vasta gamma di bonus in grado di supportare il vostro benessere.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nostra proposta di valore per i dipendenti ci consente di diventare e rimanere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Datore di lavoro preferito, un obiettivo della nostra strategia HR a lungo termine. Ciò, a sua volta, supporta uno dei fattori di successo critici di John Deere: lo sviluppo di talenti globali straordinari. Significa fornire alle nostre aziende i talenti giusti al momento giusto per soddisfare i nostri ambiziosi obiettivi di crescita globale.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breve, siamo orgogliosi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offrire un pacchetto retributivo molto ampio ai nostri dipendenti, che sono un elemento chiave per realizzare il successo della società.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strategia di Total Reward è allineata alla strategia aziendale, creando un ambiente in cui i dipendenti ricevono ricompense per aver contribuito con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prestazioni alla realizzazione degli obiettivi aziendali. Consente di attrarre, sviluppare e conservare i talenti globali migliori provenienti da tutti i settori per supportare le nostre ambizioni di crescita globale e raggiungere prestazioni più alte a livello aziendale. </a:t>
            </a:r>
          </a:p>
          <a:p>
            <a:pPr lvl="0">
              <a:lnSpc>
                <a:spcPts val="1600"/>
              </a:lnSpc>
            </a:pPr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>
              <a:lnSpc>
                <a:spcPts val="1600"/>
              </a:lnSpc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caso di domande sulla strategia di Total Reward specifica della propria posizione, contattare il manager o il reparto HR dell'unità.  </a:t>
            </a:r>
            <a:endParaRPr lang="en-US" sz="1200" i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>
              <a:lnSpc>
                <a:spcPts val="1600"/>
              </a:lnSpc>
            </a:pPr>
            <a:endParaRPr lang="en-US" sz="1200" b="1" i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Collaborando e condividendo i premi creati da prestazioni aziendali eccezionali, possiamo soddisfare meglio la crescente domanda di cibo e infrastrutture a livello mondiale.</a:t>
            </a: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>
              <a:lnSpc>
                <a:spcPts val="1600"/>
              </a:lnSpc>
            </a:pPr>
            <a:endParaRPr lang="en-US" sz="1200" b="1" i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>
              <a:lnSpc>
                <a:spcPts val="1600"/>
              </a:lnSpc>
            </a:pPr>
            <a:r>
              <a:rPr lang="en-US" sz="1200" b="1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Nota per il relatore: </a:t>
            </a:r>
            <a:br>
              <a:rPr lang="en-US" sz="1200" b="1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è possibile scegliere di condividere risorse aggiuntive disponibili con i dipendenti, ad esempio, una dichiarazione della strategia di Total Reward online.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7766-7482-4B7A-9B9B-5726240F8B5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806959-98EB-4581-9CC7-AE0C81B0F858}" type="slidenum">
              <a:rPr lang="en-US" sz="1200" b="0">
                <a:latin typeface="Arial" charset="0"/>
                <a:ea typeface="ヒラギノ角ゴ Pro W3" pitchFamily="-97" charset="-128"/>
              </a:rPr>
              <a:pPr algn="r"/>
              <a:t>15</a:t>
            </a:fld>
            <a:endParaRPr lang="en-US" sz="1200" b="0" dirty="0">
              <a:latin typeface="Arial" charset="0"/>
              <a:ea typeface="ヒラギノ角ゴ Pro W3" pitchFamily="-97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strategia di Total Reward è allineata alla strategia aziendale, </a:t>
            </a:r>
            <a:r>
              <a:rPr 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promuovendo un ambiente in cui i dipendenti ricevono bonus per aver contribuito con alte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prestazioni alla realizzazione degli obiettivi aziendali.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nostra strategia di Total Reward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consente di attrarre, sviluppare e fidelizzare i migliori talenti provenienti da tutti i campi per supportare le nostre ambizioni di crescita globale e ottenere prestazioni più alte a livello aziendale. </a:t>
            </a:r>
          </a:p>
          <a:p>
            <a:pPr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il relatore:</a:t>
            </a:r>
          </a:p>
          <a:p>
            <a:pPr>
              <a:buFontTx/>
              <a:buNone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resto di questo testo è un messaggio temporaneo e può essere rimosso in seguito.</a:t>
            </a:r>
          </a:p>
          <a:p>
            <a:pPr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Alcuni elementi della strategia di Total Reward sono stati modificati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rispetto al passato.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Alcuni elementi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sono stati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rinominati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un elemento, la leadership credibile, è stato aggiunto.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seguito viene descritto come è definito ciascuno di questi elementi.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Ulteriore nota per il relatore: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queste sono le modifiche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apportate alla strategia di Total Reward: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Lavoro interessante modificato in lavoro significativo</a:t>
            </a:r>
          </a:p>
          <a:p>
            <a:pPr>
              <a:buFontTx/>
              <a:buNone/>
            </a:pP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Gestione vita professionale/privata modificato in benessere</a:t>
            </a:r>
            <a:b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L'affiliazione John Deere è stata rimossa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(inclusa in Who We Are di EVP)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La leadership credibile è stata aggiunta</a:t>
            </a:r>
            <a:endParaRPr lang="en-US" sz="1200" i="1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retribuzione base è un elemento della retribuzione totale. È lo stipendio fisso ricevuto in cambio del lavoro svolto e dipende dalle prestazioni del singolo individuo. 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retribuzione base supporta la nostra filosofia di retribuzione totale, in quanto si basa sulle prestazioni. Tiene conto di equità interna ed esterna. </a:t>
            </a:r>
          </a:p>
          <a:p>
            <a:pPr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Controlliamo regolarmente il mercato confrontando la nostra retribuzione con la retribuzione offerta da società che operano in settori simili a John Deere. Sono incluse aziende concorrenti e società con cui competiamo relativamente ai talenti. Allineiamo la nostra retribuzione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alla retribuzione media del mercato. Monitoriamo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regolarmente il mercato e adeguiamo la nostra retribuzione, per essere certi di offrire una retribuzione base interessante e competitiva.</a:t>
            </a:r>
          </a:p>
          <a:p>
            <a:pPr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retribuzione base insieme alla retribuzione variabile ci consente di offrire un pacchetto retributivo totale eccezionale quando le prestazioni aziendali sono eccezionali.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 John Deere, </a:t>
            </a:r>
            <a:r>
              <a:rPr lang="en-US" dirty="0" smtClean="0"/>
              <a:t/>
            </a:r>
            <a:r>
              <a:rPr lang="en-US" baseline="0" dirty="0" smtClean="0"/>
              <a:t> </a:t>
            </a:r>
            <a:r>
              <a:rPr lang="en-US" baseline="0" dirty="0" smtClean="0"/>
              <a:t>ci </a:t>
            </a:r>
            <a:r>
              <a:rPr lang="en-US" dirty="0" smtClean="0"/>
              <a:t>impegniamo a supportare i dipendenti affinché possano raggiungere il </a:t>
            </a:r>
            <a:r>
              <a:rPr lang="en-US" baseline="0" dirty="0" smtClean="0"/>
              <a:t>massimo potenziale.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smtClean="0"/>
              <a:t>Offriamo opportunità di sviluppo, formazione, istruttori e altre risorse per aiutarvi a gestire la vostra carriera e realizzare il più rapidamente possibile </a:t>
            </a:r>
            <a:r>
              <a:rPr lang="en-US" dirty="0" smtClean="0"/>
              <a:t>esperienze,</a:t>
            </a:r>
            <a:r>
              <a:rPr lang="en-US" dirty="0" smtClean="0"/>
              <a:t> competenze </a:t>
            </a:r>
            <a:r>
              <a:rPr lang="en-US" baseline="0" dirty="0" smtClean="0"/>
              <a:t>e </a:t>
            </a:r>
            <a:r>
              <a:rPr lang="en-US" dirty="0" smtClean="0"/>
              <a:t>ambizioni. </a:t>
            </a:r>
            <a:br>
              <a:rPr lang="en-US" dirty="0" smtClean="0"/>
            </a:b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 sviluppo dei dipendenti è una responsabilità condivisa</a:t>
            </a:r>
            <a:r>
              <a:rPr lang="en-US" baseline="0" dirty="0" smtClean="0"/>
              <a:t> tra dipendenti e relativi manager</a:t>
            </a:r>
            <a:r>
              <a:rPr lang="en-US" dirty="0" smtClean="0"/>
              <a:t>.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 I dipendenti sono incoraggiati a sviluppare se stessi tramite attività quotidiane, formazione,</a:t>
            </a:r>
            <a:r>
              <a:rPr lang="en-US" baseline="0" dirty="0" smtClean="0"/>
              <a:t> assegnazioni di sviluppo e istruzione. </a:t>
            </a:r>
            <a:r>
              <a:rPr lang="en-US" baseline="0" dirty="0" smtClean="0"/>
              <a:t>Opportunità di sviluppo interne, ad esempio attività da svolgere in gruppo, possono promuovere la crescita personale e offrire diverse opportunità future. Opportunità di sviluppo</a:t>
            </a:r>
            <a:r>
              <a:rPr lang="en-US" baseline="0" dirty="0" smtClean="0"/>
              <a:t>esterne, ad esempio attività di volontariato, </a:t>
            </a:r>
            <a:r>
              <a:rPr lang="en-US" baseline="0" dirty="0" smtClean="0"/>
              <a:t>possono anche </a:t>
            </a:r>
            <a:r>
              <a:rPr lang="en-US" baseline="0" dirty="0" smtClean="0"/>
              <a:t>completare </a:t>
            </a:r>
            <a:r>
              <a:rPr lang="en-US" baseline="0" dirty="0" smtClean="0"/>
              <a:t>lo sviluppo professionale</a:t>
            </a:r>
            <a:r>
              <a:rPr lang="en-US" baseline="0" dirty="0" smtClean="0"/>
              <a:t/>
            </a:r>
            <a:r>
              <a:rPr lang="en-US" baseline="0" dirty="0" smtClean="0"/>
              <a:t>.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I manager </a:t>
            </a:r>
            <a:r>
              <a:rPr lang="en-US" baseline="0" dirty="0" smtClean="0"/>
              <a:t>sono anche responsabili di fornire istruzioni, feedback e riconoscimenti, nonché supportare attivamente lo sviluppo personale e della carriera dei dipendenti. Sono ritenuti responsabili di questa attività tramite il </a:t>
            </a:r>
            <a:r>
              <a:rPr lang="en-US" baseline="0" dirty="0" smtClean="0"/>
              <a:t>nostro </a:t>
            </a:r>
            <a:r>
              <a:rPr lang="en-US" baseline="0" dirty="0" smtClean="0"/>
              <a:t>componente relativo alla gestione delle persone </a:t>
            </a:r>
            <a:r>
              <a:rPr lang="en-US" baseline="0" dirty="0" smtClean="0"/>
              <a:t>del sistema </a:t>
            </a:r>
            <a:r>
              <a:rPr lang="en-US" baseline="0" dirty="0" smtClean="0"/>
              <a:t>Global Performance Management.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Sviluppare e promuovere talenti all'interno dell'organizzazione assicura che i dipendenti siano circondati da membri di team </a:t>
            </a:r>
            <a:r>
              <a:rPr lang="en-US" baseline="0" dirty="0" smtClean="0"/>
              <a:t>eccezionali</a:t>
            </a:r>
            <a:r>
              <a:rPr lang="en-US" baseline="0" dirty="0" smtClean="0"/>
              <a:t>. </a:t>
            </a:r>
            <a:endParaRPr lang="en-US" dirty="0" smtClean="0"/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Man mano che John Deere si espande a livello globale, le opportunità di crescita personale e sviluppo professionale aumentano.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 dipendenti John Deere si impegnano ad aiutare i clienti ad aumentare la propria redditività e produttività. Conoscono il nostro mercato e svolgono con passione e attenzione un lavoro significativo che supporta una qualità di vita migliore in tutto il mondo.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qualità di dipendente John Deere, siete coinvolti in decisioni che riguardano il lavoro e siete ritenuti responsabili di fare scelte e prendere le decisioni necessarie per svolgere in modo efficiente il lavoro. </a:t>
            </a:r>
            <a:r>
              <a:rPr lang="en-US" baseline="0" dirty="0" smtClean="0"/>
              <a:t> </a:t>
            </a:r>
            <a:r>
              <a:rPr lang="en-US" dirty="0" smtClean="0"/>
              <a:t>A tale scopo, definire con il manager gli obiettivi annuali,</a:t>
            </a:r>
            <a:r>
              <a:rPr lang="en-US" baseline="0" dirty="0" smtClean="0"/>
              <a:t> utilizzando</a:t>
            </a:r>
            <a:r>
              <a:rPr lang="en-US" dirty="0" smtClean="0"/>
              <a:t> il sistema Global Performance Management per registrare i vostri progressi.</a:t>
            </a:r>
            <a:r>
              <a:rPr lang="en-US" baseline="0" dirty="0" smtClean="0"/>
              <a:t> </a:t>
            </a:r>
            <a:r>
              <a:rPr lang="en-US" dirty="0" smtClean="0"/>
              <a:t>Gli obiettivi includono sia obiettivi aziendali che personali </a:t>
            </a:r>
            <a:r>
              <a:rPr lang="en-US" baseline="0" dirty="0" smtClean="0"/>
              <a:t>che spingono le persone ad assumersi la responsabilità dei risultati aziendali promuovendo un ambiente di lavoro orientato al team e positivo. Il nostro processo di Global Performance Management </a:t>
            </a:r>
            <a:r>
              <a:rPr lang="en-US" dirty="0" smtClean="0"/>
              <a:t>fornisce un chiaro collegamento tra il vostro lavoro, le aspettative del manager e gli obiettivi della società. </a:t>
            </a:r>
          </a:p>
          <a:p>
            <a:endParaRPr lang="en-US" dirty="0" smtClean="0"/>
          </a:p>
          <a:p>
            <a:r>
              <a:rPr lang="en-US" sz="1200" baseline="0" dirty="0" smtClean="0"/>
              <a:t>Il nostro ambiente di lavoro inclusivo accoglie persone di diverse culture, talenti e punti di vista e incoraggia il lavoro in team efficiente. In questo modo, la società è in grado di comprendere le esigenze dei clienti e creare prodotti, servizi e processi innovativi.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 mano che John Deere continua a crescere e generare nuove opportunità globali, anche le opportunità di un lavoro significativo aumentano. </a:t>
            </a:r>
            <a:r>
              <a:rPr lang="en-US" baseline="0" dirty="0" smtClean="0"/>
              <a:t>Fate parte di un team globale, </a:t>
            </a:r>
            <a:r>
              <a:rPr lang="en-US" dirty="0" smtClean="0"/>
              <a:t>impegnato a dare un contributo significativo a coloro che sono legati alla terra.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La retribuzione 
            <a:r>
              <a:rPr lang="en-US" dirty="0" smtClean="0"/>
              <a:t>variabile</a:t>
            </a:r>
            <a:r>
              <a:rPr lang="en-US" baseline="0" dirty="0" smtClean="0"/>
              <a:t> è un elemento della retribuzione totale. Include elementi di retribuzione quali premi in contanti annuali, stock option e altri premi in contanti a lungo termine che variano di anno in anno in base alle prestazioni aziendali. </a:t>
            </a:r>
            <a:br>
              <a:rPr lang="en-US" baseline="0" dirty="0" smtClean="0"/>
            </a:b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 retribuzione variabile supporta la nostra filosofia di retribuzione totale, ossia retribuzione basata sulle prestazioni. Quando le prestazioni aziendali sono eccezionali, è possibile ricevere una retribuzione eccezionale tramite bonus variabili. </a:t>
            </a:r>
            <a:br>
              <a:rPr lang="en-US" baseline="0" dirty="0" smtClean="0"/>
            </a:b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Lavorando come un team allineato ad alte prestazioni, possiamo raggiungere prestazioni aziendali più elevate e aumentare le possibilità di ricevere una retribuzione variabile. Dobbiamo essere pronti a rispondere alle esigenze locali dei nostri clienti mantenendo saldi i nostri valori fondamentali.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L'idoneità per determinati elementi della retribuzione variabile dipende dalla posizione in azienda, dalle pratiche di mercato e da aspetti legali e fiscali specifici del paese.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 nostra filosofia per i benefit è altamente competitiva. </a:t>
            </a:r>
            I 
            <a:r>
              <a:rPr lang="en-US" b="0" i="0" dirty="0" smtClean="0"/>
              <a:t>nostri</a:t>
            </a:r>
            <a:r>
              <a:rPr lang="en-US" b="0" i="0" baseline="0" dirty="0" smtClean="0"/>
              <a:t> benefit variano per paese e mercato, in base alla pratica di mercato applicata dai datori di lavoro.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Offriamo una combinazione di piani di benefit per supportare il vostro benessere fisico, emotivo e finanziario.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Nota</a:t>
            </a:r>
            <a:r>
              <a:rPr lang="en-US" b="1" i="1" baseline="0" dirty="0" smtClean="0"/>
              <a:t> per il relatore:</a:t>
            </a:r>
            <a:endParaRPr lang="en-US" b="1" i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baseline="0" dirty="0" smtClean="0"/>
              <a:t>Ciascun paese deve specificare i propri benefit nelle note per il relatore e nella diapositiva.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nostri leader dispongono di conoscenze, competenze e capacità per assumersi l'importante responsabilità di far crescere questa grande società.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Creano una visione interessante che promuove impegno e allineamento all'interno dell'organizzazione e assicura il successo futuro alla società.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Ispirano e coinvolgono i dipendenti comunicando in modo trasparente e creando un clima basato su fiducia e rispetto.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impegnano a incorporare diversità e inclusione nel</a:t>
            </a:r>
            <a:r>
              <a:rPr lang="en-US" dirty="0" smtClean="0"/>
              <a:t> luogo di lavoro, nelle comunità e tra rivenditori e fornitori, affinché siano presenti in ogni aspetto della società.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nostri leader agiscono con decisione e integrità, dimostrando nei propri comportamenti i nostri valori base.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Questo tipo di leadership ci consente di creare un ambiente che ispira fiducia, lavoro in team e una reputazione di integrità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all'interno e all'esterno della società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John Deere, </a:t>
            </a:r>
            <a:r>
              <a:rPr lang="en-US" dirty="0" smtClean="0"/>
              <a:t>ci impegniamo per garantire la</a:t>
            </a:r>
            <a:r>
              <a:rPr lang="en-US" baseline="0" dirty="0" smtClean="0"/>
              <a:t> sicurezza e il benessere dei nostri dipendenti</a:t>
            </a:r>
            <a:r>
              <a:rPr lang="en-US" dirty="0" smtClean="0"/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Esortiamo voi e i vostri familiari ad agire in modo sicuro e sano, </a:t>
            </a:r>
            <a:r>
              <a:rPr lang="en-US" baseline="0" dirty="0" smtClean="0"/>
              <a:t>sia sul lavoro e che fuori dal lavoro. </a:t>
            </a:r>
            <a:r>
              <a:rPr lang="en-US" dirty="0" smtClean="0"/>
              <a:t>Ci impegniamo anche a creare un ambiente di lavoro che considera i vostri impegni personali e familiari in varie fasi della vita.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 supportare tutto questo, offriamo</a:t>
            </a:r>
            <a:r>
              <a:rPr lang="en-US" dirty="0" smtClean="0"/>
              <a:t> a voi e alla vostra famiglia </a:t>
            </a:r>
            <a:r>
              <a:rPr lang="en-US" b="0" dirty="0" smtClean="0"/>
              <a:t>un ambiente di lavoro sano, sicuro e con un giusto equilibrio tra vita professionale e vita privata</a:t>
            </a:r>
            <a:r>
              <a:rPr lang="en-US" b="0" baseline="0" dirty="0" smtClean="0"/>
              <a:t> </a:t>
            </a:r>
            <a:r>
              <a:rPr lang="en-US" dirty="0" smtClean="0"/>
              <a:t>per avere i dipendenti più sani e sicuri in tutto il mondo.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 nostra attenzione al benessere fa parte del modo in cui operiamo ed è fondamentale per il nostro successo.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1D3D4"/>
              </a:gs>
              <a:gs pos="100000">
                <a:srgbClr val="EAEBEB"/>
              </a:gs>
            </a:gsLst>
            <a:lin ang="2700000" scaled="1"/>
          </a:gra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white">
          <a:xfrm>
            <a:off x="4572000" y="1833563"/>
            <a:ext cx="4572000" cy="3187700"/>
          </a:xfrm>
          <a:prstGeom prst="rect">
            <a:avLst/>
          </a:prstGeom>
          <a:solidFill>
            <a:schemeClr val="tx2"/>
          </a:solidFill>
          <a:ln w="48006" cmpd="thickThin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 dirty="0">
              <a:solidFill>
                <a:srgbClr val="FFFFFF"/>
              </a:solidFill>
              <a:ea typeface="ヒラギノ角ゴ Pro W3" pitchFamily="-97" charset="-128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0" y="2001838"/>
            <a:ext cx="3987800" cy="2262187"/>
          </a:xfrm>
        </p:spPr>
        <p:txBody>
          <a:bodyPr tIns="45720" bIns="45720"/>
          <a:lstStyle>
            <a:lvl1pPr>
              <a:lnSpc>
                <a:spcPts val="34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57738" y="4297363"/>
            <a:ext cx="3992562" cy="731837"/>
          </a:xfrm>
        </p:spPr>
        <p:txBody>
          <a:bodyPr tIns="45720" rIns="91440" bIns="45720"/>
          <a:lstStyle>
            <a:lvl1pPr>
              <a:lnSpc>
                <a:spcPct val="97000"/>
              </a:lnSpc>
              <a:defRPr sz="1800">
                <a:solidFill>
                  <a:srgbClr val="FFDE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4900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33563"/>
            <a:ext cx="45720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JD_gy_4c_h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530848" y="5433046"/>
            <a:ext cx="3400425" cy="10401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1D3D4"/>
              </a:gs>
              <a:gs pos="100000">
                <a:srgbClr val="EAEBEB"/>
              </a:gs>
            </a:gsLst>
            <a:lin ang="2700000" scaled="1"/>
          </a:gra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white">
          <a:xfrm>
            <a:off x="0" y="1833563"/>
            <a:ext cx="9144000" cy="3187700"/>
          </a:xfrm>
          <a:prstGeom prst="rect">
            <a:avLst/>
          </a:prstGeom>
          <a:solidFill>
            <a:schemeClr val="tx2"/>
          </a:solidFill>
          <a:ln w="48006" cmpd="thickThin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 dirty="0">
              <a:solidFill>
                <a:srgbClr val="FFFFFF"/>
              </a:solidFill>
              <a:ea typeface="ヒラギノ角ゴ Pro W3" pitchFamily="-97" charset="-128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01838"/>
            <a:ext cx="3987800" cy="2262187"/>
          </a:xfrm>
        </p:spPr>
        <p:txBody>
          <a:bodyPr tIns="45720" bIns="45720"/>
          <a:lstStyle>
            <a:lvl1pPr>
              <a:lnSpc>
                <a:spcPts val="34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438" y="4297363"/>
            <a:ext cx="3992562" cy="731837"/>
          </a:xfrm>
        </p:spPr>
        <p:txBody>
          <a:bodyPr tIns="45720" rIns="91440" bIns="45720"/>
          <a:lstStyle>
            <a:lvl1pPr>
              <a:lnSpc>
                <a:spcPct val="97000"/>
              </a:lnSpc>
              <a:defRPr sz="1800">
                <a:solidFill>
                  <a:srgbClr val="FFDE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4" descr="JD_gy_4c_h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5530848" y="5433046"/>
            <a:ext cx="3400425" cy="10401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68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752"/>
            <a:ext cx="8228013" cy="4522787"/>
          </a:xfrm>
        </p:spPr>
        <p:txBody>
          <a:bodyPr/>
          <a:lstStyle>
            <a:lvl2pPr>
              <a:buSzPct val="100000"/>
              <a:buFont typeface="Verdana" pitchFamily="34" charset="0"/>
              <a:buChar char="–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SzPct val="100000"/>
              <a:buFont typeface="Verdana" pitchFamily="34" charset="0"/>
              <a:buChar char="–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85593"/>
            <a:ext cx="5945188" cy="1362075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 b="1" cap="none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04325"/>
            <a:ext cx="5945188" cy="1500187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D_gy_4c_h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341438" y="2435665"/>
            <a:ext cx="6453187" cy="197397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4" cy="6482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44752"/>
            <a:ext cx="3987801" cy="452278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buFont typeface="Arial" pitchFamily="34" charset="0"/>
              <a:buChar char="•"/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tabLst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4" y="1444752"/>
            <a:ext cx="3994150" cy="452278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buFont typeface="Arial" pitchFamily="34" charset="0"/>
              <a:buChar char="•"/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935162"/>
            <a:ext cx="3987875" cy="400843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935162"/>
            <a:ext cx="3986213" cy="4008438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198" y="1284288"/>
            <a:ext cx="3987802" cy="449262"/>
          </a:xfrm>
        </p:spPr>
        <p:txBody>
          <a:bodyPr anchor="b" anchorCtr="0">
            <a:noAutofit/>
          </a:bodyPr>
          <a:lstStyle>
            <a:lvl1pPr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99000" y="1284288"/>
            <a:ext cx="3986213" cy="449262"/>
          </a:xfrm>
        </p:spPr>
        <p:txBody>
          <a:bodyPr anchor="b" anchorCtr="0">
            <a:noAutofit/>
          </a:bodyPr>
          <a:lstStyle>
            <a:lvl1pPr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935162"/>
            <a:ext cx="2592384" cy="3709289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buFont typeface="Arial" pitchFamily="34" charset="0"/>
              <a:buChar char="•"/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1" y="1049338"/>
            <a:ext cx="2592388" cy="684212"/>
          </a:xfrm>
        </p:spPr>
        <p:txBody>
          <a:bodyPr anchor="b" anchorCtr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1363" y="1935162"/>
            <a:ext cx="5398343" cy="37092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278188" y="1049338"/>
            <a:ext cx="5407025" cy="684212"/>
          </a:xfrm>
        </p:spPr>
        <p:txBody>
          <a:bodyPr anchor="b" anchorCtr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3281363" y="1935164"/>
            <a:ext cx="5388275" cy="40052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35163"/>
            <a:ext cx="2592388" cy="4005262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66700" indent="-171450">
              <a:spcBef>
                <a:spcPts val="500"/>
              </a:spcBef>
              <a:buSzPct val="85000"/>
              <a:defRPr sz="1600"/>
            </a:lvl2pPr>
            <a:lvl3pPr marL="495300" indent="-171450">
              <a:spcBef>
                <a:spcPts val="250"/>
              </a:spcBef>
              <a:defRPr sz="1400"/>
            </a:lvl3pPr>
            <a:lvl4pPr marL="673100" indent="-139700">
              <a:spcBef>
                <a:spcPts val="100"/>
              </a:spcBef>
              <a:buSzPct val="95000"/>
              <a:buFont typeface="Verdana"/>
              <a:buChar char="•"/>
              <a:tabLst/>
              <a:defRPr sz="1200"/>
            </a:lvl4pPr>
            <a:lvl5pPr marL="831850" indent="-120650">
              <a:buFont typeface="Verdana" pitchFamily="34" charset="0"/>
              <a:buChar char="–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1" y="1049338"/>
            <a:ext cx="2592387" cy="684212"/>
          </a:xfrm>
        </p:spPr>
        <p:txBody>
          <a:bodyPr anchor="b" anchorCtr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281363" y="1049338"/>
            <a:ext cx="5388275" cy="684211"/>
          </a:xfrm>
        </p:spPr>
        <p:txBody>
          <a:bodyPr anchor="b" anchorCtr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D_Gray_Gradient_10x-78in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77" y="6203950"/>
            <a:ext cx="9143245" cy="6540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93" y="1442284"/>
            <a:ext cx="8228013" cy="45717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 descr="JD_bar_gy_PPT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 bwMode="auto">
          <a:xfrm>
            <a:off x="0" y="6072188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 descr="JD_gy_RGB_screen_h"/>
          <p:cNvPicPr>
            <a:picLocks noChangeAspect="1" noChangeArrowheads="1"/>
          </p:cNvPicPr>
          <p:nvPr userDrawn="1"/>
        </p:nvPicPr>
        <p:blipFill>
          <a:blip r:embed="rId16" cstate="print"/>
          <a:stretch>
            <a:fillRect/>
          </a:stretch>
        </p:blipFill>
        <p:spPr bwMode="auto">
          <a:xfrm>
            <a:off x="6748183" y="6218238"/>
            <a:ext cx="2088112" cy="639762"/>
          </a:xfrm>
          <a:prstGeom prst="rect">
            <a:avLst/>
          </a:prstGeom>
          <a:noFill/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36393" y="6398362"/>
            <a:ext cx="5029200" cy="2762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400" cap="none" spc="5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Total Reward: panoramica | Marzo/Aprile 2011</a:t>
            </a:r>
            <a:endParaRPr kumimoji="0" lang="en-US" sz="800" b="0" i="0" u="none" strike="noStrike" kern="400" cap="none" spc="5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2702" y="6398362"/>
            <a:ext cx="336550" cy="2762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4AB324-2015-404C-B61B-562C7B72081B}" type="slidenum">
              <a:rPr kumimoji="0" lang="en-US" sz="800" b="0" i="0" u="none" strike="noStrike" kern="400" cap="none" spc="5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400" cap="none" spc="5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51" r:id="rId4"/>
    <p:sldLayoutId id="2147483666" r:id="rId5"/>
    <p:sldLayoutId id="2147483652" r:id="rId6"/>
    <p:sldLayoutId id="2147483660" r:id="rId7"/>
    <p:sldLayoutId id="2147483661" r:id="rId8"/>
    <p:sldLayoutId id="2147483663" r:id="rId9"/>
    <p:sldLayoutId id="2147483654" r:id="rId10"/>
    <p:sldLayoutId id="2147483662" r:id="rId11"/>
    <p:sldLayoutId id="2147483655" r:id="rId12"/>
  </p:sldLayoutIdLst>
  <p:hf hdr="0" dt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buNone/>
        <a:defRPr sz="2400" b="1" kern="1200" spc="-50" baseline="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317500" indent="-198438" algn="l" defTabSz="457200" rtl="0" eaLnBrk="1" latinLnBrk="0" hangingPunct="1">
        <a:spcBef>
          <a:spcPts val="600"/>
        </a:spcBef>
        <a:buSzPct val="100000"/>
        <a:buFont typeface="Verdana" pitchFamily="34" charset="0"/>
        <a:buChar char="–"/>
        <a:defRPr sz="1800" kern="1200">
          <a:solidFill>
            <a:schemeClr val="tx1"/>
          </a:solidFill>
          <a:latin typeface="Verdana"/>
          <a:ea typeface="+mn-ea"/>
          <a:cs typeface="Verdana"/>
        </a:defRPr>
      </a:lvl2pPr>
      <a:lvl3pPr marL="546100" indent="-209550" algn="l" defTabSz="45720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/>
          <a:ea typeface="+mn-ea"/>
          <a:cs typeface="Verdana"/>
        </a:defRPr>
      </a:lvl3pPr>
      <a:lvl4pPr marL="774700" indent="-177800" algn="l" defTabSz="457200" rtl="0" eaLnBrk="1" latinLnBrk="0" hangingPunct="1">
        <a:spcBef>
          <a:spcPts val="150"/>
        </a:spcBef>
        <a:buSzPct val="100000"/>
        <a:buFont typeface="Verdana" pitchFamily="34" charset="0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952500" indent="-139700" algn="l" defTabSz="457200" rtl="0" eaLnBrk="1" latinLnBrk="0" hangingPunct="1">
        <a:spcBef>
          <a:spcPts val="50"/>
        </a:spcBef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Reward: panoramica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56567623_ed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405" y="1835147"/>
            <a:ext cx="4600627" cy="3194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Riconoscimento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444752"/>
            <a:ext cx="5408614" cy="4522787"/>
          </a:xfrm>
        </p:spPr>
        <p:txBody>
          <a:bodyPr/>
          <a:lstStyle/>
          <a:p>
            <a:r>
              <a:rPr lang="en-US" sz="2200" dirty="0" smtClean="0"/>
              <a:t>Azioni che determinano prestazioni eccezionali</a:t>
            </a:r>
            <a:br>
              <a:rPr lang="en-US" sz="2200" dirty="0" smtClean="0"/>
            </a:br>
            <a:r>
              <a:rPr lang="en-US" sz="2200" dirty="0" smtClean="0"/>
              <a:t> sono apprezzate e riconosciute</a:t>
            </a:r>
          </a:p>
          <a:p>
            <a:r>
              <a:rPr lang="en-US" sz="2200" dirty="0" smtClean="0"/>
              <a:t>Il riconoscimento è fondamentale </a:t>
            </a:r>
            <a:br>
              <a:rPr lang="en-US" sz="2200" dirty="0" smtClean="0"/>
            </a:br>
            <a:r>
              <a:rPr lang="en-US" sz="2200" dirty="0" smtClean="0"/>
              <a:t>per un rapporto manager-dipendente</a:t>
            </a:r>
            <a:br>
              <a:rPr lang="en-US" sz="2200" dirty="0" smtClean="0"/>
            </a:br>
            <a:r>
              <a:rPr lang="en-US" sz="2200" dirty="0" smtClean="0"/>
              <a:t> solido</a:t>
            </a:r>
          </a:p>
          <a:p>
            <a:r>
              <a:rPr lang="en-US" sz="2200" dirty="0" smtClean="0"/>
              <a:t>Il riconoscimento porta</a:t>
            </a:r>
            <a:br>
              <a:rPr lang="en-US" sz="2200" dirty="0" smtClean="0"/>
            </a:br>
            <a:r>
              <a:rPr lang="en-US" sz="2200" dirty="0" smtClean="0"/>
              <a:t> prestazioni eccellenti a livello personale e lavoro in team allineato ad alte prestazioni</a:t>
            </a:r>
            <a:endParaRPr lang="en-US" sz="2200" dirty="0"/>
          </a:p>
        </p:txBody>
      </p:sp>
      <p:pic>
        <p:nvPicPr>
          <p:cNvPr id="7" name="Content Placeholder 6" descr="8653245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l="-1357"/>
          <a:stretch>
            <a:fillRect/>
          </a:stretch>
        </p:blipFill>
        <p:spPr>
          <a:xfrm>
            <a:off x="5701209" y="1499118"/>
            <a:ext cx="3442791" cy="4571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tal_rewards_elemen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3388" y="410363"/>
            <a:ext cx="4881826" cy="4917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Reward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44752"/>
            <a:ext cx="3377493" cy="4522787"/>
          </a:xfrm>
        </p:spPr>
        <p:txBody>
          <a:bodyPr/>
          <a:lstStyle/>
          <a:p>
            <a:r>
              <a:rPr lang="en-US" sz="2200" dirty="0" smtClean="0"/>
              <a:t>Il valore che è possibile ottenere tramite la strategia di Total Reward è specifico per ciascun dipendente </a:t>
            </a:r>
          </a:p>
          <a:p>
            <a:endParaRPr lang="en-US" sz="2200" dirty="0" smtClean="0"/>
          </a:p>
          <a:p>
            <a:r>
              <a:rPr lang="en-US" sz="2200" dirty="0" smtClean="0"/>
              <a:t>La strategia di Total Reward include elementi aziendali comuni ed elementi personalizzati a livello regionale o locale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Proposta di valore per i dipendenti</a:t>
            </a:r>
            <a:endParaRPr lang="en-US" dirty="0"/>
          </a:p>
        </p:txBody>
      </p:sp>
      <p:pic>
        <p:nvPicPr>
          <p:cNvPr id="5" name="Picture 4" descr="EV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040" y="1094283"/>
            <a:ext cx="7944753" cy="4652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nostre ambizioni per i dipendenti</a:t>
            </a:r>
            <a:endParaRPr lang="en-US" dirty="0"/>
          </a:p>
        </p:txBody>
      </p:sp>
      <p:pic>
        <p:nvPicPr>
          <p:cNvPr id="5" name="Content Placeholder 8" descr="EmployerofChoice.ai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570" r="-570"/>
          <a:stretch>
            <a:fillRect/>
          </a:stretch>
        </p:blipFill>
        <p:spPr>
          <a:xfrm>
            <a:off x="211667" y="1039786"/>
            <a:ext cx="8964743" cy="49277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Riepilogo</a:t>
            </a:r>
            <a:endParaRPr lang="en-US" dirty="0"/>
          </a:p>
        </p:txBody>
      </p:sp>
      <p:pic>
        <p:nvPicPr>
          <p:cNvPr id="7" name="Picture 6" descr="total_rewards_elemen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4203" y="773593"/>
            <a:ext cx="4971897" cy="5008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tal_rewards_elemen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3388" y="410363"/>
            <a:ext cx="4881826" cy="4917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Reward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36573"/>
            <a:ext cx="4189493" cy="12394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200" dirty="0" smtClean="0"/>
              <a:t>Partecipate a premi </a:t>
            </a:r>
            <a:br>
              <a:rPr lang="en-US" sz="2200" dirty="0" smtClean="0"/>
            </a:br>
            <a:r>
              <a:rPr lang="en-US" sz="2200" dirty="0" smtClean="0"/>
              <a:t>generati da prestazioni aziendali eccezionali</a:t>
            </a:r>
            <a:endParaRPr lang="en-US" sz="2200" dirty="0" smtClean="0"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Retribuzione 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444752"/>
            <a:ext cx="4559504" cy="4522787"/>
          </a:xfrm>
        </p:spPr>
        <p:txBody>
          <a:bodyPr/>
          <a:lstStyle/>
          <a:p>
            <a:r>
              <a:rPr lang="en-US" sz="2200" dirty="0" smtClean="0"/>
              <a:t>Un elemento della </a:t>
            </a:r>
            <a:br>
              <a:rPr lang="en-US" sz="2200" dirty="0" smtClean="0"/>
            </a:br>
            <a:r>
              <a:rPr lang="en-US" sz="2200" dirty="0" smtClean="0"/>
              <a:t>retribuzione totale</a:t>
            </a:r>
          </a:p>
          <a:p>
            <a:r>
              <a:rPr lang="en-US" sz="2200" dirty="0" smtClean="0"/>
              <a:t>Stipendio fisso ricevuto in </a:t>
            </a:r>
            <a:br>
              <a:rPr lang="en-US" sz="2200" dirty="0" smtClean="0"/>
            </a:br>
            <a:r>
              <a:rPr lang="en-US" sz="2200" dirty="0" smtClean="0"/>
              <a:t>cambio del lavoro svolto</a:t>
            </a:r>
          </a:p>
          <a:p>
            <a:r>
              <a:rPr lang="en-US" sz="2200" dirty="0" smtClean="0"/>
              <a:t>Dipende dalle prestazioni del dipendente</a:t>
            </a:r>
          </a:p>
          <a:p>
            <a:r>
              <a:rPr lang="en-US" sz="2200" dirty="0" smtClean="0"/>
              <a:t>Considera equità interna ed esterna</a:t>
            </a:r>
          </a:p>
          <a:p>
            <a:r>
              <a:rPr lang="en-US" sz="2200" dirty="0" smtClean="0"/>
              <a:t>Competitiva in ciascun mercato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8" name="Content Placeholder 7" descr="9210107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b="-91"/>
          <a:stretch>
            <a:fillRect/>
          </a:stretch>
        </p:blipFill>
        <p:spPr>
          <a:xfrm>
            <a:off x="5149850" y="1508125"/>
            <a:ext cx="3994150" cy="2653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Sviluppo dei dipendenti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44752"/>
            <a:ext cx="4692651" cy="4522787"/>
          </a:xfrm>
        </p:spPr>
        <p:txBody>
          <a:bodyPr/>
          <a:lstStyle/>
          <a:p>
            <a:r>
              <a:rPr lang="en-US" sz="2200" dirty="0" smtClean="0"/>
              <a:t>Ci impegniamo ad aiutare i nostri dipendenti a realizzare il loro massimo potenziale</a:t>
            </a:r>
          </a:p>
          <a:p>
            <a:r>
              <a:rPr lang="en-US" sz="2200" dirty="0" smtClean="0"/>
              <a:t>Sono disponibili opportunità di sviluppo, formazione,</a:t>
            </a:r>
            <a:r>
              <a:rPr lang="en-US" sz="2200" dirty="0"/>
              <a:t> </a:t>
            </a:r>
            <a:r>
              <a:rPr lang="en-US" sz="2200" dirty="0" smtClean="0"/>
              <a:t>supporto e altre risorse</a:t>
            </a:r>
          </a:p>
          <a:p>
            <a:r>
              <a:rPr lang="en-US" sz="2200" dirty="0" smtClean="0"/>
              <a:t>Manager e dipendenti condividono la responsabilità per lo sviluppo</a:t>
            </a:r>
          </a:p>
          <a:p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</p:txBody>
      </p:sp>
      <p:pic>
        <p:nvPicPr>
          <p:cNvPr id="8" name="Content Placeholder 7" descr="8648900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b="-102"/>
          <a:stretch>
            <a:fillRect/>
          </a:stretch>
        </p:blipFill>
        <p:spPr>
          <a:xfrm>
            <a:off x="5431009" y="1508125"/>
            <a:ext cx="3712991" cy="2653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Lavoro significativo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444752"/>
            <a:ext cx="5408614" cy="4522787"/>
          </a:xfrm>
        </p:spPr>
        <p:txBody>
          <a:bodyPr/>
          <a:lstStyle/>
          <a:p>
            <a:r>
              <a:rPr lang="en-US" sz="2200" dirty="0" smtClean="0"/>
              <a:t>In qualità di dipendente John Deere:</a:t>
            </a:r>
          </a:p>
          <a:p>
            <a:r>
              <a:rPr lang="en-US" sz="2200" dirty="0" smtClean="0"/>
              <a:t>fate parte di un team globale e diversificato, impegnato a garantire una qualità di vita migliore in tutto il mondo</a:t>
            </a:r>
          </a:p>
          <a:p>
            <a:r>
              <a:rPr lang="en-US" sz="2200" dirty="0" smtClean="0"/>
              <a:t>siete coinvolti nelle decisioni che riguardano il vostro lavoro</a:t>
            </a:r>
          </a:p>
          <a:p>
            <a:r>
              <a:rPr lang="en-US" sz="2200" dirty="0" smtClean="0"/>
              <a:t>create obiettivi annuali collegati in modo chiaro agli obiettivi della società </a:t>
            </a:r>
          </a:p>
          <a:p>
            <a:r>
              <a:rPr lang="en-US" sz="2200" dirty="0" smtClean="0"/>
              <a:t>siete stimolati dal vostro lavoro e </a:t>
            </a:r>
            <a:br>
              <a:rPr lang="en-US" sz="2200" dirty="0" smtClean="0"/>
            </a:br>
            <a:r>
              <a:rPr lang="en-US" sz="2200" dirty="0" smtClean="0"/>
              <a:t>sapete ciò che occorre per raggiungere il successo</a:t>
            </a:r>
          </a:p>
        </p:txBody>
      </p:sp>
      <p:pic>
        <p:nvPicPr>
          <p:cNvPr id="7" name="Content Placeholder 6" descr="7842272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985851" y="1508125"/>
            <a:ext cx="3158149" cy="4571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Retribuzione variabile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9" name="Content Placeholder 18" descr="86526426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b="-102"/>
          <a:stretch>
            <a:fillRect/>
          </a:stretch>
        </p:blipFill>
        <p:spPr>
          <a:xfrm>
            <a:off x="5149850" y="1508125"/>
            <a:ext cx="3994150" cy="2662296"/>
          </a:xfrm>
        </p:spPr>
      </p:pic>
      <p:sp>
        <p:nvSpPr>
          <p:cNvPr id="15" name="Content Placeholder 10"/>
          <p:cNvSpPr txBox="1">
            <a:spLocks/>
          </p:cNvSpPr>
          <p:nvPr/>
        </p:nvSpPr>
        <p:spPr>
          <a:xfrm>
            <a:off x="457200" y="1444752"/>
            <a:ext cx="4541490" cy="45227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Un elemento della </a:t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retribuzione totale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Include elementi di retribuzione quali premi in contanti annuali, stock option e altri premi in contanti a lungo termine che variano di anno in anno in base alle prestazioni aziendali.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Offre la possibilità di ricevere una retribuzione eccezionale se le prestazioni aziendali sono eccezionali.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44752"/>
            <a:ext cx="4692651" cy="4522787"/>
          </a:xfrm>
        </p:spPr>
        <p:txBody>
          <a:bodyPr/>
          <a:lstStyle/>
          <a:p>
            <a:r>
              <a:rPr lang="en-US" sz="2200" dirty="0" smtClean="0"/>
              <a:t>Competitivi sul mercato</a:t>
            </a:r>
          </a:p>
          <a:p>
            <a:r>
              <a:rPr lang="en-US" sz="2200" dirty="0" smtClean="0"/>
              <a:t>Supportano il vostro benessere fisico, </a:t>
            </a:r>
            <a:br>
              <a:rPr lang="en-US" sz="2200" dirty="0" smtClean="0"/>
            </a:br>
            <a:r>
              <a:rPr lang="en-US" sz="2200" dirty="0" smtClean="0"/>
              <a:t>emotivo e finanziario </a:t>
            </a:r>
            <a:br>
              <a:rPr lang="en-US" sz="2200" dirty="0" smtClean="0"/>
            </a:br>
            <a:r>
              <a:rPr lang="en-US" sz="2200" dirty="0" smtClean="0"/>
              <a:t/>
            </a:r>
          </a:p>
          <a:p>
            <a:pPr>
              <a:spcAft>
                <a:spcPts val="600"/>
              </a:spcAft>
            </a:pPr>
            <a:r>
              <a:rPr lang="en-US" sz="2200" dirty="0" smtClean="0"/>
              <a:t>Includono:</a:t>
            </a:r>
          </a:p>
          <a:p>
            <a:pPr marL="431800" lvl="1" indent="-165100">
              <a:spcBef>
                <a:spcPts val="0"/>
              </a:spcBef>
              <a:buFontTx/>
              <a:buChar char="-"/>
            </a:pPr>
            <a:r>
              <a:rPr lang="en-US" sz="2000" dirty="0" smtClean="0"/>
              <a:t>Inserire benefit specifici del paese</a:t>
            </a:r>
            <a:br>
              <a:rPr lang="en-US" sz="2000" dirty="0" smtClean="0"/>
            </a:br>
            <a:r>
              <a:rPr lang="en-US" sz="2000" dirty="0" smtClean="0"/>
              <a:t/>
            </a:r>
          </a:p>
          <a:p>
            <a:pPr>
              <a:spcAft>
                <a:spcPts val="600"/>
              </a:spcAft>
            </a:pPr>
            <a:endParaRPr lang="en-US" sz="2200" dirty="0" smtClean="0"/>
          </a:p>
        </p:txBody>
      </p:sp>
      <p:pic>
        <p:nvPicPr>
          <p:cNvPr id="16" name="Content Placeholder 15" descr="86800697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t="-34908" b="-34908"/>
          <a:stretch>
            <a:fillRect/>
          </a:stretch>
        </p:blipFill>
        <p:spPr>
          <a:xfrm>
            <a:off x="5149850" y="581126"/>
            <a:ext cx="3994150" cy="45227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credibile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444752"/>
            <a:ext cx="4523478" cy="4522787"/>
          </a:xfrm>
        </p:spPr>
        <p:txBody>
          <a:bodyPr/>
          <a:lstStyle/>
          <a:p>
            <a:r>
              <a:rPr lang="en-US" sz="2200" dirty="0" smtClean="0"/>
              <a:t>Disporre delle conoscenze e competenze necessarie per supportare la crescita della società</a:t>
            </a:r>
          </a:p>
          <a:p>
            <a:r>
              <a:rPr lang="en-US" sz="2200" dirty="0" smtClean="0"/>
              <a:t>Creare una visione interessante per il successo futuro della società</a:t>
            </a:r>
          </a:p>
          <a:p>
            <a:r>
              <a:rPr lang="en-US" sz="2200" dirty="0" smtClean="0"/>
              <a:t>Comunicare in modo trasparente, creare un clima di fiducia e </a:t>
            </a:r>
            <a:br>
              <a:rPr lang="en-US" sz="2200" dirty="0" smtClean="0"/>
            </a:br>
            <a:r>
              <a:rPr lang="en-US" sz="2200" dirty="0" smtClean="0"/>
              <a:t>rispetto</a:t>
            </a:r>
          </a:p>
          <a:p>
            <a:r>
              <a:rPr lang="en-US" sz="2200" dirty="0" smtClean="0"/>
              <a:t>Supportare diversità e inclusione</a:t>
            </a:r>
          </a:p>
          <a:p>
            <a:r>
              <a:rPr lang="en-US" sz="2200" dirty="0" smtClean="0"/>
              <a:t>Agire con determinazione e integrità, dimostrando i nostri valori fondamentali 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7" name="Content Placeholder 6" descr="89597496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t="-34984" b="-34984"/>
          <a:stretch>
            <a:fillRect/>
          </a:stretch>
        </p:blipFill>
        <p:spPr>
          <a:xfrm>
            <a:off x="5149850" y="570678"/>
            <a:ext cx="3994150" cy="45227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Benessere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444752"/>
            <a:ext cx="4982817" cy="4522787"/>
          </a:xfrm>
        </p:spPr>
        <p:txBody>
          <a:bodyPr/>
          <a:lstStyle/>
          <a:p>
            <a:r>
              <a:rPr lang="en-US" sz="2200" dirty="0" smtClean="0"/>
              <a:t>La società si impegna a garantire un ambiente sano e sicuro, sul lavoro e fuori dal lavoro</a:t>
            </a:r>
          </a:p>
          <a:p>
            <a:r>
              <a:rPr lang="en-US" sz="2200" dirty="0" smtClean="0"/>
              <a:t>L'ambiente di lavoro considera i vostri impegni personali e familiari in varie fasi della vita</a:t>
            </a:r>
          </a:p>
          <a:p>
            <a:r>
              <a:rPr lang="en-US" sz="2200" dirty="0" smtClean="0"/>
              <a:t>Vengono fornite risorse per garantire salute, sicurezza e un giusto equilibrio tra vita privata e vita professionale </a:t>
            </a:r>
            <a:br>
              <a:rPr lang="en-US" sz="2200" dirty="0" smtClean="0"/>
            </a:br>
            <a:r>
              <a:rPr lang="en-US" sz="2200" dirty="0" smtClean="0"/>
              <a:t>con l'obiettivo di avere i dipendenti più sani e sicuri in tutto il mondo</a:t>
            </a:r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7" name="Content Placeholder 6" descr="8998815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660892" y="1508125"/>
            <a:ext cx="3483108" cy="41214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ohn Deere">
      <a:dk1>
        <a:sysClr val="windowText" lastClr="000000"/>
      </a:dk1>
      <a:lt1>
        <a:sysClr val="window" lastClr="FFFFFF"/>
      </a:lt1>
      <a:dk2>
        <a:srgbClr val="367C2B"/>
      </a:dk2>
      <a:lt2>
        <a:srgbClr val="FFDE00"/>
      </a:lt2>
      <a:accent1>
        <a:srgbClr val="367C2B"/>
      </a:accent1>
      <a:accent2>
        <a:srgbClr val="FFDE00"/>
      </a:accent2>
      <a:accent3>
        <a:srgbClr val="333333"/>
      </a:accent3>
      <a:accent4>
        <a:srgbClr val="86B080"/>
      </a:accent4>
      <a:accent5>
        <a:srgbClr val="FFF173"/>
      </a:accent5>
      <a:accent6>
        <a:srgbClr val="CCCCCC"/>
      </a:accent6>
      <a:hlink>
        <a:srgbClr val="367C2B"/>
      </a:hlink>
      <a:folHlink>
        <a:srgbClr val="666666"/>
      </a:folHlink>
    </a:clrScheme>
    <a:fontScheme name="John Dee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 sz="1400" dirty="0" err="1" smtClean="0">
            <a:latin typeface="Verdana"/>
            <a:cs typeface="Verdan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Verdana"/>
            <a:cs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1003</Words>
  <Application>Microsoft Office PowerPoint</Application>
  <PresentationFormat>On-screen Show (4:3)</PresentationFormat>
  <Paragraphs>146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Total Rewards: An Overview</vt:lpstr>
      <vt:lpstr>Total rewards</vt:lpstr>
      <vt:lpstr>Base pay</vt:lpstr>
      <vt:lpstr>Employee development</vt:lpstr>
      <vt:lpstr>Meaningful work</vt:lpstr>
      <vt:lpstr>Variable pay</vt:lpstr>
      <vt:lpstr>Benefits</vt:lpstr>
      <vt:lpstr>Credible leadership</vt:lpstr>
      <vt:lpstr>Well-being</vt:lpstr>
      <vt:lpstr>Recognition</vt:lpstr>
      <vt:lpstr>Total rewards</vt:lpstr>
      <vt:lpstr>Employee Value Proposition (EVP)</vt:lpstr>
      <vt:lpstr>Our ambitions regarding employees</vt:lpstr>
      <vt:lpstr>Summary</vt:lpstr>
      <vt:lpstr>Slide 15</vt:lpstr>
    </vt:vector>
  </TitlesOfParts>
  <Company>Interbrand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 PowerPoint</dc:title>
  <cp:lastModifiedBy>Kelly S Salvador</cp:lastModifiedBy>
  <cp:revision>387</cp:revision>
  <dcterms:created xsi:type="dcterms:W3CDTF">2011-03-07T19:57:05Z</dcterms:created>
  <dcterms:modified xsi:type="dcterms:W3CDTF">2011-03-23T17:09:37Z</dcterms:modified>
</cp:coreProperties>
</file>