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handoutMasterIdLst>
    <p:handoutMasterId r:id="rId18"/>
  </p:handoutMasterIdLst>
  <p:sldIdLst>
    <p:sldId id="301" r:id="rId2"/>
    <p:sldId id="320" r:id="rId3"/>
    <p:sldId id="321" r:id="rId4"/>
    <p:sldId id="322" r:id="rId5"/>
    <p:sldId id="323" r:id="rId6"/>
    <p:sldId id="324" r:id="rId7"/>
    <p:sldId id="330" r:id="rId8"/>
    <p:sldId id="326" r:id="rId9"/>
    <p:sldId id="327" r:id="rId10"/>
    <p:sldId id="328" r:id="rId11"/>
    <p:sldId id="329" r:id="rId12"/>
    <p:sldId id="306" r:id="rId13"/>
    <p:sldId id="304" r:id="rId14"/>
    <p:sldId id="319" r:id="rId15"/>
    <p:sldId id="285" r:id="rId16"/>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33"/>
    <a:srgbClr val="6666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64417" autoAdjust="0"/>
  </p:normalViewPr>
  <p:slideViewPr>
    <p:cSldViewPr snapToGrid="0" snapToObjects="1" showGuides="1">
      <p:cViewPr varScale="1">
        <p:scale>
          <a:sx n="50" d="100"/>
          <a:sy n="50" d="100"/>
        </p:scale>
        <p:origin x="-1110" y="-96"/>
      </p:cViewPr>
      <p:guideLst>
        <p:guide orient="horz" pos="3736"/>
        <p:guide orient="horz" pos="3918"/>
        <p:guide orient="horz" pos="2162"/>
        <p:guide orient="horz" pos="205"/>
        <p:guide orient="horz" pos="950"/>
        <p:guide orient="horz" pos="1155"/>
        <p:guide orient="horz" pos="3164"/>
        <p:guide orient="horz" pos="3827"/>
        <p:guide pos="2880"/>
        <p:guide pos="5471"/>
        <p:guide pos="288"/>
        <p:guide pos="2808"/>
        <p:guide pos="2955"/>
        <p:guide pos="2067"/>
        <p:guide pos="3839"/>
        <p:guide pos="3695"/>
      </p:guideLst>
    </p:cSldViewPr>
  </p:slideViewPr>
  <p:notesTextViewPr>
    <p:cViewPr>
      <p:scale>
        <a:sx n="100" d="100"/>
        <a:sy n="100" d="100"/>
      </p:scale>
      <p:origin x="0" y="306"/>
    </p:cViewPr>
  </p:notesTextViewPr>
  <p:sorterViewPr>
    <p:cViewPr>
      <p:scale>
        <a:sx n="66" d="100"/>
        <a:sy n="66" d="100"/>
      </p:scale>
      <p:origin x="0" y="0"/>
    </p:cViewPr>
  </p:sorterViewPr>
  <p:notesViewPr>
    <p:cSldViewPr snapToGrid="0" snapToObjects="1" showGuides="1">
      <p:cViewPr varScale="1">
        <p:scale>
          <a:sx n="97" d="100"/>
          <a:sy n="97" d="100"/>
        </p:scale>
        <p:origin x="-3582" y="-10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A6FC7216-1917-0446-B434-0ADDFFD1BE42}" type="datetimeFigureOut">
              <a:rPr lang="en-US" smtClean="0"/>
              <a:pPr/>
              <a:t>3/23/2011</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1440" tIns="45720" rIns="91440" bIns="45720" rtlCol="0" anchor="b"/>
          <a:lstStyle>
            <a:lvl1pPr algn="r">
              <a:defRPr sz="1200"/>
            </a:lvl1pPr>
          </a:lstStyle>
          <a:p>
            <a:fld id="{DA276BB6-5980-9B44-BAE0-B201C3328271}"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vl1pPr>
          </a:lstStyle>
          <a:p>
            <a:fld id="{492DA0B6-6776-F145-BB6A-8E66AEB808B0}" type="datetimeFigureOut">
              <a:rPr lang="en-US" smtClean="0"/>
              <a:pPr/>
              <a:t>3/23/2011</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1440" tIns="45720" rIns="91440" bIns="45720" rtlCol="0" anchor="b"/>
          <a:lstStyle>
            <a:lvl1pPr algn="r">
              <a:defRPr sz="1200"/>
            </a:lvl1pPr>
          </a:lstStyle>
          <a:p>
            <a:fld id="{2C196F48-5C38-B549-981A-B90D07A4233F}" type="slidenum">
              <a:rPr lang="en-US" smtClean="0"/>
              <a:pPr/>
              <a:t>‹#›</a:t>
            </a:fld>
            <a:endParaRPr lang="en-US" dirty="0"/>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When we think about the value we receive from an employer, benefits and compensation are usually the first things that come to mind. But as a John Deere employee, you receive much more than that. </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In exchange for your hard work and dedication, you are provided with monetary and non-monetary rewards to support your physical, emotional and financial well-being.</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This overall package is what we refer to as total rewards. </a:t>
            </a:r>
            <a:endParaRPr lang="en-US" dirty="0"/>
          </a:p>
        </p:txBody>
      </p:sp>
      <p:sp>
        <p:nvSpPr>
          <p:cNvPr id="4" name="Slide Number Placeholder 3"/>
          <p:cNvSpPr>
            <a:spLocks noGrp="1"/>
          </p:cNvSpPr>
          <p:nvPr>
            <p:ph type="sldNum" sz="quarter" idx="10"/>
          </p:nvPr>
        </p:nvSpPr>
        <p:spPr/>
        <p:txBody>
          <a:bodyPr/>
          <a:lstStyle/>
          <a:p>
            <a:fld id="{2C196F48-5C38-B549-981A-B90D07A4233F}"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are committed to building an environment where actions that lead to exceptional performance are valued and recognized.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Recognition is foundational to a strong manager-employee relationship. Managers must recognize employees for their accomplishments and celebrate actions that represent reasonable risks – even when they’re not always successful. </a:t>
            </a:r>
            <a:br>
              <a:rPr lang="en-US" dirty="0" smtClean="0"/>
            </a:br>
            <a:r>
              <a:rPr lang="en-US" dirty="0" smtClean="0"/>
              <a:t/>
            </a:r>
            <a:br>
              <a:rPr lang="en-US" dirty="0" smtClean="0"/>
            </a:br>
            <a:r>
              <a:rPr lang="en-US" dirty="0" smtClean="0"/>
              <a:t>When combined with pay for performance, formal and informal recognition lead to strong individual performance and aligned high-performance teamwork which are critical to accomplishing our business objectives.</a:t>
            </a:r>
          </a:p>
          <a:p>
            <a:pPr marL="0" marR="0" indent="0" algn="l" defTabSz="457200" rtl="0" eaLnBrk="1" fontAlgn="auto" latinLnBrk="0" hangingPunct="1">
              <a:lnSpc>
                <a:spcPct val="100000"/>
              </a:lnSpc>
              <a:spcBef>
                <a:spcPts val="0"/>
              </a:spcBef>
              <a:spcAft>
                <a:spcPts val="0"/>
              </a:spcAft>
              <a:buClrTx/>
              <a:buSzTx/>
              <a:buFontTx/>
              <a:buChar char="-"/>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2C196F48-5C38-B549-981A-B90D07A4233F}"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The previous slides provided a brief description of each of these elements.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While there are several elements of total rewards, the value that each of us perceives is as unique as the individual. The framework of total rewards provides a global platform but may vary to reflect regional or local differences.</a:t>
            </a:r>
          </a:p>
          <a:p>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pPr>
              <a:buFontTx/>
              <a:buNone/>
            </a:pPr>
            <a:r>
              <a:rPr lang="en-US" sz="1200" b="1" i="1" kern="1200" dirty="0" smtClean="0">
                <a:solidFill>
                  <a:schemeClr val="tx1"/>
                </a:solidFill>
                <a:latin typeface="+mn-lt"/>
                <a:ea typeface="+mn-ea"/>
                <a:cs typeface="+mn-cs"/>
              </a:rPr>
              <a:t>Note</a:t>
            </a:r>
            <a:r>
              <a:rPr lang="en-US" sz="1200" b="1" i="1" kern="1200" baseline="0" dirty="0" smtClean="0">
                <a:solidFill>
                  <a:schemeClr val="tx1"/>
                </a:solidFill>
                <a:latin typeface="+mn-lt"/>
                <a:ea typeface="+mn-ea"/>
                <a:cs typeface="+mn-cs"/>
              </a:rPr>
              <a:t> to speaker:</a:t>
            </a:r>
          </a:p>
          <a:p>
            <a:pPr>
              <a:buFontTx/>
              <a:buNone/>
            </a:pPr>
            <a:r>
              <a:rPr lang="en-US" sz="1200" i="1" kern="1200" dirty="0" smtClean="0">
                <a:solidFill>
                  <a:schemeClr val="tx1"/>
                </a:solidFill>
                <a:latin typeface="+mn-lt"/>
                <a:ea typeface="+mn-ea"/>
                <a:cs typeface="+mn-cs"/>
              </a:rPr>
              <a:t>The rest of this verbiage is a temporary message</a:t>
            </a:r>
            <a:r>
              <a:rPr lang="en-US" sz="1200" i="1" kern="1200" baseline="0" dirty="0" smtClean="0">
                <a:solidFill>
                  <a:schemeClr val="tx1"/>
                </a:solidFill>
                <a:latin typeface="+mn-lt"/>
                <a:ea typeface="+mn-ea"/>
                <a:cs typeface="+mn-cs"/>
              </a:rPr>
              <a:t> for 2011 </a:t>
            </a:r>
            <a:r>
              <a:rPr lang="en-US" sz="1200" i="1" kern="1200" dirty="0" smtClean="0">
                <a:solidFill>
                  <a:schemeClr val="tx1"/>
                </a:solidFill>
                <a:latin typeface="+mn-lt"/>
                <a:ea typeface="+mn-ea"/>
                <a:cs typeface="+mn-cs"/>
              </a:rPr>
              <a:t>and may be removed after that.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More detailed information about each of the elements will be available in separate slide decks in the coming months. </a:t>
            </a:r>
          </a:p>
          <a:p>
            <a:pPr>
              <a:buFontTx/>
              <a:buChar char="-"/>
            </a:pPr>
            <a:endParaRPr lang="en-US" dirty="0" smtClean="0"/>
          </a:p>
        </p:txBody>
      </p:sp>
      <p:sp>
        <p:nvSpPr>
          <p:cNvPr id="4" name="Slide Number Placeholder 3"/>
          <p:cNvSpPr>
            <a:spLocks noGrp="1"/>
          </p:cNvSpPr>
          <p:nvPr>
            <p:ph type="sldNum" sz="quarter" idx="10"/>
          </p:nvPr>
        </p:nvSpPr>
        <p:spPr/>
        <p:txBody>
          <a:bodyPr/>
          <a:lstStyle/>
          <a:p>
            <a:fld id="{2C196F48-5C38-B549-981A-B90D07A4233F}"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Total rewards is a key component of our Employee Value Proposition (EVP). An EVP is what is offered by an employer in exchange for the productivity and performance of an employee. </a:t>
            </a:r>
          </a:p>
          <a:p>
            <a:pPr>
              <a:buFontTx/>
              <a:buNone/>
            </a:pPr>
            <a:r>
              <a:rPr lang="en-US" sz="1200" kern="1200" baseline="0" dirty="0" smtClean="0">
                <a:solidFill>
                  <a:schemeClr val="tx1"/>
                </a:solidFill>
                <a:latin typeface="+mn-lt"/>
                <a:ea typeface="+mn-ea"/>
                <a:cs typeface="+mn-cs"/>
              </a:rPr>
              <a:t/>
            </a:r>
            <a:br>
              <a:rPr lang="en-US" sz="1200" kern="1200" baseline="0" dirty="0" smtClean="0">
                <a:solidFill>
                  <a:schemeClr val="tx1"/>
                </a:solidFill>
                <a:latin typeface="+mn-lt"/>
                <a:ea typeface="+mn-ea"/>
                <a:cs typeface="+mn-cs"/>
              </a:rPr>
            </a:br>
            <a:r>
              <a:rPr lang="en-US" sz="1200" kern="1200" dirty="0" smtClean="0">
                <a:solidFill>
                  <a:schemeClr val="tx1"/>
                </a:solidFill>
                <a:latin typeface="+mn-lt"/>
                <a:ea typeface="+mn-ea"/>
                <a:cs typeface="+mn-cs"/>
              </a:rPr>
              <a:t>The elements that make up John Deere’s EVP can be organized into three main categories: Who We Are, What You Get and What You Give. Total rewards is the What You Get component of EVP. </a:t>
            </a:r>
          </a:p>
          <a:p>
            <a:pPr>
              <a:buFontTx/>
              <a:buNone/>
            </a:pPr>
            <a:r>
              <a:rPr lang="en-US" sz="1200" kern="1200" baseline="0" dirty="0" smtClean="0">
                <a:solidFill>
                  <a:schemeClr val="tx1"/>
                </a:solidFill>
                <a:latin typeface="+mn-lt"/>
                <a:ea typeface="+mn-ea"/>
                <a:cs typeface="+mn-cs"/>
              </a:rPr>
              <a:t/>
            </a:r>
            <a:br>
              <a:rPr lang="en-US" sz="1200" kern="1200" baseline="0" dirty="0" smtClean="0">
                <a:solidFill>
                  <a:schemeClr val="tx1"/>
                </a:solidFill>
                <a:latin typeface="+mn-lt"/>
                <a:ea typeface="+mn-ea"/>
                <a:cs typeface="+mn-cs"/>
              </a:rPr>
            </a:br>
            <a:r>
              <a:rPr lang="en-US" sz="1200" kern="1200" dirty="0" smtClean="0">
                <a:solidFill>
                  <a:schemeClr val="tx1"/>
                </a:solidFill>
                <a:latin typeface="+mn-lt"/>
                <a:ea typeface="+mn-ea"/>
                <a:cs typeface="+mn-cs"/>
              </a:rPr>
              <a:t>In exchange for what you give, you get a comprehensive set of rewards to support your well-being. </a:t>
            </a:r>
            <a:endParaRPr lang="en-US" dirty="0"/>
          </a:p>
        </p:txBody>
      </p:sp>
      <p:sp>
        <p:nvSpPr>
          <p:cNvPr id="4" name="Slide Number Placeholder 3"/>
          <p:cNvSpPr>
            <a:spLocks noGrp="1"/>
          </p:cNvSpPr>
          <p:nvPr>
            <p:ph type="sldNum" sz="quarter" idx="10"/>
          </p:nvPr>
        </p:nvSpPr>
        <p:spPr/>
        <p:txBody>
          <a:bodyPr/>
          <a:lstStyle/>
          <a:p>
            <a:fld id="{2C196F48-5C38-B549-981A-B90D07A4233F}"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Our Employee Value Proposition will help us become and remain</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an Employer of Choice which is part of our long-term HR strategy. This in turn supports one of John Deere’s critical success factors: Growing Extraordinary Global Talent. This means supplying our businesses with the right talent at the right time to meet our ambitious global growth goals. </a:t>
            </a:r>
          </a:p>
          <a:p>
            <a:endParaRPr lang="en-US" baseline="0" dirty="0" smtClean="0"/>
          </a:p>
        </p:txBody>
      </p:sp>
      <p:sp>
        <p:nvSpPr>
          <p:cNvPr id="4" name="Slide Number Placeholder 3"/>
          <p:cNvSpPr>
            <a:spLocks noGrp="1"/>
          </p:cNvSpPr>
          <p:nvPr>
            <p:ph type="sldNum" sz="quarter" idx="10"/>
          </p:nvPr>
        </p:nvSpPr>
        <p:spPr/>
        <p:txBody>
          <a:bodyPr/>
          <a:lstStyle/>
          <a:p>
            <a:fld id="{2C196F48-5C38-B549-981A-B90D07A4233F}"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In summary, we are proud</a:t>
            </a:r>
            <a:r>
              <a:rPr lang="en-US" sz="1200" b="0" kern="1200" baseline="0" dirty="0" smtClean="0">
                <a:solidFill>
                  <a:schemeClr val="tx1"/>
                </a:solidFill>
                <a:latin typeface="+mn-lt"/>
                <a:ea typeface="+mn-ea"/>
                <a:cs typeface="+mn-cs"/>
              </a:rPr>
              <a:t> to offer a very comprehensive rewards package to our employees, who are a key part of achieving the company’s success.</a:t>
            </a:r>
            <a:endParaRPr lang="en-US" sz="1200" b="0" kern="1200" dirty="0" smtClean="0">
              <a:solidFill>
                <a:schemeClr val="tx1"/>
              </a:solidFill>
              <a:latin typeface="+mn-lt"/>
              <a:ea typeface="+mn-ea"/>
              <a:cs typeface="+mn-cs"/>
            </a:endParaRPr>
          </a:p>
          <a:p>
            <a:pPr>
              <a:buFontTx/>
              <a:buNone/>
            </a:pPr>
            <a:endParaRPr lang="en-US" sz="1200" kern="1200" dirty="0" smtClean="0">
              <a:solidFill>
                <a:schemeClr val="tx1"/>
              </a:solidFill>
              <a:latin typeface="+mn-lt"/>
              <a:ea typeface="+mn-ea"/>
              <a:cs typeface="+mn-cs"/>
            </a:endParaRPr>
          </a:p>
          <a:p>
            <a:pPr>
              <a:buFontTx/>
              <a:buNone/>
            </a:pPr>
            <a:r>
              <a:rPr lang="en-US" sz="1200" kern="1200" dirty="0" smtClean="0">
                <a:solidFill>
                  <a:schemeClr val="tx1"/>
                </a:solidFill>
                <a:latin typeface="+mn-lt"/>
                <a:ea typeface="+mn-ea"/>
                <a:cs typeface="+mn-cs"/>
              </a:rPr>
              <a:t>Total rewards aligns with our company strategy, supporting</a:t>
            </a:r>
            <a:r>
              <a:rPr lang="en-US" sz="1200" kern="1200" baseline="0" dirty="0" smtClean="0">
                <a:solidFill>
                  <a:schemeClr val="tx1"/>
                </a:solidFill>
                <a:latin typeface="+mn-lt"/>
                <a:ea typeface="+mn-ea"/>
                <a:cs typeface="+mn-cs"/>
              </a:rPr>
              <a:t> a high-</a:t>
            </a:r>
            <a:r>
              <a:rPr lang="en-US" sz="1200" kern="1200" dirty="0" smtClean="0">
                <a:solidFill>
                  <a:schemeClr val="tx1"/>
                </a:solidFill>
                <a:latin typeface="+mn-lt"/>
                <a:ea typeface="+mn-ea"/>
                <a:cs typeface="+mn-cs"/>
              </a:rPr>
              <a:t>performance environment by rewarding employees for helping achieve our company objectives. They allow us to attract, develop and retain the best global talent from all backgrounds to support our global growth ambitions and achieve high company performance. </a:t>
            </a:r>
          </a:p>
          <a:p>
            <a:pPr lvl="0">
              <a:lnSpc>
                <a:spcPts val="1600"/>
              </a:lnSpc>
            </a:pPr>
            <a:endParaRPr lang="en-US" sz="1200" kern="1200" baseline="0" dirty="0" smtClean="0">
              <a:solidFill>
                <a:schemeClr val="tx1"/>
              </a:solidFill>
              <a:latin typeface="Arial" charset="0"/>
              <a:ea typeface="+mn-ea"/>
              <a:cs typeface="+mn-cs"/>
            </a:endParaRPr>
          </a:p>
          <a:p>
            <a:pPr lvl="0">
              <a:lnSpc>
                <a:spcPts val="1600"/>
              </a:lnSpc>
            </a:pPr>
            <a:r>
              <a:rPr lang="en-US" sz="1200" kern="1200" baseline="0" dirty="0" smtClean="0">
                <a:solidFill>
                  <a:schemeClr val="tx1"/>
                </a:solidFill>
                <a:latin typeface="Arial" charset="0"/>
                <a:ea typeface="+mn-ea"/>
                <a:cs typeface="+mn-cs"/>
              </a:rPr>
              <a:t>If you have questions about your total rewards, you can contact your manager or unit HR.  </a:t>
            </a:r>
            <a:endParaRPr lang="en-US" sz="1200" i="1" kern="1200" baseline="0" dirty="0" smtClean="0">
              <a:solidFill>
                <a:schemeClr val="tx1"/>
              </a:solidFill>
              <a:latin typeface="Arial" charset="0"/>
              <a:ea typeface="+mn-ea"/>
              <a:cs typeface="+mn-cs"/>
            </a:endParaRPr>
          </a:p>
          <a:p>
            <a:pPr lvl="0">
              <a:lnSpc>
                <a:spcPts val="1600"/>
              </a:lnSpc>
            </a:pPr>
            <a:endParaRPr lang="en-US" sz="1200" b="1" i="1" kern="1200" baseline="0" dirty="0" smtClean="0">
              <a:solidFill>
                <a:schemeClr val="tx1"/>
              </a:solidFill>
              <a:latin typeface="Arial" charset="0"/>
              <a:ea typeface="+mn-ea"/>
              <a:cs typeface="+mn-cs"/>
            </a:endParaRPr>
          </a:p>
          <a:p>
            <a:pPr marL="0" marR="0" lvl="0" indent="0" algn="l" defTabSz="457200" rtl="0" eaLnBrk="1" fontAlgn="auto" latinLnBrk="0" hangingPunct="1">
              <a:lnSpc>
                <a:spcPts val="1600"/>
              </a:lnSpc>
              <a:spcBef>
                <a:spcPts val="0"/>
              </a:spcBef>
              <a:spcAft>
                <a:spcPts val="0"/>
              </a:spcAft>
              <a:buClrTx/>
              <a:buSzTx/>
              <a:buFontTx/>
              <a:buNone/>
              <a:tabLst/>
              <a:defRPr/>
            </a:pPr>
            <a:r>
              <a:rPr lang="en-US" sz="1200" i="0" kern="1200" baseline="0" dirty="0" smtClean="0">
                <a:solidFill>
                  <a:schemeClr val="tx1"/>
                </a:solidFill>
                <a:latin typeface="Arial" charset="0"/>
                <a:ea typeface="+mn-ea"/>
                <a:cs typeface="+mn-cs"/>
              </a:rPr>
              <a:t>By working together and sharing in the rewards that are created by exceptional company performance, we can help meet the world’s growing need for food and infrastructure.</a:t>
            </a:r>
            <a:endParaRPr lang="en-US" sz="1200" i="1" kern="1200" dirty="0" smtClean="0">
              <a:solidFill>
                <a:schemeClr val="tx1"/>
              </a:solidFill>
              <a:latin typeface="Arial" charset="0"/>
              <a:ea typeface="+mn-ea"/>
              <a:cs typeface="+mn-cs"/>
            </a:endParaRPr>
          </a:p>
          <a:p>
            <a:pPr lvl="0">
              <a:lnSpc>
                <a:spcPts val="1600"/>
              </a:lnSpc>
            </a:pPr>
            <a:endParaRPr lang="en-US" sz="1200" b="1" i="1" kern="1200" baseline="0" dirty="0" smtClean="0">
              <a:solidFill>
                <a:schemeClr val="tx1"/>
              </a:solidFill>
              <a:latin typeface="Arial" charset="0"/>
              <a:ea typeface="+mn-ea"/>
              <a:cs typeface="+mn-cs"/>
            </a:endParaRPr>
          </a:p>
          <a:p>
            <a:pPr lvl="0">
              <a:lnSpc>
                <a:spcPts val="1600"/>
              </a:lnSpc>
            </a:pPr>
            <a:r>
              <a:rPr lang="en-US" sz="1200" b="1" i="1" kern="1200" baseline="0" dirty="0" smtClean="0">
                <a:solidFill>
                  <a:schemeClr val="tx1"/>
                </a:solidFill>
                <a:latin typeface="Arial" charset="0"/>
                <a:ea typeface="+mn-ea"/>
                <a:cs typeface="+mn-cs"/>
              </a:rPr>
              <a:t>Note to speaker: </a:t>
            </a:r>
            <a:br>
              <a:rPr lang="en-US" sz="1200" b="1" i="1" kern="1200" baseline="0" dirty="0" smtClean="0">
                <a:solidFill>
                  <a:schemeClr val="tx1"/>
                </a:solidFill>
                <a:latin typeface="Arial" charset="0"/>
                <a:ea typeface="+mn-ea"/>
                <a:cs typeface="+mn-cs"/>
              </a:rPr>
            </a:br>
            <a:r>
              <a:rPr lang="en-US" sz="1200" i="1" kern="1200" baseline="0" dirty="0" smtClean="0">
                <a:solidFill>
                  <a:schemeClr val="tx1"/>
                </a:solidFill>
                <a:latin typeface="Arial" charset="0"/>
                <a:ea typeface="+mn-ea"/>
                <a:cs typeface="+mn-cs"/>
              </a:rPr>
              <a:t>You may choose to share additional resources you currently have that are available to employees, for example, an online Total Rewards statement.</a:t>
            </a:r>
          </a:p>
          <a:p>
            <a:pPr>
              <a:buFontTx/>
              <a:buChar char="-"/>
            </a:pPr>
            <a:endParaRPr lang="en-US" dirty="0" smtClean="0"/>
          </a:p>
        </p:txBody>
      </p:sp>
      <p:sp>
        <p:nvSpPr>
          <p:cNvPr id="4" name="Slide Number Placeholder 3"/>
          <p:cNvSpPr>
            <a:spLocks noGrp="1"/>
          </p:cNvSpPr>
          <p:nvPr>
            <p:ph type="sldNum" sz="quarter" idx="10"/>
          </p:nvPr>
        </p:nvSpPr>
        <p:spPr/>
        <p:txBody>
          <a:bodyPr/>
          <a:lstStyle/>
          <a:p>
            <a:fld id="{2C196F48-5C38-B549-981A-B90D07A4233F}"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12A7766-7482-4B7A-9B9B-5726240F8B55}" type="slidenum">
              <a:rPr lang="en-US"/>
              <a:pPr/>
              <a:t>15</a:t>
            </a:fld>
            <a:endParaRPr lang="en-US" dirty="0"/>
          </a:p>
        </p:txBody>
      </p:sp>
      <p:sp>
        <p:nvSpPr>
          <p:cNvPr id="166914"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anchor="b"/>
          <a:lstStyle/>
          <a:p>
            <a:pPr algn="r"/>
            <a:fld id="{FC806959-98EB-4581-9CC7-AE0C81B0F858}" type="slidenum">
              <a:rPr lang="en-US" sz="1200" b="0">
                <a:latin typeface="Arial" charset="0"/>
                <a:ea typeface="ヒラギノ角ゴ Pro W3" pitchFamily="-97" charset="-128"/>
              </a:rPr>
              <a:pPr algn="r"/>
              <a:t>15</a:t>
            </a:fld>
            <a:endParaRPr lang="en-US" sz="1200" b="0" dirty="0">
              <a:latin typeface="Arial" charset="0"/>
              <a:ea typeface="ヒラギノ角ゴ Pro W3" pitchFamily="-97" charset="-128"/>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dirty="0" smtClean="0">
                <a:solidFill>
                  <a:schemeClr val="tx1"/>
                </a:solidFill>
                <a:latin typeface="+mn-lt"/>
                <a:ea typeface="+mn-ea"/>
                <a:cs typeface="+mn-cs"/>
              </a:rPr>
              <a:t>Total rewards aligns with our company strategy, </a:t>
            </a:r>
            <a:r>
              <a:rPr lang="en-US" sz="1200" kern="1200" dirty="0" smtClean="0">
                <a:solidFill>
                  <a:srgbClr val="FF0000"/>
                </a:solidFill>
                <a:latin typeface="+mn-lt"/>
                <a:ea typeface="+mn-ea"/>
                <a:cs typeface="+mn-cs"/>
              </a:rPr>
              <a:t>fostering a high-</a:t>
            </a:r>
            <a:r>
              <a:rPr lang="en-US" sz="1200" kern="1200" dirty="0" smtClean="0">
                <a:solidFill>
                  <a:schemeClr val="tx1"/>
                </a:solidFill>
                <a:latin typeface="+mn-lt"/>
                <a:ea typeface="+mn-ea"/>
                <a:cs typeface="+mn-cs"/>
              </a:rPr>
              <a:t>performance environment by rewarding employees for helping to achieve our company objectives. Our</a:t>
            </a:r>
            <a:r>
              <a:rPr lang="en-US" sz="1200" kern="1200" baseline="0" dirty="0" smtClean="0">
                <a:solidFill>
                  <a:schemeClr val="tx1"/>
                </a:solidFill>
                <a:latin typeface="+mn-lt"/>
                <a:ea typeface="+mn-ea"/>
                <a:cs typeface="+mn-cs"/>
              </a:rPr>
              <a:t> total rewards </a:t>
            </a:r>
            <a:r>
              <a:rPr lang="en-US" sz="1200" kern="1200" dirty="0" smtClean="0">
                <a:solidFill>
                  <a:schemeClr val="tx1"/>
                </a:solidFill>
                <a:latin typeface="+mn-lt"/>
                <a:ea typeface="+mn-ea"/>
                <a:cs typeface="+mn-cs"/>
              </a:rPr>
              <a:t>allow us to attract, develop and retain the best global talent from all backgrounds to support our global growth ambitions while maintaining strong company performance. </a:t>
            </a:r>
          </a:p>
          <a:p>
            <a:pPr>
              <a:buFontTx/>
              <a:buNone/>
            </a:pP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b="1" i="1" kern="1200" dirty="0" smtClean="0">
                <a:solidFill>
                  <a:schemeClr val="tx1"/>
                </a:solidFill>
                <a:latin typeface="+mn-lt"/>
                <a:ea typeface="+mn-ea"/>
                <a:cs typeface="+mn-cs"/>
              </a:rPr>
              <a:t>Note</a:t>
            </a:r>
            <a:r>
              <a:rPr lang="en-US" sz="1200" b="1" i="1" kern="1200" baseline="0" dirty="0" smtClean="0">
                <a:solidFill>
                  <a:schemeClr val="tx1"/>
                </a:solidFill>
                <a:latin typeface="+mn-lt"/>
                <a:ea typeface="+mn-ea"/>
                <a:cs typeface="+mn-cs"/>
              </a:rPr>
              <a:t> to speaker:</a:t>
            </a:r>
          </a:p>
          <a:p>
            <a:pPr>
              <a:buFontTx/>
              <a:buNone/>
            </a:pPr>
            <a:r>
              <a:rPr lang="en-US" sz="1200" i="1" kern="1200" dirty="0" smtClean="0">
                <a:solidFill>
                  <a:schemeClr val="tx1"/>
                </a:solidFill>
                <a:latin typeface="+mn-lt"/>
                <a:ea typeface="+mn-ea"/>
                <a:cs typeface="+mn-cs"/>
              </a:rPr>
              <a:t>The rest of this verbiage is temporary, for transition communications, and may be removed after that.</a:t>
            </a:r>
          </a:p>
          <a:p>
            <a:pPr>
              <a:buFontTx/>
              <a:buNone/>
            </a:pPr>
            <a:r>
              <a:rPr lang="en-US" sz="1200" kern="1200" dirty="0" smtClean="0">
                <a:solidFill>
                  <a:schemeClr val="tx1"/>
                </a:solidFill>
                <a:latin typeface="+mn-lt"/>
                <a:ea typeface="+mn-ea"/>
                <a:cs typeface="+mn-cs"/>
              </a:rPr>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Some of the elements of total rewards have changed from what you</a:t>
            </a:r>
            <a:r>
              <a:rPr lang="en-US" sz="1200" kern="1200" baseline="0" dirty="0" smtClean="0">
                <a:solidFill>
                  <a:schemeClr val="tx1"/>
                </a:solidFill>
                <a:latin typeface="+mn-lt"/>
                <a:ea typeface="+mn-ea"/>
                <a:cs typeface="+mn-cs"/>
              </a:rPr>
              <a:t> may have</a:t>
            </a:r>
            <a:r>
              <a:rPr lang="en-US" sz="1200" kern="1200" dirty="0" smtClean="0">
                <a:solidFill>
                  <a:schemeClr val="tx1"/>
                </a:solidFill>
                <a:latin typeface="+mn-lt"/>
                <a:ea typeface="+mn-ea"/>
                <a:cs typeface="+mn-cs"/>
              </a:rPr>
              <a:t> seen in the past. Some elements</a:t>
            </a:r>
            <a:r>
              <a:rPr lang="en-US" sz="1200" kern="1200" baseline="0" dirty="0" smtClean="0">
                <a:solidFill>
                  <a:schemeClr val="tx1"/>
                </a:solidFill>
                <a:latin typeface="+mn-lt"/>
                <a:ea typeface="+mn-ea"/>
                <a:cs typeface="+mn-cs"/>
              </a:rPr>
              <a:t> have been</a:t>
            </a:r>
            <a:r>
              <a:rPr lang="en-US" sz="1200" kern="1200" dirty="0" smtClean="0">
                <a:solidFill>
                  <a:schemeClr val="tx1"/>
                </a:solidFill>
                <a:latin typeface="+mn-lt"/>
                <a:ea typeface="+mn-ea"/>
                <a:cs typeface="+mn-cs"/>
              </a:rPr>
              <a:t> renamed</a:t>
            </a:r>
            <a:r>
              <a:rPr lang="en-US" sz="1200" kern="1200" baseline="0" dirty="0" smtClean="0">
                <a:solidFill>
                  <a:schemeClr val="tx1"/>
                </a:solidFill>
                <a:latin typeface="+mn-lt"/>
                <a:ea typeface="+mn-ea"/>
                <a:cs typeface="+mn-cs"/>
              </a:rPr>
              <a:t> and one element, credible leadership, has been added. </a:t>
            </a:r>
            <a:r>
              <a:rPr lang="en-US" sz="1200" kern="1200" dirty="0" smtClean="0">
                <a:solidFill>
                  <a:schemeClr val="tx1"/>
                </a:solidFill>
                <a:latin typeface="+mn-lt"/>
                <a:ea typeface="+mn-ea"/>
                <a:cs typeface="+mn-cs"/>
              </a:rPr>
              <a:t>Let’s take a look at how each of these elements is defined.</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pPr>
              <a:buFontTx/>
              <a:buNone/>
            </a:pPr>
            <a:r>
              <a:rPr lang="en-US" sz="1200" b="1" i="1" kern="1200" dirty="0" smtClean="0">
                <a:solidFill>
                  <a:schemeClr val="tx1"/>
                </a:solidFill>
                <a:latin typeface="+mn-lt"/>
                <a:ea typeface="+mn-ea"/>
                <a:cs typeface="+mn-cs"/>
              </a:rPr>
              <a:t>Additional note to speaker:</a:t>
            </a:r>
            <a:r>
              <a:rPr lang="en-US" sz="1200" i="1" kern="1200" dirty="0" smtClean="0">
                <a:solidFill>
                  <a:schemeClr val="tx1"/>
                </a:solidFill>
                <a:latin typeface="+mn-lt"/>
                <a:ea typeface="+mn-ea"/>
                <a:cs typeface="+mn-cs"/>
              </a:rPr>
              <a:t/>
            </a:r>
            <a:br>
              <a:rPr lang="en-US" sz="1200" i="1" kern="1200" dirty="0" smtClean="0">
                <a:solidFill>
                  <a:schemeClr val="tx1"/>
                </a:solidFill>
                <a:latin typeface="+mn-lt"/>
                <a:ea typeface="+mn-ea"/>
                <a:cs typeface="+mn-cs"/>
              </a:rPr>
            </a:br>
            <a:r>
              <a:rPr lang="en-US" sz="1200" i="1" kern="1200" dirty="0" smtClean="0">
                <a:solidFill>
                  <a:schemeClr val="tx1"/>
                </a:solidFill>
                <a:latin typeface="+mn-lt"/>
                <a:ea typeface="+mn-ea"/>
                <a:cs typeface="+mn-cs"/>
              </a:rPr>
              <a:t>These are the changes</a:t>
            </a:r>
            <a:r>
              <a:rPr lang="en-US" sz="1200" i="1" kern="1200" baseline="0" dirty="0" smtClean="0">
                <a:solidFill>
                  <a:schemeClr val="tx1"/>
                </a:solidFill>
                <a:latin typeface="+mn-lt"/>
                <a:ea typeface="+mn-ea"/>
                <a:cs typeface="+mn-cs"/>
              </a:rPr>
              <a:t> that were made to total rewards:</a:t>
            </a:r>
            <a:endParaRPr lang="en-US" sz="1200" i="1" kern="1200" dirty="0" smtClean="0">
              <a:solidFill>
                <a:schemeClr val="tx1"/>
              </a:solidFill>
              <a:latin typeface="+mn-lt"/>
              <a:ea typeface="+mn-ea"/>
              <a:cs typeface="+mn-cs"/>
            </a:endParaRPr>
          </a:p>
          <a:p>
            <a:pPr>
              <a:buFontTx/>
              <a:buNone/>
            </a:pPr>
            <a:r>
              <a:rPr lang="en-US" sz="1200" i="1" kern="1200" dirty="0" smtClean="0">
                <a:solidFill>
                  <a:schemeClr val="tx1"/>
                </a:solidFill>
                <a:latin typeface="+mn-lt"/>
                <a:ea typeface="+mn-ea"/>
                <a:cs typeface="+mn-cs"/>
              </a:rPr>
              <a:t>- Challenging work changed to meaningful work</a:t>
            </a:r>
          </a:p>
          <a:p>
            <a:pPr>
              <a:buFontTx/>
              <a:buNone/>
            </a:pPr>
            <a:r>
              <a:rPr lang="en-US" sz="1200" i="1" kern="1200" dirty="0" smtClean="0">
                <a:solidFill>
                  <a:schemeClr val="tx1"/>
                </a:solidFill>
                <a:latin typeface="+mn-lt"/>
                <a:ea typeface="+mn-ea"/>
                <a:cs typeface="+mn-cs"/>
              </a:rPr>
              <a:t>- Work-life management changed to well-being</a:t>
            </a:r>
            <a:br>
              <a:rPr lang="en-US" sz="1200" i="1" kern="1200" dirty="0" smtClean="0">
                <a:solidFill>
                  <a:schemeClr val="tx1"/>
                </a:solidFill>
                <a:latin typeface="+mn-lt"/>
                <a:ea typeface="+mn-ea"/>
                <a:cs typeface="+mn-cs"/>
              </a:rPr>
            </a:br>
            <a:r>
              <a:rPr lang="en-US" sz="1200" i="1" kern="1200" dirty="0" smtClean="0">
                <a:solidFill>
                  <a:schemeClr val="tx1"/>
                </a:solidFill>
                <a:latin typeface="+mn-lt"/>
                <a:ea typeface="+mn-ea"/>
                <a:cs typeface="+mn-cs"/>
              </a:rPr>
              <a:t>- John Deere affiliation was removed</a:t>
            </a:r>
            <a:r>
              <a:rPr lang="en-US" sz="1200" i="1" kern="1200" baseline="0" dirty="0" smtClean="0">
                <a:solidFill>
                  <a:schemeClr val="tx1"/>
                </a:solidFill>
                <a:latin typeface="+mn-lt"/>
                <a:ea typeface="+mn-ea"/>
                <a:cs typeface="+mn-cs"/>
              </a:rPr>
              <a:t> (included in Who We Are piece of EVP)</a:t>
            </a:r>
            <a:r>
              <a:rPr lang="en-US" sz="1200" i="1" kern="1200" dirty="0" smtClean="0">
                <a:solidFill>
                  <a:schemeClr val="tx1"/>
                </a:solidFill>
                <a:latin typeface="+mn-lt"/>
                <a:ea typeface="+mn-ea"/>
                <a:cs typeface="+mn-cs"/>
              </a:rPr>
              <a:t/>
            </a:r>
            <a:br>
              <a:rPr lang="en-US" sz="1200" i="1" kern="1200" dirty="0" smtClean="0">
                <a:solidFill>
                  <a:schemeClr val="tx1"/>
                </a:solidFill>
                <a:latin typeface="+mn-lt"/>
                <a:ea typeface="+mn-ea"/>
                <a:cs typeface="+mn-cs"/>
              </a:rPr>
            </a:br>
            <a:r>
              <a:rPr lang="en-US" sz="1200" i="1" kern="1200" dirty="0" smtClean="0">
                <a:solidFill>
                  <a:schemeClr val="tx1"/>
                </a:solidFill>
                <a:latin typeface="+mn-lt"/>
                <a:ea typeface="+mn-ea"/>
                <a:cs typeface="+mn-cs"/>
              </a:rPr>
              <a:t>- Credible leadership was added</a:t>
            </a:r>
            <a:endParaRPr lang="en-US" sz="1200" i="1" dirty="0" smtClean="0"/>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2C196F48-5C38-B549-981A-B90D07A4233F}"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r>
              <a:rPr lang="en-US" sz="1200" kern="1200" baseline="0" dirty="0" smtClean="0">
                <a:solidFill>
                  <a:schemeClr val="tx1"/>
                </a:solidFill>
                <a:latin typeface="+mn-lt"/>
                <a:ea typeface="+mn-ea"/>
                <a:cs typeface="+mn-cs"/>
              </a:rPr>
              <a:t>Base pay is one element of your total compensation. It is the fixed salary you receive in exchange for your contributions and is impacted by your individual performance. </a:t>
            </a:r>
            <a:br>
              <a:rPr lang="en-US" sz="1200" kern="1200" baseline="0" dirty="0" smtClean="0">
                <a:solidFill>
                  <a:schemeClr val="tx1"/>
                </a:solidFill>
                <a:latin typeface="+mn-lt"/>
                <a:ea typeface="+mn-ea"/>
                <a:cs typeface="+mn-cs"/>
              </a:rPr>
            </a:br>
            <a:r>
              <a:rPr lang="en-US" sz="1200" kern="1200" baseline="0" dirty="0" smtClean="0">
                <a:solidFill>
                  <a:schemeClr val="tx1"/>
                </a:solidFill>
                <a:latin typeface="+mn-lt"/>
                <a:ea typeface="+mn-ea"/>
                <a:cs typeface="+mn-cs"/>
              </a:rPr>
              <a:t/>
            </a:r>
            <a:br>
              <a:rPr lang="en-US" sz="1200" kern="1200" baseline="0" dirty="0" smtClean="0">
                <a:solidFill>
                  <a:schemeClr val="tx1"/>
                </a:solidFill>
                <a:latin typeface="+mn-lt"/>
                <a:ea typeface="+mn-ea"/>
                <a:cs typeface="+mn-cs"/>
              </a:rPr>
            </a:br>
            <a:r>
              <a:rPr lang="en-US" sz="1200" kern="1200" baseline="0" dirty="0" smtClean="0">
                <a:solidFill>
                  <a:schemeClr val="tx1"/>
                </a:solidFill>
                <a:latin typeface="+mn-lt"/>
                <a:ea typeface="+mn-ea"/>
                <a:cs typeface="+mn-cs"/>
              </a:rPr>
              <a:t>Base pay supports our total compensation philosophy of paying for performance. It accounts for both internal and external equity. </a:t>
            </a:r>
          </a:p>
          <a:p>
            <a:pPr>
              <a:buFontTx/>
              <a:buNone/>
            </a:pPr>
            <a:endParaRPr lang="en-US" sz="1200" kern="1200" baseline="0" dirty="0" smtClean="0">
              <a:solidFill>
                <a:schemeClr val="tx1"/>
              </a:solidFill>
              <a:latin typeface="+mn-lt"/>
              <a:ea typeface="+mn-ea"/>
              <a:cs typeface="+mn-cs"/>
            </a:endParaRPr>
          </a:p>
          <a:p>
            <a:pPr>
              <a:buFontTx/>
              <a:buNone/>
            </a:pPr>
            <a:r>
              <a:rPr lang="en-US" sz="1200" kern="1200" baseline="0" dirty="0" smtClean="0">
                <a:solidFill>
                  <a:schemeClr val="tx1"/>
                </a:solidFill>
                <a:latin typeface="+mn-lt"/>
                <a:ea typeface="+mn-ea"/>
                <a:cs typeface="+mn-cs"/>
              </a:rPr>
              <a:t>We regularly measure the market by comparing pay with select companies that are in industries similar to John Deere. This includes both direct competitors and companies we compete with for talent. We align our base </a:t>
            </a:r>
            <a:r>
              <a:rPr lang="en-US" sz="1200" b="0" i="0" kern="1200" baseline="0" dirty="0" smtClean="0">
                <a:solidFill>
                  <a:schemeClr val="tx1"/>
                </a:solidFill>
                <a:latin typeface="+mn-lt"/>
                <a:ea typeface="+mn-ea"/>
                <a:cs typeface="+mn-cs"/>
              </a:rPr>
              <a:t>pay to the middle of what the market pays. By </a:t>
            </a:r>
            <a:r>
              <a:rPr lang="en-US" sz="1200" kern="1200" baseline="0" dirty="0" smtClean="0">
                <a:solidFill>
                  <a:schemeClr val="tx1"/>
                </a:solidFill>
                <a:latin typeface="+mn-lt"/>
                <a:ea typeface="+mn-ea"/>
                <a:cs typeface="+mn-cs"/>
              </a:rPr>
              <a:t>regularly monitoring the market and adjusting our compensation, we ensure we have an attractive and competitive base pay package.</a:t>
            </a:r>
          </a:p>
          <a:p>
            <a:pPr>
              <a:buFontTx/>
              <a:buNone/>
            </a:pPr>
            <a:endParaRPr lang="en-US" sz="1200" kern="1200" baseline="0" dirty="0" smtClean="0">
              <a:solidFill>
                <a:schemeClr val="tx1"/>
              </a:solidFill>
              <a:latin typeface="+mn-lt"/>
              <a:ea typeface="+mn-ea"/>
              <a:cs typeface="+mn-cs"/>
            </a:endParaRPr>
          </a:p>
          <a:p>
            <a:pPr>
              <a:buFontTx/>
              <a:buNone/>
            </a:pPr>
            <a:r>
              <a:rPr lang="en-US" sz="1200" kern="1200" baseline="0" dirty="0" smtClean="0">
                <a:solidFill>
                  <a:schemeClr val="tx1"/>
                </a:solidFill>
                <a:latin typeface="+mn-lt"/>
                <a:ea typeface="+mn-ea"/>
                <a:cs typeface="+mn-cs"/>
              </a:rPr>
              <a:t>Base pay along with variable pay allow us to offer an exceptional total compensation package when company performance is exceptional.</a:t>
            </a:r>
          </a:p>
        </p:txBody>
      </p:sp>
      <p:sp>
        <p:nvSpPr>
          <p:cNvPr id="4" name="Slide Number Placeholder 3"/>
          <p:cNvSpPr>
            <a:spLocks noGrp="1"/>
          </p:cNvSpPr>
          <p:nvPr>
            <p:ph type="sldNum" sz="quarter" idx="10"/>
          </p:nvPr>
        </p:nvSpPr>
        <p:spPr/>
        <p:txBody>
          <a:bodyPr/>
          <a:lstStyle/>
          <a:p>
            <a:fld id="{2C196F48-5C38-B549-981A-B90D07A4233F}"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At John Deere, w</a:t>
            </a:r>
            <a:r>
              <a:rPr lang="en-US" dirty="0" smtClean="0"/>
              <a:t>e</a:t>
            </a:r>
            <a:r>
              <a:rPr lang="en-US" baseline="0" dirty="0" smtClean="0"/>
              <a:t> </a:t>
            </a:r>
            <a:r>
              <a:rPr lang="en-US" baseline="0" dirty="0" smtClean="0"/>
              <a:t>are </a:t>
            </a:r>
            <a:r>
              <a:rPr lang="en-US" dirty="0" smtClean="0"/>
              <a:t>committed to helping you reach your </a:t>
            </a:r>
            <a:r>
              <a:rPr lang="en-US" baseline="0" dirty="0" smtClean="0"/>
              <a:t>fullest potential. </a:t>
            </a:r>
            <a:br>
              <a:rPr lang="en-US" baseline="0" dirty="0" smtClean="0"/>
            </a:br>
            <a:r>
              <a:rPr lang="en-US" baseline="0" dirty="0" smtClean="0"/>
              <a:t/>
            </a:r>
            <a:br>
              <a:rPr lang="en-US" baseline="0" dirty="0" smtClean="0"/>
            </a:br>
            <a:r>
              <a:rPr lang="en-US" dirty="0" smtClean="0"/>
              <a:t>We provide development opportunities, training, coaches and other resources to help you manage your career and advance as fast and as far as your </a:t>
            </a:r>
            <a:r>
              <a:rPr lang="en-US" dirty="0" smtClean="0"/>
              <a:t>experiences, </a:t>
            </a:r>
            <a:r>
              <a:rPr lang="en-US" dirty="0" smtClean="0"/>
              <a:t>competencies</a:t>
            </a:r>
            <a:r>
              <a:rPr lang="en-US" baseline="0" dirty="0" smtClean="0"/>
              <a:t> and ambitions</a:t>
            </a:r>
            <a:r>
              <a:rPr lang="en-US" dirty="0" smtClean="0"/>
              <a:t> allow. </a:t>
            </a:r>
            <a:br>
              <a:rPr lang="en-US" dirty="0" smtClean="0"/>
            </a:b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Employee development is a shared</a:t>
            </a:r>
            <a:r>
              <a:rPr lang="en-US" baseline="0" dirty="0" smtClean="0"/>
              <a:t> responsibility between employees and their managers</a:t>
            </a:r>
            <a:r>
              <a:rPr lang="en-US" dirty="0" smtClean="0"/>
              <a:t>. </a:t>
            </a:r>
          </a:p>
          <a:p>
            <a:pPr marL="457200" marR="0" lvl="1"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dirty="0" smtClean="0"/>
              <a:t> Employees are encouraged to develop themselves through their daily work, training,</a:t>
            </a:r>
            <a:r>
              <a:rPr lang="en-US" baseline="0" dirty="0" smtClean="0"/>
              <a:t> developmental assignments, and education. </a:t>
            </a:r>
            <a:r>
              <a:rPr lang="en-US" baseline="0" dirty="0" smtClean="0"/>
              <a:t>Internal development opportunities, such as participating in an employee network group, can foster your personal growth and broaden future opportunities. External </a:t>
            </a:r>
            <a:r>
              <a:rPr lang="en-US" baseline="0" dirty="0" smtClean="0"/>
              <a:t>development opportunities, such as volunteerism, </a:t>
            </a:r>
            <a:r>
              <a:rPr lang="en-US" baseline="0" dirty="0" smtClean="0"/>
              <a:t>can also </a:t>
            </a:r>
            <a:r>
              <a:rPr lang="en-US" baseline="0" dirty="0" smtClean="0"/>
              <a:t>supplement </a:t>
            </a:r>
            <a:r>
              <a:rPr lang="en-US" baseline="0" dirty="0" smtClean="0"/>
              <a:t>your professional </a:t>
            </a:r>
            <a:r>
              <a:rPr lang="en-US" baseline="0" dirty="0" smtClean="0"/>
              <a:t>development</a:t>
            </a:r>
            <a:r>
              <a:rPr lang="en-US" baseline="0" dirty="0" smtClean="0"/>
              <a:t>. </a:t>
            </a:r>
          </a:p>
          <a:p>
            <a:pPr marL="457200" marR="0" lvl="1" indent="0" algn="l" defTabSz="457200" rtl="0" eaLnBrk="1" fontAlgn="auto" latinLnBrk="0" hangingPunct="1">
              <a:lnSpc>
                <a:spcPct val="100000"/>
              </a:lnSpc>
              <a:spcBef>
                <a:spcPts val="0"/>
              </a:spcBef>
              <a:spcAft>
                <a:spcPts val="0"/>
              </a:spcAft>
              <a:buClrTx/>
              <a:buSzTx/>
              <a:buFont typeface="Arial" pitchFamily="34" charset="0"/>
              <a:buChar char="•"/>
              <a:tabLst/>
              <a:defRPr/>
            </a:pPr>
            <a:r>
              <a:rPr lang="en-US" baseline="0" dirty="0" smtClean="0"/>
              <a:t>Managers </a:t>
            </a:r>
            <a:r>
              <a:rPr lang="en-US" baseline="0" dirty="0" smtClean="0"/>
              <a:t>are also responsible for providing coaching, feedback and recognition , as well as actively supporting employees’ personal and career development efforts. They are held accountable for this through </a:t>
            </a:r>
            <a:r>
              <a:rPr lang="en-US" baseline="0" dirty="0" smtClean="0"/>
              <a:t>our </a:t>
            </a:r>
            <a:r>
              <a:rPr lang="en-US" baseline="0" dirty="0" smtClean="0"/>
              <a:t>people component </a:t>
            </a:r>
            <a:r>
              <a:rPr lang="en-US" baseline="0" dirty="0" smtClean="0"/>
              <a:t>in </a:t>
            </a:r>
            <a:r>
              <a:rPr lang="en-US" baseline="0" dirty="0" smtClean="0"/>
              <a:t>Global Performance Management. </a:t>
            </a:r>
          </a:p>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baseline="0" dirty="0" smtClean="0"/>
          </a:p>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baseline="0" dirty="0" smtClean="0"/>
              <a:t>Developing and promoting talent within the organization ensures that employees are surrounded by </a:t>
            </a:r>
            <a:r>
              <a:rPr lang="en-US" baseline="0" dirty="0" smtClean="0"/>
              <a:t>exceptional </a:t>
            </a:r>
            <a:r>
              <a:rPr lang="en-US" baseline="0" dirty="0" smtClean="0"/>
              <a:t>team members. </a:t>
            </a:r>
            <a:endParaRPr lang="en-US" dirty="0" smtClean="0"/>
          </a:p>
          <a:p>
            <a:pPr marL="457200" marR="0" lvl="1"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dirty="0" smtClean="0"/>
          </a:p>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dirty="0" smtClean="0"/>
              <a:t>As John Deere continues to grow globally, so will opportunities for personal growth and professional development. </a:t>
            </a:r>
          </a:p>
          <a:p>
            <a:endParaRPr lang="en-US" dirty="0"/>
          </a:p>
        </p:txBody>
      </p:sp>
      <p:sp>
        <p:nvSpPr>
          <p:cNvPr id="4" name="Slide Number Placeholder 3"/>
          <p:cNvSpPr>
            <a:spLocks noGrp="1"/>
          </p:cNvSpPr>
          <p:nvPr>
            <p:ph type="sldNum" sz="quarter" idx="10"/>
          </p:nvPr>
        </p:nvSpPr>
        <p:spPr/>
        <p:txBody>
          <a:bodyPr/>
          <a:lstStyle/>
          <a:p>
            <a:fld id="{2C196F48-5C38-B549-981A-B90D07A4233F}"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John Deere employees are committed to helping customers do their life’s work more profitably and more productively. They understand our business and find passion – and purpose – in doing meaningful work that supports a higher quality of life around the world.</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As a John Deere employee, you are involved in decisions that affect your work and are trusted to make the choices and decisions necessary to do your job effectively. You</a:t>
            </a:r>
            <a:r>
              <a:rPr lang="en-US" baseline="0" dirty="0" smtClean="0"/>
              <a:t> </a:t>
            </a:r>
            <a:r>
              <a:rPr lang="en-US" dirty="0" smtClean="0"/>
              <a:t>work with your manager to establish annual goals,</a:t>
            </a:r>
            <a:r>
              <a:rPr lang="en-US" baseline="0" dirty="0" smtClean="0"/>
              <a:t> using</a:t>
            </a:r>
            <a:r>
              <a:rPr lang="en-US" dirty="0" smtClean="0"/>
              <a:t> the Global Performance Management system to record your progress.</a:t>
            </a:r>
            <a:r>
              <a:rPr lang="en-US" baseline="0" dirty="0" smtClean="0"/>
              <a:t> </a:t>
            </a:r>
            <a:r>
              <a:rPr lang="en-US" dirty="0" smtClean="0"/>
              <a:t>This includes both business goals and people goals that</a:t>
            </a:r>
            <a:r>
              <a:rPr lang="en-US" baseline="0" dirty="0" smtClean="0"/>
              <a:t> drive accountability for achieving business results while fostering a team-oriented, positive work environment. Our Global Performance Management process</a:t>
            </a:r>
            <a:r>
              <a:rPr lang="en-US" dirty="0" smtClean="0"/>
              <a:t> provides a clear link between your work, your manager’s expectations and the company’s objectives. </a:t>
            </a:r>
          </a:p>
          <a:p>
            <a:endParaRPr lang="en-US" dirty="0" smtClean="0"/>
          </a:p>
          <a:p>
            <a:r>
              <a:rPr lang="en-US" sz="1200" baseline="0" dirty="0" smtClean="0"/>
              <a:t>Our inclusive work environment welcomes diverse backgrounds, talents and perspectives and encourages effective teamwork. This puts the company in the best position to understand customer needs and create innovative products, services and processes.</a:t>
            </a:r>
            <a:endParaRPr lang="en-US" dirty="0" smtClean="0"/>
          </a:p>
          <a:p>
            <a:r>
              <a:rPr lang="en-US" dirty="0" smtClean="0"/>
              <a:t/>
            </a:r>
            <a:br>
              <a:rPr lang="en-US" dirty="0" smtClean="0"/>
            </a:br>
            <a:r>
              <a:rPr lang="en-US" dirty="0" smtClean="0"/>
              <a:t>As John Deere continues to grow and generate new global business opportunities, there will be even more opportunities for meaningful work. </a:t>
            </a:r>
            <a:r>
              <a:rPr lang="en-US" baseline="0" dirty="0" smtClean="0"/>
              <a:t>You are part of a global team that’s </a:t>
            </a:r>
            <a:r>
              <a:rPr lang="en-US" dirty="0" smtClean="0"/>
              <a:t>committed to making a difference in the lives of those linked to the land. </a:t>
            </a:r>
          </a:p>
        </p:txBody>
      </p:sp>
      <p:sp>
        <p:nvSpPr>
          <p:cNvPr id="4" name="Slide Number Placeholder 3"/>
          <p:cNvSpPr>
            <a:spLocks noGrp="1"/>
          </p:cNvSpPr>
          <p:nvPr>
            <p:ph type="sldNum" sz="quarter" idx="10"/>
          </p:nvPr>
        </p:nvSpPr>
        <p:spPr/>
        <p:txBody>
          <a:bodyPr/>
          <a:lstStyle/>
          <a:p>
            <a:fld id="{2C196F48-5C38-B549-981A-B90D07A4233F}"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Variable</a:t>
            </a:r>
            <a:r>
              <a:rPr lang="en-US" baseline="0" dirty="0" smtClean="0"/>
              <a:t> pay is one element of your total compensation. It includes compensation elements such as annual cash bonuses, stock options and other longer-term cash awards that vary from year-to-year based on company performance. </a:t>
            </a:r>
            <a:br>
              <a:rPr lang="en-US" baseline="0" dirty="0" smtClean="0"/>
            </a:b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Variable pay supports our total compensation philosophy of paying for performance. When company performance is exceptional, you have the potential for exceptional pay through our variable awards. </a:t>
            </a:r>
            <a:br>
              <a:rPr lang="en-US" baseline="0" dirty="0" smtClean="0"/>
            </a:b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By working as an aligned high-performance team, we can achieve and sustain high company performance and increase our potential for variable pay. We must be responsive to the local needs of our customers while holding steadfast to our core values.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Eligibility for certain variable pay elements is dependent on position within the company, market practices, and legal and tax issues within countries.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2C196F48-5C38-B549-981A-B90D07A4233F}"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Our philosophy on benefits is to be market competitive. </a:t>
            </a:r>
            <a:r>
              <a:rPr lang="en-US" b="0" i="0" dirty="0" smtClean="0"/>
              <a:t>Our</a:t>
            </a:r>
            <a:r>
              <a:rPr lang="en-US" b="0" i="0" baseline="0" dirty="0" smtClean="0"/>
              <a:t> benefits vary by country and market, depending upon what is market practice for employers to offer.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i="0" baseline="0" dirty="0" smtClean="0"/>
              <a:t>We offer a combination of benefits to help support your physical, emotional and financial well-being.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i="1" dirty="0" smtClean="0"/>
              <a:t>Note</a:t>
            </a:r>
            <a:r>
              <a:rPr lang="en-US" b="1" i="1" baseline="0" dirty="0" smtClean="0"/>
              <a:t> to speaker:</a:t>
            </a:r>
            <a:endParaRPr lang="en-US" b="1" i="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0" i="1" baseline="0" dirty="0" smtClean="0"/>
              <a:t>Each country will need to supply their own benefits in the speaker notes and on the slide.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i="0" baseline="0" dirty="0" smtClean="0"/>
          </a:p>
        </p:txBody>
      </p:sp>
      <p:sp>
        <p:nvSpPr>
          <p:cNvPr id="4" name="Slide Number Placeholder 3"/>
          <p:cNvSpPr>
            <a:spLocks noGrp="1"/>
          </p:cNvSpPr>
          <p:nvPr>
            <p:ph type="sldNum" sz="quarter" idx="10"/>
          </p:nvPr>
        </p:nvSpPr>
        <p:spPr/>
        <p:txBody>
          <a:bodyPr/>
          <a:lstStyle/>
          <a:p>
            <a:fld id="{2C196F48-5C38-B549-981A-B90D07A4233F}"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Our leaders have the knowledge, skills and abilities to live up to the tremendous responsibility of advancing this great company.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They create a compelling vision that builds commitment and alignment within our organization and ensures the future success of our company.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They inspire and engage employees by communicating transparently and creating a climate of trust and respect.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They strive to incorporate diversity and inclusion into </a:t>
            </a:r>
            <a:r>
              <a:rPr lang="en-US" dirty="0" smtClean="0"/>
              <a:t>the workplace, community, and our dealers and suppliers, so they are reflected in everything the company does.</a:t>
            </a:r>
            <a:endParaRPr lang="en-US" sz="1200"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Our leaders act with character and integrity, demonstrating our core values with their behavior.</a:t>
            </a:r>
          </a:p>
          <a:p>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latin typeface="+mn-lt"/>
                <a:ea typeface="+mn-ea"/>
                <a:cs typeface="+mn-cs"/>
              </a:rPr>
              <a:t>By requiring this type of leadership, we help create an environment that inspires trust, teamwork, and a reputation for integrity both</a:t>
            </a:r>
            <a:r>
              <a:rPr lang="en-US" sz="1200" b="0" kern="1200" baseline="0" dirty="0" smtClean="0">
                <a:solidFill>
                  <a:schemeClr val="tx1"/>
                </a:solidFill>
                <a:latin typeface="+mn-lt"/>
                <a:ea typeface="+mn-ea"/>
                <a:cs typeface="+mn-cs"/>
              </a:rPr>
              <a:t> inside and outside the company</a:t>
            </a:r>
            <a:r>
              <a:rPr lang="en-US" sz="1200" b="0" kern="1200" dirty="0" smtClean="0">
                <a:solidFill>
                  <a:schemeClr val="tx1"/>
                </a:solidFill>
                <a:latin typeface="+mn-lt"/>
                <a:ea typeface="+mn-ea"/>
                <a:cs typeface="+mn-cs"/>
              </a:rPr>
              <a:t>.</a:t>
            </a:r>
          </a:p>
        </p:txBody>
      </p:sp>
      <p:sp>
        <p:nvSpPr>
          <p:cNvPr id="4" name="Slide Number Placeholder 3"/>
          <p:cNvSpPr>
            <a:spLocks noGrp="1"/>
          </p:cNvSpPr>
          <p:nvPr>
            <p:ph type="sldNum" sz="quarter" idx="10"/>
          </p:nvPr>
        </p:nvSpPr>
        <p:spPr/>
        <p:txBody>
          <a:bodyPr/>
          <a:lstStyle/>
          <a:p>
            <a:fld id="{2C196F48-5C38-B549-981A-B90D07A4233F}"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At</a:t>
            </a:r>
            <a:r>
              <a:rPr lang="en-US" baseline="0" dirty="0" smtClean="0"/>
              <a:t> John Deere, w</a:t>
            </a:r>
            <a:r>
              <a:rPr lang="en-US" dirty="0" smtClean="0"/>
              <a:t>e are committed to the</a:t>
            </a:r>
            <a:r>
              <a:rPr lang="en-US" baseline="0" dirty="0" smtClean="0"/>
              <a:t> safety and overall well-being of our employees</a:t>
            </a:r>
            <a:r>
              <a:rPr lang="en-US"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We encourage you and your family to be healthy</a:t>
            </a:r>
            <a:r>
              <a:rPr lang="en-US" baseline="0" dirty="0" smtClean="0"/>
              <a:t> and safe, both on and off the job. </a:t>
            </a:r>
            <a:r>
              <a:rPr lang="en-US" dirty="0" smtClean="0"/>
              <a:t>We also strive to create a work environment that recognizes your personal and family commitments at different stages in life.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To support this, we o</a:t>
            </a:r>
            <a:r>
              <a:rPr lang="en-US" dirty="0" smtClean="0"/>
              <a:t>ffer you and your family </a:t>
            </a:r>
            <a:r>
              <a:rPr lang="en-US" b="0" dirty="0" smtClean="0"/>
              <a:t>health, safety and work-life resources</a:t>
            </a:r>
            <a:r>
              <a:rPr lang="en-US" b="0" baseline="0" dirty="0" smtClean="0"/>
              <a:t> </a:t>
            </a:r>
            <a:r>
              <a:rPr lang="en-US" dirty="0" smtClean="0"/>
              <a:t>in an effort to have the healthiest and safest employees in the world.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
            </a:r>
            <a:br>
              <a:rPr lang="en-US" dirty="0" smtClean="0"/>
            </a:br>
            <a:r>
              <a:rPr lang="en-US" dirty="0" smtClean="0"/>
              <a:t>Our focus on well-being is part of the way we operate – and essential to our success.</a:t>
            </a:r>
          </a:p>
        </p:txBody>
      </p:sp>
      <p:sp>
        <p:nvSpPr>
          <p:cNvPr id="4" name="Slide Number Placeholder 3"/>
          <p:cNvSpPr>
            <a:spLocks noGrp="1"/>
          </p:cNvSpPr>
          <p:nvPr>
            <p:ph type="sldNum" sz="quarter" idx="10"/>
          </p:nvPr>
        </p:nvSpPr>
        <p:spPr/>
        <p:txBody>
          <a:bodyPr/>
          <a:lstStyle/>
          <a:p>
            <a:fld id="{2C196F48-5C38-B549-981A-B90D07A4233F}"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8" name="Rectangle 7"/>
          <p:cNvSpPr>
            <a:spLocks noChangeArrowheads="1"/>
          </p:cNvSpPr>
          <p:nvPr userDrawn="1"/>
        </p:nvSpPr>
        <p:spPr bwMode="ltGray">
          <a:xfrm>
            <a:off x="0" y="0"/>
            <a:ext cx="9144000" cy="6858000"/>
          </a:xfrm>
          <a:prstGeom prst="rect">
            <a:avLst/>
          </a:prstGeom>
          <a:gradFill rotWithShape="1">
            <a:gsLst>
              <a:gs pos="0">
                <a:srgbClr val="D1D3D4"/>
              </a:gs>
              <a:gs pos="100000">
                <a:srgbClr val="EAEBEB"/>
              </a:gs>
            </a:gsLst>
            <a:lin ang="2700000" scaled="1"/>
          </a:gradFill>
          <a:ln w="48000" cmpd="thickThin" algn="ctr">
            <a:noFill/>
            <a:miter lim="800000"/>
            <a:headEnd/>
            <a:tailEnd/>
          </a:ln>
        </p:spPr>
        <p:txBody>
          <a:bodyPr anchor="ctr"/>
          <a:lstStyle/>
          <a:p>
            <a:pPr algn="ctr" fontAlgn="auto">
              <a:spcBef>
                <a:spcPts val="0"/>
              </a:spcBef>
              <a:spcAft>
                <a:spcPts val="0"/>
              </a:spcAft>
              <a:defRPr/>
            </a:pPr>
            <a:endParaRPr lang="en-US" b="0" dirty="0">
              <a:solidFill>
                <a:schemeClr val="lt1"/>
              </a:solidFill>
              <a:latin typeface="+mn-lt"/>
            </a:endParaRPr>
          </a:p>
        </p:txBody>
      </p:sp>
      <p:sp>
        <p:nvSpPr>
          <p:cNvPr id="12" name="Rectangle 15"/>
          <p:cNvSpPr>
            <a:spLocks noChangeArrowheads="1"/>
          </p:cNvSpPr>
          <p:nvPr userDrawn="1"/>
        </p:nvSpPr>
        <p:spPr bwMode="white">
          <a:xfrm>
            <a:off x="4572000" y="1833563"/>
            <a:ext cx="4572000" cy="3187700"/>
          </a:xfrm>
          <a:prstGeom prst="rect">
            <a:avLst/>
          </a:prstGeom>
          <a:solidFill>
            <a:schemeClr val="tx2"/>
          </a:solidFill>
          <a:ln w="48006" cmpd="thickThin">
            <a:noFill/>
            <a:miter lim="800000"/>
            <a:headEnd/>
            <a:tailEnd/>
          </a:ln>
        </p:spPr>
        <p:txBody>
          <a:bodyPr anchor="ctr"/>
          <a:lstStyle/>
          <a:p>
            <a:pPr algn="ctr"/>
            <a:endParaRPr lang="en-US" b="0" dirty="0">
              <a:solidFill>
                <a:srgbClr val="FFFFFF"/>
              </a:solidFill>
              <a:ea typeface="ヒラギノ角ゴ Pro W3" pitchFamily="-97" charset="-128"/>
            </a:endParaRPr>
          </a:p>
        </p:txBody>
      </p:sp>
      <p:sp>
        <p:nvSpPr>
          <p:cNvPr id="10" name="Rectangle 2"/>
          <p:cNvSpPr>
            <a:spLocks noGrp="1" noChangeArrowheads="1"/>
          </p:cNvSpPr>
          <p:nvPr>
            <p:ph type="ctrTitle"/>
          </p:nvPr>
        </p:nvSpPr>
        <p:spPr>
          <a:xfrm>
            <a:off x="4762500" y="2001838"/>
            <a:ext cx="3987800" cy="2262187"/>
          </a:xfrm>
        </p:spPr>
        <p:txBody>
          <a:bodyPr tIns="45720" bIns="45720"/>
          <a:lstStyle>
            <a:lvl1pPr>
              <a:lnSpc>
                <a:spcPts val="3400"/>
              </a:lnSpc>
              <a:defRPr sz="3200">
                <a:solidFill>
                  <a:schemeClr val="bg1"/>
                </a:solidFill>
              </a:defRPr>
            </a:lvl1pPr>
          </a:lstStyle>
          <a:p>
            <a:r>
              <a:rPr lang="en-US" dirty="0"/>
              <a:t>Click to edit Master title style</a:t>
            </a:r>
          </a:p>
        </p:txBody>
      </p:sp>
      <p:sp>
        <p:nvSpPr>
          <p:cNvPr id="11" name="Rectangle 3"/>
          <p:cNvSpPr>
            <a:spLocks noGrp="1" noChangeArrowheads="1"/>
          </p:cNvSpPr>
          <p:nvPr>
            <p:ph type="subTitle" idx="1"/>
          </p:nvPr>
        </p:nvSpPr>
        <p:spPr>
          <a:xfrm>
            <a:off x="4757738" y="4297363"/>
            <a:ext cx="3992562" cy="731837"/>
          </a:xfrm>
        </p:spPr>
        <p:txBody>
          <a:bodyPr tIns="45720" rIns="91440" bIns="45720"/>
          <a:lstStyle>
            <a:lvl1pPr>
              <a:lnSpc>
                <a:spcPct val="97000"/>
              </a:lnSpc>
              <a:defRPr sz="1800">
                <a:solidFill>
                  <a:srgbClr val="FFDE00"/>
                </a:solidFill>
              </a:defRPr>
            </a:lvl1pPr>
          </a:lstStyle>
          <a:p>
            <a:r>
              <a:rPr lang="en-US"/>
              <a:t>Click to edit Master subtitle style</a:t>
            </a:r>
          </a:p>
        </p:txBody>
      </p:sp>
      <p:pic>
        <p:nvPicPr>
          <p:cNvPr id="9" name="Picture 8" descr="490001.jpg"/>
          <p:cNvPicPr>
            <a:picLocks noChangeAspect="1"/>
          </p:cNvPicPr>
          <p:nvPr userDrawn="1"/>
        </p:nvPicPr>
        <p:blipFill>
          <a:blip r:embed="rId2" cstate="print"/>
          <a:srcRect/>
          <a:stretch>
            <a:fillRect/>
          </a:stretch>
        </p:blipFill>
        <p:spPr bwMode="auto">
          <a:xfrm>
            <a:off x="0" y="1833563"/>
            <a:ext cx="4572000" cy="3187700"/>
          </a:xfrm>
          <a:prstGeom prst="rect">
            <a:avLst/>
          </a:prstGeom>
          <a:noFill/>
          <a:ln w="9525">
            <a:noFill/>
            <a:miter lim="800000"/>
            <a:headEnd/>
            <a:tailEnd/>
          </a:ln>
        </p:spPr>
      </p:pic>
      <p:pic>
        <p:nvPicPr>
          <p:cNvPr id="13" name="Picture 14" descr="JD_gy_4c_h"/>
          <p:cNvPicPr>
            <a:picLocks noChangeAspect="1" noChangeArrowheads="1"/>
          </p:cNvPicPr>
          <p:nvPr userDrawn="1"/>
        </p:nvPicPr>
        <p:blipFill>
          <a:blip r:embed="rId3" cstate="print"/>
          <a:stretch>
            <a:fillRect/>
          </a:stretch>
        </p:blipFill>
        <p:spPr bwMode="auto">
          <a:xfrm>
            <a:off x="5530848" y="5433046"/>
            <a:ext cx="3400425" cy="1040158"/>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2608"/>
            <a:ext cx="8228013" cy="648229"/>
          </a:xfrm>
        </p:spPr>
        <p:txBody>
          <a:bodyPr/>
          <a:lstStyle/>
          <a:p>
            <a:r>
              <a:rPr lang="en-US" dirty="0"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2608"/>
            <a:ext cx="8228013" cy="648229"/>
          </a:xfrm>
        </p:spPr>
        <p:txBody>
          <a:bodyPr/>
          <a:lstStyle/>
          <a:p>
            <a:r>
              <a:rPr lang="en-US" dirty="0" smtClean="0"/>
              <a:t>Click to edit Master title style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8" name="Rectangle 7"/>
          <p:cNvSpPr>
            <a:spLocks noChangeArrowheads="1"/>
          </p:cNvSpPr>
          <p:nvPr userDrawn="1"/>
        </p:nvSpPr>
        <p:spPr bwMode="ltGray">
          <a:xfrm>
            <a:off x="0" y="0"/>
            <a:ext cx="9144000" cy="6858000"/>
          </a:xfrm>
          <a:prstGeom prst="rect">
            <a:avLst/>
          </a:prstGeom>
          <a:gradFill rotWithShape="1">
            <a:gsLst>
              <a:gs pos="0">
                <a:srgbClr val="D1D3D4"/>
              </a:gs>
              <a:gs pos="100000">
                <a:srgbClr val="EAEBEB"/>
              </a:gs>
            </a:gsLst>
            <a:lin ang="2700000" scaled="1"/>
          </a:gradFill>
          <a:ln w="48000" cmpd="thickThin" algn="ctr">
            <a:noFill/>
            <a:miter lim="800000"/>
            <a:headEnd/>
            <a:tailEnd/>
          </a:ln>
        </p:spPr>
        <p:txBody>
          <a:bodyPr anchor="ctr"/>
          <a:lstStyle/>
          <a:p>
            <a:pPr algn="ctr" fontAlgn="auto">
              <a:spcBef>
                <a:spcPts val="0"/>
              </a:spcBef>
              <a:spcAft>
                <a:spcPts val="0"/>
              </a:spcAft>
              <a:defRPr/>
            </a:pPr>
            <a:endParaRPr lang="en-US" b="0" dirty="0">
              <a:solidFill>
                <a:schemeClr val="lt1"/>
              </a:solidFill>
              <a:latin typeface="+mn-lt"/>
            </a:endParaRPr>
          </a:p>
        </p:txBody>
      </p:sp>
      <p:sp>
        <p:nvSpPr>
          <p:cNvPr id="10" name="Rectangle 15"/>
          <p:cNvSpPr>
            <a:spLocks noChangeArrowheads="1"/>
          </p:cNvSpPr>
          <p:nvPr userDrawn="1"/>
        </p:nvSpPr>
        <p:spPr bwMode="white">
          <a:xfrm>
            <a:off x="0" y="1833563"/>
            <a:ext cx="9144000" cy="3187700"/>
          </a:xfrm>
          <a:prstGeom prst="rect">
            <a:avLst/>
          </a:prstGeom>
          <a:solidFill>
            <a:schemeClr val="tx2"/>
          </a:solidFill>
          <a:ln w="48006" cmpd="thickThin">
            <a:noFill/>
            <a:miter lim="800000"/>
            <a:headEnd/>
            <a:tailEnd/>
          </a:ln>
        </p:spPr>
        <p:txBody>
          <a:bodyPr anchor="ctr"/>
          <a:lstStyle/>
          <a:p>
            <a:pPr algn="ctr"/>
            <a:endParaRPr lang="en-US" b="0" dirty="0">
              <a:solidFill>
                <a:srgbClr val="FFFFFF"/>
              </a:solidFill>
              <a:ea typeface="ヒラギノ角ゴ Pro W3" pitchFamily="-97" charset="-128"/>
            </a:endParaRPr>
          </a:p>
        </p:txBody>
      </p:sp>
      <p:sp>
        <p:nvSpPr>
          <p:cNvPr id="13" name="Rectangle 2"/>
          <p:cNvSpPr>
            <a:spLocks noGrp="1" noChangeArrowheads="1"/>
          </p:cNvSpPr>
          <p:nvPr>
            <p:ph type="ctrTitle"/>
          </p:nvPr>
        </p:nvSpPr>
        <p:spPr>
          <a:xfrm>
            <a:off x="457200" y="2001838"/>
            <a:ext cx="3987800" cy="2262187"/>
          </a:xfrm>
        </p:spPr>
        <p:txBody>
          <a:bodyPr tIns="45720" bIns="45720"/>
          <a:lstStyle>
            <a:lvl1pPr>
              <a:lnSpc>
                <a:spcPts val="3400"/>
              </a:lnSpc>
              <a:defRPr sz="3200">
                <a:solidFill>
                  <a:schemeClr val="bg1"/>
                </a:solidFill>
              </a:defRPr>
            </a:lvl1pPr>
          </a:lstStyle>
          <a:p>
            <a:r>
              <a:rPr lang="en-US" dirty="0"/>
              <a:t>Click to edit Master title style</a:t>
            </a:r>
          </a:p>
        </p:txBody>
      </p:sp>
      <p:sp>
        <p:nvSpPr>
          <p:cNvPr id="14" name="Rectangle 3"/>
          <p:cNvSpPr>
            <a:spLocks noGrp="1" noChangeArrowheads="1"/>
          </p:cNvSpPr>
          <p:nvPr>
            <p:ph type="subTitle" idx="1"/>
          </p:nvPr>
        </p:nvSpPr>
        <p:spPr>
          <a:xfrm>
            <a:off x="452438" y="4297363"/>
            <a:ext cx="3992562" cy="731837"/>
          </a:xfrm>
        </p:spPr>
        <p:txBody>
          <a:bodyPr tIns="45720" rIns="91440" bIns="45720"/>
          <a:lstStyle>
            <a:lvl1pPr>
              <a:lnSpc>
                <a:spcPct val="97000"/>
              </a:lnSpc>
              <a:defRPr sz="1800">
                <a:solidFill>
                  <a:srgbClr val="FFDE00"/>
                </a:solidFill>
              </a:defRPr>
            </a:lvl1pPr>
          </a:lstStyle>
          <a:p>
            <a:r>
              <a:rPr lang="en-US" dirty="0"/>
              <a:t>Click to edit Master subtitle style</a:t>
            </a:r>
          </a:p>
        </p:txBody>
      </p:sp>
      <p:pic>
        <p:nvPicPr>
          <p:cNvPr id="11" name="Picture 14" descr="JD_gy_4c_h"/>
          <p:cNvPicPr>
            <a:picLocks noChangeAspect="1" noChangeArrowheads="1"/>
          </p:cNvPicPr>
          <p:nvPr userDrawn="1"/>
        </p:nvPicPr>
        <p:blipFill>
          <a:blip r:embed="rId2" cstate="print"/>
          <a:stretch>
            <a:fillRect/>
          </a:stretch>
        </p:blipFill>
        <p:spPr bwMode="auto">
          <a:xfrm>
            <a:off x="5530848" y="5433046"/>
            <a:ext cx="3400425" cy="1040158"/>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608"/>
            <a:ext cx="8228013" cy="646813"/>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444752"/>
            <a:ext cx="8228013" cy="4522787"/>
          </a:xfrm>
        </p:spPr>
        <p:txBody>
          <a:bodyPr/>
          <a:lstStyle>
            <a:lvl2pPr>
              <a:buSzPct val="100000"/>
              <a:buFont typeface="Verdana" pitchFamily="34" charset="0"/>
              <a:buChar char="–"/>
              <a:defRPr/>
            </a:lvl2pPr>
            <a:lvl3pPr>
              <a:buSzPct val="100000"/>
              <a:buFont typeface="Arial" pitchFamily="34" charset="0"/>
              <a:buChar char="•"/>
              <a:defRPr/>
            </a:lvl3pPr>
            <a:lvl4pPr>
              <a:buSzPct val="100000"/>
              <a:buFont typeface="Verdana"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1185593"/>
            <a:ext cx="5945188" cy="1362075"/>
          </a:xfrm>
        </p:spPr>
        <p:txBody>
          <a:bodyPr anchor="b" anchorCtr="0">
            <a:normAutofit/>
          </a:bodyPr>
          <a:lstStyle>
            <a:lvl1pPr algn="l">
              <a:lnSpc>
                <a:spcPct val="100000"/>
              </a:lnSpc>
              <a:defRPr sz="3600" b="1" cap="none">
                <a:solidFill>
                  <a:schemeClr val="accent2"/>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604325"/>
            <a:ext cx="5945188" cy="1500187"/>
          </a:xfrm>
        </p:spPr>
        <p:txBody>
          <a:bodyPr anchor="t" anchorCtr="0">
            <a:normAutofit/>
          </a:bodyPr>
          <a:lstStyle>
            <a:lvl1pPr marL="0" indent="0">
              <a:lnSpc>
                <a:spcPts val="4200"/>
              </a:lnSpc>
              <a:spcBef>
                <a:spcPts val="0"/>
              </a:spcBef>
              <a:buNone/>
              <a:defRPr sz="3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ast Slide">
    <p:bg>
      <p:bgPr>
        <a:solidFill>
          <a:schemeClr val="tx1"/>
        </a:solidFill>
        <a:effectLst/>
      </p:bgPr>
    </p:bg>
    <p:spTree>
      <p:nvGrpSpPr>
        <p:cNvPr id="1" name=""/>
        <p:cNvGrpSpPr/>
        <p:nvPr/>
      </p:nvGrpSpPr>
      <p:grpSpPr>
        <a:xfrm>
          <a:off x="0" y="0"/>
          <a:ext cx="0" cy="0"/>
          <a:chOff x="0" y="0"/>
          <a:chExt cx="0" cy="0"/>
        </a:xfrm>
      </p:grpSpPr>
      <p:pic>
        <p:nvPicPr>
          <p:cNvPr id="4" name="Picture 4" descr="JD_gy_4c_h"/>
          <p:cNvPicPr>
            <a:picLocks noChangeAspect="1" noChangeArrowheads="1"/>
          </p:cNvPicPr>
          <p:nvPr userDrawn="1"/>
        </p:nvPicPr>
        <p:blipFill>
          <a:blip r:embed="rId2" cstate="print"/>
          <a:stretch>
            <a:fillRect/>
          </a:stretch>
        </p:blipFill>
        <p:spPr bwMode="auto">
          <a:xfrm>
            <a:off x="1341438" y="2435665"/>
            <a:ext cx="6453187" cy="197397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608"/>
            <a:ext cx="8228014" cy="648229"/>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199" y="1444752"/>
            <a:ext cx="3987801" cy="4522787"/>
          </a:xfrm>
        </p:spPr>
        <p:txBody>
          <a:bodyPr/>
          <a:lstStyle>
            <a:lvl1pPr>
              <a:spcBef>
                <a:spcPts val="1000"/>
              </a:spcBef>
              <a:defRPr sz="1800"/>
            </a:lvl1pPr>
            <a:lvl2pPr marL="266700" indent="-171450">
              <a:spcBef>
                <a:spcPts val="500"/>
              </a:spcBef>
              <a:buSzPct val="100000"/>
              <a:buFont typeface="Verdana" pitchFamily="34" charset="0"/>
              <a:buChar char="–"/>
              <a:defRPr sz="1600"/>
            </a:lvl2pPr>
            <a:lvl3pPr marL="495300" indent="-171450">
              <a:spcBef>
                <a:spcPts val="250"/>
              </a:spcBef>
              <a:buFont typeface="Arial" pitchFamily="34" charset="0"/>
              <a:buChar char="•"/>
              <a:defRPr sz="1400"/>
            </a:lvl3pPr>
            <a:lvl4pPr marL="673100" indent="-139700">
              <a:spcBef>
                <a:spcPts val="100"/>
              </a:spcBef>
              <a:buSzPct val="100000"/>
              <a:buFont typeface="Verdana" pitchFamily="34" charset="0"/>
              <a:buChar char="–"/>
              <a:tabLst/>
              <a:defRPr sz="1200"/>
            </a:lvl4pPr>
            <a:lvl5pPr marL="831850" indent="-120650">
              <a:buFont typeface="Arial" pitchFamily="34" charset="0"/>
              <a:buChar char="•"/>
              <a:defRPr sz="1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91064" y="1444752"/>
            <a:ext cx="3994150" cy="4522787"/>
          </a:xfrm>
        </p:spPr>
        <p:txBody>
          <a:bodyPr/>
          <a:lstStyle>
            <a:lvl1pPr>
              <a:spcBef>
                <a:spcPts val="1000"/>
              </a:spcBef>
              <a:defRPr sz="1800"/>
            </a:lvl1pPr>
            <a:lvl2pPr marL="266700" indent="-171450">
              <a:spcBef>
                <a:spcPts val="500"/>
              </a:spcBef>
              <a:buSzPct val="100000"/>
              <a:buFont typeface="Verdana" pitchFamily="34" charset="0"/>
              <a:buChar char="–"/>
              <a:defRPr sz="1600"/>
            </a:lvl2pPr>
            <a:lvl3pPr marL="495300" indent="-171450">
              <a:spcBef>
                <a:spcPts val="250"/>
              </a:spcBef>
              <a:buFont typeface="Arial" pitchFamily="34" charset="0"/>
              <a:buChar char="•"/>
              <a:defRPr sz="1400"/>
            </a:lvl3pPr>
            <a:lvl4pPr marL="673100" indent="-139700">
              <a:spcBef>
                <a:spcPts val="100"/>
              </a:spcBef>
              <a:buSzPct val="100000"/>
              <a:buFont typeface="Verdana" pitchFamily="34" charset="0"/>
              <a:buChar char="–"/>
              <a:defRPr sz="1200"/>
            </a:lvl4pPr>
            <a:lvl5pPr marL="831850" indent="-120650">
              <a:buFont typeface="Arial" pitchFamily="34" charset="0"/>
              <a:buChar char="•"/>
              <a:defRPr sz="1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608"/>
            <a:ext cx="8228013" cy="648229"/>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199" y="1935162"/>
            <a:ext cx="3987875" cy="4008437"/>
          </a:xfrm>
        </p:spPr>
        <p:txBody>
          <a:bodyPr/>
          <a:lstStyle>
            <a:lvl1pPr>
              <a:spcBef>
                <a:spcPts val="1000"/>
              </a:spcBef>
              <a:defRPr sz="1800"/>
            </a:lvl1pPr>
            <a:lvl2pPr marL="266700" indent="-171450">
              <a:spcBef>
                <a:spcPts val="500"/>
              </a:spcBef>
              <a:buSzPct val="100000"/>
              <a:buFont typeface="Verdana" pitchFamily="34" charset="0"/>
              <a:buChar char="–"/>
              <a:defRPr sz="1600"/>
            </a:lvl2pPr>
            <a:lvl3pPr marL="495300" indent="-171450">
              <a:spcBef>
                <a:spcPts val="250"/>
              </a:spcBef>
              <a:defRPr sz="1400"/>
            </a:lvl3pPr>
            <a:lvl4pPr marL="673100" indent="-139700">
              <a:spcBef>
                <a:spcPts val="100"/>
              </a:spcBef>
              <a:buSzPct val="100000"/>
              <a:buFont typeface="Verdana" pitchFamily="34" charset="0"/>
              <a:buChar char="–"/>
              <a:defRPr sz="1200"/>
            </a:lvl4pPr>
            <a:lvl5pPr marL="831850" indent="-120650">
              <a:buFont typeface="Arial" pitchFamily="34" charset="0"/>
              <a:buChar char="•"/>
              <a:defRPr sz="1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99000" y="1935162"/>
            <a:ext cx="3986213" cy="4008438"/>
          </a:xfrm>
        </p:spPr>
        <p:txBody>
          <a:bodyPr/>
          <a:lstStyle>
            <a:lvl1pPr>
              <a:spcBef>
                <a:spcPts val="1000"/>
              </a:spcBef>
              <a:defRPr sz="1800"/>
            </a:lvl1pPr>
            <a:lvl2pPr marL="266700" indent="-171450">
              <a:spcBef>
                <a:spcPts val="500"/>
              </a:spcBef>
              <a:buSzPct val="100000"/>
              <a:buFont typeface="Verdana" pitchFamily="34" charset="0"/>
              <a:buChar char="–"/>
              <a:defRPr sz="1600"/>
            </a:lvl2pPr>
            <a:lvl3pPr marL="495300" indent="-171450">
              <a:spcBef>
                <a:spcPts val="250"/>
              </a:spcBef>
              <a:defRPr sz="1400"/>
            </a:lvl3pPr>
            <a:lvl4pPr marL="673100" indent="-139700">
              <a:spcBef>
                <a:spcPts val="100"/>
              </a:spcBef>
              <a:buSzPct val="100000"/>
              <a:buFont typeface="Verdana" pitchFamily="34" charset="0"/>
              <a:buChar char="–"/>
              <a:defRPr sz="1200"/>
            </a:lvl4pPr>
            <a:lvl5pPr marL="831850" indent="-120650">
              <a:buFont typeface="Arial" pitchFamily="34" charset="0"/>
              <a:buChar char="•"/>
              <a:defRPr sz="1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p:nvPr>
        </p:nvSpPr>
        <p:spPr>
          <a:xfrm>
            <a:off x="457198" y="1284288"/>
            <a:ext cx="3987802" cy="449262"/>
          </a:xfrm>
        </p:spPr>
        <p:txBody>
          <a:bodyPr anchor="b" anchorCtr="0">
            <a:noAutofit/>
          </a:bodyPr>
          <a:lstStyle>
            <a:lvl1pPr>
              <a:defRPr sz="1800" b="1"/>
            </a:lvl1pPr>
          </a:lstStyle>
          <a:p>
            <a:pPr lvl="0"/>
            <a:r>
              <a:rPr lang="en-US" dirty="0" smtClean="0"/>
              <a:t>Click to edit Master text styles</a:t>
            </a:r>
            <a:endParaRPr lang="en-US" dirty="0"/>
          </a:p>
        </p:txBody>
      </p:sp>
      <p:sp>
        <p:nvSpPr>
          <p:cNvPr id="10" name="Text Placeholder 8"/>
          <p:cNvSpPr>
            <a:spLocks noGrp="1"/>
          </p:cNvSpPr>
          <p:nvPr>
            <p:ph type="body" sz="quarter" idx="14"/>
          </p:nvPr>
        </p:nvSpPr>
        <p:spPr>
          <a:xfrm>
            <a:off x="4699000" y="1284288"/>
            <a:ext cx="3986213" cy="449262"/>
          </a:xfrm>
        </p:spPr>
        <p:txBody>
          <a:bodyPr anchor="b" anchorCtr="0">
            <a:noAutofit/>
          </a:bodyPr>
          <a:lstStyle>
            <a:lvl1pPr>
              <a:defRPr sz="1800" b="1"/>
            </a:lvl1pPr>
          </a:lstStyle>
          <a:p>
            <a:pPr lvl="0"/>
            <a:r>
              <a:rPr lang="en-US" dirty="0" smtClean="0"/>
              <a:t>Click to edit Master text styles</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92608"/>
            <a:ext cx="8228013" cy="648229"/>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4" y="1935162"/>
            <a:ext cx="2592384" cy="3709289"/>
          </a:xfrm>
        </p:spPr>
        <p:txBody>
          <a:bodyPr/>
          <a:lstStyle>
            <a:lvl1pPr>
              <a:spcBef>
                <a:spcPts val="1000"/>
              </a:spcBef>
              <a:defRPr sz="1600"/>
            </a:lvl1pPr>
            <a:lvl2pPr marL="266700" indent="-171450">
              <a:spcBef>
                <a:spcPts val="500"/>
              </a:spcBef>
              <a:buSzPct val="100000"/>
              <a:buFont typeface="Verdana" pitchFamily="34" charset="0"/>
              <a:buChar char="–"/>
              <a:defRPr sz="1600"/>
            </a:lvl2pPr>
            <a:lvl3pPr marL="495300" indent="-171450">
              <a:spcBef>
                <a:spcPts val="250"/>
              </a:spcBef>
              <a:buFont typeface="Arial" pitchFamily="34" charset="0"/>
              <a:buChar char="•"/>
              <a:defRPr sz="1400"/>
            </a:lvl3pPr>
            <a:lvl4pPr marL="673100" indent="-139700">
              <a:spcBef>
                <a:spcPts val="100"/>
              </a:spcBef>
              <a:buSzPct val="100000"/>
              <a:buFont typeface="Verdana" pitchFamily="34" charset="0"/>
              <a:buChar char="–"/>
              <a:defRPr sz="1200"/>
            </a:lvl4pPr>
            <a:lvl5pPr marL="831850" indent="-120650">
              <a:buFont typeface="Arial" pitchFamily="34" charset="0"/>
              <a:buChar char="•"/>
              <a:defRPr sz="1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p:nvPr>
        </p:nvSpPr>
        <p:spPr>
          <a:xfrm>
            <a:off x="457201" y="1049338"/>
            <a:ext cx="2592388" cy="684212"/>
          </a:xfrm>
        </p:spPr>
        <p:txBody>
          <a:bodyPr anchor="b" anchorCtr="0">
            <a:noAutofit/>
          </a:bodyPr>
          <a:lstStyle>
            <a:lvl1pPr>
              <a:defRPr sz="1600" b="1"/>
            </a:lvl1pPr>
          </a:lstStyle>
          <a:p>
            <a:pPr lvl="0"/>
            <a:r>
              <a:rPr lang="en-US" dirty="0" smtClean="0"/>
              <a:t>Click to edit Master text styles</a:t>
            </a:r>
            <a:endParaRPr lang="en-US" dirty="0"/>
          </a:p>
        </p:txBody>
      </p:sp>
      <p:sp>
        <p:nvSpPr>
          <p:cNvPr id="13" name="Picture Placeholder 12"/>
          <p:cNvSpPr>
            <a:spLocks noGrp="1"/>
          </p:cNvSpPr>
          <p:nvPr>
            <p:ph type="pic" sz="quarter" idx="14"/>
          </p:nvPr>
        </p:nvSpPr>
        <p:spPr>
          <a:xfrm>
            <a:off x="3281363" y="1935162"/>
            <a:ext cx="5398343" cy="3709290"/>
          </a:xfrm>
        </p:spPr>
        <p:txBody>
          <a:bodyPr/>
          <a:lstStyle/>
          <a:p>
            <a:endParaRPr lang="en-US" dirty="0"/>
          </a:p>
        </p:txBody>
      </p:sp>
      <p:sp>
        <p:nvSpPr>
          <p:cNvPr id="14" name="Text Placeholder 8"/>
          <p:cNvSpPr>
            <a:spLocks noGrp="1"/>
          </p:cNvSpPr>
          <p:nvPr>
            <p:ph type="body" sz="quarter" idx="15"/>
          </p:nvPr>
        </p:nvSpPr>
        <p:spPr>
          <a:xfrm>
            <a:off x="3278188" y="1049338"/>
            <a:ext cx="5407025" cy="684212"/>
          </a:xfrm>
        </p:spPr>
        <p:txBody>
          <a:bodyPr anchor="b" anchorCtr="0">
            <a:noAutofit/>
          </a:bodyPr>
          <a:lstStyle>
            <a:lvl1pPr>
              <a:defRPr sz="1600" b="1"/>
            </a:lvl1pPr>
          </a:lstStyle>
          <a:p>
            <a:pPr lvl="0"/>
            <a:r>
              <a:rPr lang="en-US" dirty="0" smtClean="0"/>
              <a:t>Click to edit Master text styles</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11" name="Chart Placeholder 10"/>
          <p:cNvSpPr>
            <a:spLocks noGrp="1"/>
          </p:cNvSpPr>
          <p:nvPr>
            <p:ph type="chart" sz="quarter" idx="16"/>
          </p:nvPr>
        </p:nvSpPr>
        <p:spPr>
          <a:xfrm>
            <a:off x="3281363" y="1935164"/>
            <a:ext cx="5388275" cy="4005261"/>
          </a:xfrm>
        </p:spPr>
        <p:txBody>
          <a:bodyPr/>
          <a:lstStyle/>
          <a:p>
            <a:endParaRPr lang="en-US" dirty="0"/>
          </a:p>
        </p:txBody>
      </p:sp>
      <p:sp>
        <p:nvSpPr>
          <p:cNvPr id="2" name="Title 1"/>
          <p:cNvSpPr>
            <a:spLocks noGrp="1"/>
          </p:cNvSpPr>
          <p:nvPr>
            <p:ph type="title"/>
          </p:nvPr>
        </p:nvSpPr>
        <p:spPr>
          <a:xfrm>
            <a:off x="457200" y="292608"/>
            <a:ext cx="8228013" cy="648229"/>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1" y="1935163"/>
            <a:ext cx="2592388" cy="4005262"/>
          </a:xfrm>
        </p:spPr>
        <p:txBody>
          <a:bodyPr/>
          <a:lstStyle>
            <a:lvl1pPr>
              <a:spcBef>
                <a:spcPts val="1000"/>
              </a:spcBef>
              <a:defRPr sz="1600"/>
            </a:lvl1pPr>
            <a:lvl2pPr marL="266700" indent="-171450">
              <a:spcBef>
                <a:spcPts val="500"/>
              </a:spcBef>
              <a:buSzPct val="85000"/>
              <a:defRPr sz="1600"/>
            </a:lvl2pPr>
            <a:lvl3pPr marL="495300" indent="-171450">
              <a:spcBef>
                <a:spcPts val="250"/>
              </a:spcBef>
              <a:defRPr sz="1400"/>
            </a:lvl3pPr>
            <a:lvl4pPr marL="673100" indent="-139700">
              <a:spcBef>
                <a:spcPts val="100"/>
              </a:spcBef>
              <a:buSzPct val="95000"/>
              <a:buFont typeface="Verdana"/>
              <a:buChar char="•"/>
              <a:tabLst/>
              <a:defRPr sz="1200"/>
            </a:lvl4pPr>
            <a:lvl5pPr marL="831850" indent="-120650">
              <a:buFont typeface="Verdana" pitchFamily="34" charset="0"/>
              <a:buChar char="–"/>
              <a:defRPr sz="1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8"/>
          <p:cNvSpPr>
            <a:spLocks noGrp="1"/>
          </p:cNvSpPr>
          <p:nvPr>
            <p:ph type="body" sz="quarter" idx="13"/>
          </p:nvPr>
        </p:nvSpPr>
        <p:spPr>
          <a:xfrm>
            <a:off x="457201" y="1049338"/>
            <a:ext cx="2592387" cy="684212"/>
          </a:xfrm>
        </p:spPr>
        <p:txBody>
          <a:bodyPr anchor="b" anchorCtr="0">
            <a:noAutofit/>
          </a:bodyPr>
          <a:lstStyle>
            <a:lvl1pPr>
              <a:defRPr sz="1600" b="1"/>
            </a:lvl1pPr>
          </a:lstStyle>
          <a:p>
            <a:pPr lvl="0"/>
            <a:r>
              <a:rPr lang="en-US" dirty="0" smtClean="0"/>
              <a:t>Click to edit Master text styles</a:t>
            </a:r>
            <a:endParaRPr lang="en-US" dirty="0"/>
          </a:p>
        </p:txBody>
      </p:sp>
      <p:sp>
        <p:nvSpPr>
          <p:cNvPr id="14" name="Text Placeholder 8"/>
          <p:cNvSpPr>
            <a:spLocks noGrp="1"/>
          </p:cNvSpPr>
          <p:nvPr>
            <p:ph type="body" sz="quarter" idx="15"/>
          </p:nvPr>
        </p:nvSpPr>
        <p:spPr>
          <a:xfrm>
            <a:off x="3281363" y="1049338"/>
            <a:ext cx="5388275" cy="684211"/>
          </a:xfrm>
        </p:spPr>
        <p:txBody>
          <a:bodyPr anchor="b" anchorCtr="0">
            <a:noAutofit/>
          </a:bodyPr>
          <a:lstStyle>
            <a:lvl1pPr>
              <a:defRPr sz="1600" b="1"/>
            </a:lvl1pPr>
          </a:lstStyle>
          <a:p>
            <a:pPr lvl="0"/>
            <a:r>
              <a:rPr lang="en-US" dirty="0" smtClean="0"/>
              <a:t>Click to edit Master text styles</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JD_Gray_Gradient_10x-78in.png"/>
          <p:cNvPicPr>
            <a:picLocks noChangeAspect="1"/>
          </p:cNvPicPr>
          <p:nvPr userDrawn="1"/>
        </p:nvPicPr>
        <p:blipFill>
          <a:blip r:embed="rId14" cstate="print"/>
          <a:stretch>
            <a:fillRect/>
          </a:stretch>
        </p:blipFill>
        <p:spPr>
          <a:xfrm>
            <a:off x="377" y="6203950"/>
            <a:ext cx="9143245" cy="654050"/>
          </a:xfrm>
          <a:prstGeom prst="rect">
            <a:avLst/>
          </a:prstGeom>
        </p:spPr>
      </p:pic>
      <p:sp>
        <p:nvSpPr>
          <p:cNvPr id="2" name="Title Placeholder 1"/>
          <p:cNvSpPr>
            <a:spLocks noGrp="1"/>
          </p:cNvSpPr>
          <p:nvPr>
            <p:ph type="title"/>
          </p:nvPr>
        </p:nvSpPr>
        <p:spPr>
          <a:xfrm>
            <a:off x="457200" y="292608"/>
            <a:ext cx="8228013" cy="648229"/>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993" y="1442284"/>
            <a:ext cx="8228013" cy="4571713"/>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0" name="Picture 9" descr="JD_bar_gy_PPT.jpg"/>
          <p:cNvPicPr>
            <a:picLocks noChangeAspect="1"/>
          </p:cNvPicPr>
          <p:nvPr userDrawn="1"/>
        </p:nvPicPr>
        <p:blipFill>
          <a:blip r:embed="rId15" cstate="print"/>
          <a:stretch>
            <a:fillRect/>
          </a:stretch>
        </p:blipFill>
        <p:spPr bwMode="auto">
          <a:xfrm>
            <a:off x="0" y="6072188"/>
            <a:ext cx="9144000" cy="146050"/>
          </a:xfrm>
          <a:prstGeom prst="rect">
            <a:avLst/>
          </a:prstGeom>
          <a:noFill/>
          <a:ln w="9525">
            <a:noFill/>
            <a:miter lim="800000"/>
            <a:headEnd/>
            <a:tailEnd/>
          </a:ln>
        </p:spPr>
      </p:pic>
      <p:pic>
        <p:nvPicPr>
          <p:cNvPr id="9" name="Picture 19" descr="JD_gy_RGB_screen_h"/>
          <p:cNvPicPr>
            <a:picLocks noChangeAspect="1" noChangeArrowheads="1"/>
          </p:cNvPicPr>
          <p:nvPr userDrawn="1"/>
        </p:nvPicPr>
        <p:blipFill>
          <a:blip r:embed="rId16" cstate="print"/>
          <a:stretch>
            <a:fillRect/>
          </a:stretch>
        </p:blipFill>
        <p:spPr bwMode="auto">
          <a:xfrm>
            <a:off x="6748183" y="6218238"/>
            <a:ext cx="2088112" cy="639762"/>
          </a:xfrm>
          <a:prstGeom prst="rect">
            <a:avLst/>
          </a:prstGeom>
          <a:noFill/>
        </p:spPr>
      </p:pic>
      <p:sp>
        <p:nvSpPr>
          <p:cNvPr id="12" name="Footer Placeholder 4"/>
          <p:cNvSpPr txBox="1">
            <a:spLocks/>
          </p:cNvSpPr>
          <p:nvPr userDrawn="1"/>
        </p:nvSpPr>
        <p:spPr>
          <a:xfrm>
            <a:off x="436393" y="6398362"/>
            <a:ext cx="5029200" cy="276226"/>
          </a:xfrm>
          <a:prstGeom prst="rect">
            <a:avLst/>
          </a:prstGeom>
        </p:spPr>
        <p:txBody>
          <a:bodyPr lIns="0" tIns="0" rIns="0" bIns="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400" cap="none" spc="50" normalizeH="0" baseline="0" noProof="0" dirty="0" smtClean="0">
                <a:ln>
                  <a:noFill/>
                </a:ln>
                <a:solidFill>
                  <a:srgbClr val="666666"/>
                </a:solidFill>
                <a:effectLst/>
                <a:uLnTx/>
                <a:uFillTx/>
                <a:latin typeface="+mn-lt"/>
                <a:ea typeface="+mn-ea"/>
                <a:cs typeface="+mn-cs"/>
              </a:rPr>
              <a:t>| Total Rewards: An Overview | March/April 2011</a:t>
            </a:r>
            <a:endParaRPr kumimoji="0" lang="en-US" sz="800" b="0" i="0" u="none" strike="noStrike" kern="400" cap="none" spc="50" normalizeH="0" baseline="0" noProof="0" dirty="0">
              <a:ln>
                <a:noFill/>
              </a:ln>
              <a:solidFill>
                <a:srgbClr val="666666"/>
              </a:solidFill>
              <a:effectLst/>
              <a:uLnTx/>
              <a:uFillTx/>
              <a:latin typeface="+mn-lt"/>
              <a:ea typeface="+mn-ea"/>
              <a:cs typeface="+mn-cs"/>
            </a:endParaRPr>
          </a:p>
        </p:txBody>
      </p:sp>
      <p:sp>
        <p:nvSpPr>
          <p:cNvPr id="13" name="Slide Number Placeholder 5"/>
          <p:cNvSpPr txBox="1">
            <a:spLocks/>
          </p:cNvSpPr>
          <p:nvPr userDrawn="1"/>
        </p:nvSpPr>
        <p:spPr>
          <a:xfrm>
            <a:off x="42702" y="6398362"/>
            <a:ext cx="336550" cy="276226"/>
          </a:xfrm>
          <a:prstGeom prst="rect">
            <a:avLst/>
          </a:prstGeom>
        </p:spPr>
        <p:txBody>
          <a:bodyPr lIns="0" tIns="0" rIns="0" bIns="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24AB324-2015-404C-B61B-562C7B72081B}" type="slidenum">
              <a:rPr kumimoji="0" lang="en-US" sz="800" b="0" i="0" u="none" strike="noStrike" kern="400" cap="none" spc="50" normalizeH="0" baseline="0" noProof="0" smtClean="0">
                <a:ln>
                  <a:noFill/>
                </a:ln>
                <a:solidFill>
                  <a:srgbClr val="666666"/>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400" cap="none" spc="50" normalizeH="0" baseline="0" noProof="0" dirty="0">
              <a:ln>
                <a:noFill/>
              </a:ln>
              <a:solidFill>
                <a:srgbClr val="666666"/>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8" r:id="rId2"/>
    <p:sldLayoutId id="2147483650" r:id="rId3"/>
    <p:sldLayoutId id="2147483651" r:id="rId4"/>
    <p:sldLayoutId id="2147483666" r:id="rId5"/>
    <p:sldLayoutId id="2147483652" r:id="rId6"/>
    <p:sldLayoutId id="2147483660" r:id="rId7"/>
    <p:sldLayoutId id="2147483661" r:id="rId8"/>
    <p:sldLayoutId id="2147483663" r:id="rId9"/>
    <p:sldLayoutId id="2147483654" r:id="rId10"/>
    <p:sldLayoutId id="2147483662" r:id="rId11"/>
    <p:sldLayoutId id="2147483655" r:id="rId12"/>
  </p:sldLayoutIdLst>
  <p:hf hdr="0" dt="0"/>
  <p:txStyles>
    <p:titleStyle>
      <a:lvl1pPr algn="l" defTabSz="457200" rtl="0" eaLnBrk="1" latinLnBrk="0" hangingPunct="1">
        <a:lnSpc>
          <a:spcPts val="2600"/>
        </a:lnSpc>
        <a:spcBef>
          <a:spcPct val="0"/>
        </a:spcBef>
        <a:buNone/>
        <a:defRPr sz="2400" b="1" kern="1200" spc="-50" baseline="0">
          <a:solidFill>
            <a:schemeClr val="accent1"/>
          </a:solidFill>
          <a:latin typeface="Verdana"/>
          <a:ea typeface="+mj-ea"/>
          <a:cs typeface="Verdana"/>
        </a:defRPr>
      </a:lvl1pPr>
    </p:titleStyle>
    <p:bodyStyle>
      <a:lvl1pPr marL="0" indent="0" algn="l" defTabSz="457200" rtl="0" eaLnBrk="1" latinLnBrk="0" hangingPunct="1">
        <a:spcBef>
          <a:spcPts val="1000"/>
        </a:spcBef>
        <a:buFont typeface="Arial"/>
        <a:buNone/>
        <a:defRPr sz="2000" kern="1200">
          <a:solidFill>
            <a:schemeClr val="tx1"/>
          </a:solidFill>
          <a:latin typeface="Verdana"/>
          <a:ea typeface="+mn-ea"/>
          <a:cs typeface="Verdana"/>
        </a:defRPr>
      </a:lvl1pPr>
      <a:lvl2pPr marL="317500" indent="-198438" algn="l" defTabSz="457200" rtl="0" eaLnBrk="1" latinLnBrk="0" hangingPunct="1">
        <a:spcBef>
          <a:spcPts val="600"/>
        </a:spcBef>
        <a:buSzPct val="100000"/>
        <a:buFont typeface="Verdana" pitchFamily="34" charset="0"/>
        <a:buChar char="–"/>
        <a:defRPr sz="1800" kern="1200">
          <a:solidFill>
            <a:schemeClr val="tx1"/>
          </a:solidFill>
          <a:latin typeface="Verdana"/>
          <a:ea typeface="+mn-ea"/>
          <a:cs typeface="Verdana"/>
        </a:defRPr>
      </a:lvl2pPr>
      <a:lvl3pPr marL="546100" indent="-209550" algn="l" defTabSz="457200" rtl="0" eaLnBrk="1" latinLnBrk="0" hangingPunct="1">
        <a:spcBef>
          <a:spcPts val="300"/>
        </a:spcBef>
        <a:buFont typeface="Arial" pitchFamily="34" charset="0"/>
        <a:buChar char="•"/>
        <a:defRPr sz="1600" kern="1200">
          <a:solidFill>
            <a:schemeClr val="tx1"/>
          </a:solidFill>
          <a:latin typeface="Verdana"/>
          <a:ea typeface="+mn-ea"/>
          <a:cs typeface="Verdana"/>
        </a:defRPr>
      </a:lvl3pPr>
      <a:lvl4pPr marL="774700" indent="-177800" algn="l" defTabSz="457200" rtl="0" eaLnBrk="1" latinLnBrk="0" hangingPunct="1">
        <a:spcBef>
          <a:spcPts val="150"/>
        </a:spcBef>
        <a:buSzPct val="100000"/>
        <a:buFont typeface="Verdana" pitchFamily="34" charset="0"/>
        <a:buChar char="–"/>
        <a:defRPr sz="1400" kern="1200">
          <a:solidFill>
            <a:schemeClr val="tx1"/>
          </a:solidFill>
          <a:latin typeface="Verdana"/>
          <a:ea typeface="+mn-ea"/>
          <a:cs typeface="Verdana"/>
        </a:defRPr>
      </a:lvl4pPr>
      <a:lvl5pPr marL="952500" indent="-139700" algn="l" defTabSz="457200" rtl="0" eaLnBrk="1" latinLnBrk="0" hangingPunct="1">
        <a:spcBef>
          <a:spcPts val="50"/>
        </a:spcBef>
        <a:buSzPct val="100000"/>
        <a:buFont typeface="Arial" pitchFamily="34" charset="0"/>
        <a:buChar char="•"/>
        <a:defRPr sz="1200" kern="1200">
          <a:solidFill>
            <a:schemeClr val="tx1"/>
          </a:solidFill>
          <a:latin typeface="Verdana"/>
          <a:ea typeface="+mn-ea"/>
          <a:cs typeface="Verdan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r>
              <a:rPr lang="en-US" dirty="0" smtClean="0"/>
              <a:t>Total Rewards: An Overview</a:t>
            </a:r>
            <a:endParaRPr lang="en-US" dirty="0"/>
          </a:p>
        </p:txBody>
      </p:sp>
      <p:sp>
        <p:nvSpPr>
          <p:cNvPr id="6" name="Text Placeholder 5"/>
          <p:cNvSpPr>
            <a:spLocks noGrp="1"/>
          </p:cNvSpPr>
          <p:nvPr>
            <p:ph type="subTitle" idx="1"/>
          </p:nvPr>
        </p:nvSpPr>
        <p:spPr/>
        <p:txBody>
          <a:bodyPr/>
          <a:lstStyle/>
          <a:p>
            <a:endParaRPr lang="en-US" dirty="0"/>
          </a:p>
        </p:txBody>
      </p:sp>
      <p:pic>
        <p:nvPicPr>
          <p:cNvPr id="7" name="Picture 6" descr="56567623_edit.jpg"/>
          <p:cNvPicPr>
            <a:picLocks noChangeAspect="1"/>
          </p:cNvPicPr>
          <p:nvPr/>
        </p:nvPicPr>
        <p:blipFill>
          <a:blip r:embed="rId3" cstate="print"/>
          <a:stretch>
            <a:fillRect/>
          </a:stretch>
        </p:blipFill>
        <p:spPr>
          <a:xfrm>
            <a:off x="-21405" y="1835147"/>
            <a:ext cx="4600627" cy="319405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Recognition</a:t>
            </a:r>
            <a:endParaRPr lang="en-US" dirty="0"/>
          </a:p>
        </p:txBody>
      </p:sp>
      <p:sp>
        <p:nvSpPr>
          <p:cNvPr id="5" name="Content Placeholder 4"/>
          <p:cNvSpPr>
            <a:spLocks noGrp="1"/>
          </p:cNvSpPr>
          <p:nvPr>
            <p:ph sz="half" idx="1"/>
          </p:nvPr>
        </p:nvSpPr>
        <p:spPr>
          <a:xfrm>
            <a:off x="457199" y="1444752"/>
            <a:ext cx="5408614" cy="4522787"/>
          </a:xfrm>
        </p:spPr>
        <p:txBody>
          <a:bodyPr/>
          <a:lstStyle/>
          <a:p>
            <a:r>
              <a:rPr lang="en-US" sz="2200" dirty="0" smtClean="0"/>
              <a:t>Actions that lead to exceptional </a:t>
            </a:r>
            <a:br>
              <a:rPr lang="en-US" sz="2200" dirty="0" smtClean="0"/>
            </a:br>
            <a:r>
              <a:rPr lang="en-US" sz="2200" dirty="0" smtClean="0"/>
              <a:t>performance are valued and recognized</a:t>
            </a:r>
          </a:p>
          <a:p>
            <a:r>
              <a:rPr lang="en-US" sz="2200" dirty="0" smtClean="0"/>
              <a:t>Recognition is foundational </a:t>
            </a:r>
            <a:br>
              <a:rPr lang="en-US" sz="2200" dirty="0" smtClean="0"/>
            </a:br>
            <a:r>
              <a:rPr lang="en-US" sz="2200" dirty="0" smtClean="0"/>
              <a:t>to a strong manager-employee </a:t>
            </a:r>
            <a:br>
              <a:rPr lang="en-US" sz="2200" dirty="0" smtClean="0"/>
            </a:br>
            <a:r>
              <a:rPr lang="en-US" sz="2200" dirty="0" smtClean="0"/>
              <a:t>relationship</a:t>
            </a:r>
          </a:p>
          <a:p>
            <a:r>
              <a:rPr lang="en-US" sz="2200" dirty="0" smtClean="0"/>
              <a:t>Recognition leads to strong </a:t>
            </a:r>
            <a:br>
              <a:rPr lang="en-US" sz="2200" dirty="0" smtClean="0"/>
            </a:br>
            <a:r>
              <a:rPr lang="en-US" sz="2200" dirty="0" smtClean="0"/>
              <a:t>individual performance and aligned high-performance teamwork</a:t>
            </a:r>
            <a:endParaRPr lang="en-US" sz="2200" dirty="0"/>
          </a:p>
        </p:txBody>
      </p:sp>
      <p:pic>
        <p:nvPicPr>
          <p:cNvPr id="7" name="Content Placeholder 6" descr="86532458.jpg"/>
          <p:cNvPicPr>
            <a:picLocks noGrp="1" noChangeAspect="1"/>
          </p:cNvPicPr>
          <p:nvPr>
            <p:ph sz="half" idx="2"/>
          </p:nvPr>
        </p:nvPicPr>
        <p:blipFill>
          <a:blip r:embed="rId3" cstate="print"/>
          <a:srcRect l="-1357"/>
          <a:stretch>
            <a:fillRect/>
          </a:stretch>
        </p:blipFill>
        <p:spPr>
          <a:xfrm>
            <a:off x="5701209" y="1499118"/>
            <a:ext cx="3442791" cy="4571862"/>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otal_rewards_elements.jpg"/>
          <p:cNvPicPr>
            <a:picLocks noChangeAspect="1"/>
          </p:cNvPicPr>
          <p:nvPr/>
        </p:nvPicPr>
        <p:blipFill>
          <a:blip r:embed="rId3" cstate="print"/>
          <a:stretch>
            <a:fillRect/>
          </a:stretch>
        </p:blipFill>
        <p:spPr>
          <a:xfrm>
            <a:off x="3803388" y="410363"/>
            <a:ext cx="4881826" cy="4917797"/>
          </a:xfrm>
          <a:prstGeom prst="rect">
            <a:avLst/>
          </a:prstGeom>
        </p:spPr>
      </p:pic>
      <p:sp>
        <p:nvSpPr>
          <p:cNvPr id="2" name="Title 1"/>
          <p:cNvSpPr>
            <a:spLocks noGrp="1"/>
          </p:cNvSpPr>
          <p:nvPr>
            <p:ph type="title"/>
          </p:nvPr>
        </p:nvSpPr>
        <p:spPr/>
        <p:txBody>
          <a:bodyPr/>
          <a:lstStyle/>
          <a:p>
            <a:r>
              <a:rPr lang="en-US" dirty="0" smtClean="0"/>
              <a:t>Total rewards</a:t>
            </a:r>
            <a:endParaRPr lang="en-US" dirty="0"/>
          </a:p>
        </p:txBody>
      </p:sp>
      <p:sp>
        <p:nvSpPr>
          <p:cNvPr id="6" name="Content Placeholder 5"/>
          <p:cNvSpPr>
            <a:spLocks noGrp="1"/>
          </p:cNvSpPr>
          <p:nvPr>
            <p:ph sz="half" idx="2"/>
          </p:nvPr>
        </p:nvSpPr>
        <p:spPr>
          <a:xfrm>
            <a:off x="457200" y="1444752"/>
            <a:ext cx="3377493" cy="4522787"/>
          </a:xfrm>
        </p:spPr>
        <p:txBody>
          <a:bodyPr/>
          <a:lstStyle/>
          <a:p>
            <a:r>
              <a:rPr lang="en-US" sz="2200" dirty="0" smtClean="0"/>
              <a:t>The value of total rewards is unique to the individual</a:t>
            </a:r>
          </a:p>
          <a:p>
            <a:endParaRPr lang="en-US" sz="2200" dirty="0" smtClean="0"/>
          </a:p>
          <a:p>
            <a:r>
              <a:rPr lang="en-US" sz="2200" dirty="0" smtClean="0"/>
              <a:t>Total rewards includes common enterprise elements and regionally or locally customized elements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Value Proposition (EVP)</a:t>
            </a:r>
            <a:endParaRPr lang="en-US" dirty="0"/>
          </a:p>
        </p:txBody>
      </p:sp>
      <p:pic>
        <p:nvPicPr>
          <p:cNvPr id="5" name="Picture 4" descr="EVP.jpg"/>
          <p:cNvPicPr>
            <a:picLocks noChangeAspect="1"/>
          </p:cNvPicPr>
          <p:nvPr/>
        </p:nvPicPr>
        <p:blipFill>
          <a:blip r:embed="rId3" cstate="print"/>
          <a:stretch>
            <a:fillRect/>
          </a:stretch>
        </p:blipFill>
        <p:spPr>
          <a:xfrm>
            <a:off x="697040" y="1094283"/>
            <a:ext cx="7944753" cy="465214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ambitions regarding employees</a:t>
            </a:r>
            <a:endParaRPr lang="en-US" dirty="0"/>
          </a:p>
        </p:txBody>
      </p:sp>
      <p:pic>
        <p:nvPicPr>
          <p:cNvPr id="5" name="Content Placeholder 8" descr="EmployerofChoice.ai"/>
          <p:cNvPicPr>
            <a:picLocks noGrp="1" noChangeAspect="1"/>
          </p:cNvPicPr>
          <p:nvPr>
            <p:ph idx="1"/>
          </p:nvPr>
        </p:nvPicPr>
        <p:blipFill>
          <a:blip r:embed="rId3" cstate="print"/>
          <a:srcRect l="-570" r="-570"/>
          <a:stretch>
            <a:fillRect/>
          </a:stretch>
        </p:blipFill>
        <p:spPr>
          <a:xfrm>
            <a:off x="211667" y="1039786"/>
            <a:ext cx="8964743" cy="4927754"/>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pic>
        <p:nvPicPr>
          <p:cNvPr id="7" name="Picture 6" descr="total_rewards_elements.jpg"/>
          <p:cNvPicPr>
            <a:picLocks noChangeAspect="1"/>
          </p:cNvPicPr>
          <p:nvPr/>
        </p:nvPicPr>
        <p:blipFill>
          <a:blip r:embed="rId3" cstate="print"/>
          <a:stretch>
            <a:fillRect/>
          </a:stretch>
        </p:blipFill>
        <p:spPr>
          <a:xfrm>
            <a:off x="2094203" y="773593"/>
            <a:ext cx="4971897" cy="5008532"/>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otal_rewards_elements.jpg"/>
          <p:cNvPicPr>
            <a:picLocks noChangeAspect="1"/>
          </p:cNvPicPr>
          <p:nvPr/>
        </p:nvPicPr>
        <p:blipFill>
          <a:blip r:embed="rId3" cstate="print"/>
          <a:stretch>
            <a:fillRect/>
          </a:stretch>
        </p:blipFill>
        <p:spPr>
          <a:xfrm>
            <a:off x="3803388" y="410363"/>
            <a:ext cx="4881826" cy="4917797"/>
          </a:xfrm>
          <a:prstGeom prst="rect">
            <a:avLst/>
          </a:prstGeom>
        </p:spPr>
      </p:pic>
      <p:sp>
        <p:nvSpPr>
          <p:cNvPr id="2" name="Title 1"/>
          <p:cNvSpPr>
            <a:spLocks noGrp="1"/>
          </p:cNvSpPr>
          <p:nvPr>
            <p:ph type="title"/>
          </p:nvPr>
        </p:nvSpPr>
        <p:spPr/>
        <p:txBody>
          <a:bodyPr/>
          <a:lstStyle/>
          <a:p>
            <a:r>
              <a:rPr lang="en-US" dirty="0" smtClean="0"/>
              <a:t>Total rewards</a:t>
            </a:r>
            <a:endParaRPr lang="en-US" dirty="0"/>
          </a:p>
        </p:txBody>
      </p:sp>
      <p:sp>
        <p:nvSpPr>
          <p:cNvPr id="6" name="TextBox 5"/>
          <p:cNvSpPr txBox="1"/>
          <p:nvPr/>
        </p:nvSpPr>
        <p:spPr>
          <a:xfrm>
            <a:off x="457200" y="1436573"/>
            <a:ext cx="4189493" cy="1239463"/>
          </a:xfrm>
          <a:prstGeom prst="rect">
            <a:avLst/>
          </a:prstGeom>
          <a:noFill/>
        </p:spPr>
        <p:txBody>
          <a:bodyPr wrap="square" lIns="0" tIns="0" rIns="0" bIns="0" rtlCol="0">
            <a:noAutofit/>
          </a:bodyPr>
          <a:lstStyle/>
          <a:p>
            <a:r>
              <a:rPr lang="en-US" sz="2200" dirty="0" smtClean="0"/>
              <a:t>You share in rewards </a:t>
            </a:r>
            <a:br>
              <a:rPr lang="en-US" sz="2200" dirty="0" smtClean="0"/>
            </a:br>
            <a:r>
              <a:rPr lang="en-US" sz="2200" dirty="0" smtClean="0"/>
              <a:t>that are created by exceptional company performance</a:t>
            </a:r>
            <a:endParaRPr lang="en-US" sz="2200" dirty="0" smtClean="0">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pay</a:t>
            </a:r>
            <a:endParaRPr lang="en-US" dirty="0"/>
          </a:p>
        </p:txBody>
      </p:sp>
      <p:sp>
        <p:nvSpPr>
          <p:cNvPr id="5" name="Content Placeholder 4"/>
          <p:cNvSpPr>
            <a:spLocks noGrp="1"/>
          </p:cNvSpPr>
          <p:nvPr>
            <p:ph sz="half" idx="1"/>
          </p:nvPr>
        </p:nvSpPr>
        <p:spPr>
          <a:xfrm>
            <a:off x="457199" y="1444752"/>
            <a:ext cx="4559504" cy="4522787"/>
          </a:xfrm>
        </p:spPr>
        <p:txBody>
          <a:bodyPr/>
          <a:lstStyle/>
          <a:p>
            <a:r>
              <a:rPr lang="en-US" sz="2200" dirty="0" smtClean="0"/>
              <a:t>One element of your total </a:t>
            </a:r>
            <a:br>
              <a:rPr lang="en-US" sz="2200" dirty="0" smtClean="0"/>
            </a:br>
            <a:r>
              <a:rPr lang="en-US" sz="2200" dirty="0" smtClean="0"/>
              <a:t>compensation</a:t>
            </a:r>
          </a:p>
          <a:p>
            <a:r>
              <a:rPr lang="en-US" sz="2200" dirty="0" smtClean="0"/>
              <a:t>Fixed salary you receive in </a:t>
            </a:r>
            <a:br>
              <a:rPr lang="en-US" sz="2200" dirty="0" smtClean="0"/>
            </a:br>
            <a:r>
              <a:rPr lang="en-US" sz="2200" dirty="0" smtClean="0"/>
              <a:t>exchange for your contributions</a:t>
            </a:r>
          </a:p>
          <a:p>
            <a:r>
              <a:rPr lang="en-US" sz="2200" dirty="0" smtClean="0"/>
              <a:t>Impacted by your performance</a:t>
            </a:r>
          </a:p>
          <a:p>
            <a:r>
              <a:rPr lang="en-US" sz="2200" dirty="0" smtClean="0"/>
              <a:t>Accounts for internal and external equity</a:t>
            </a:r>
          </a:p>
          <a:p>
            <a:r>
              <a:rPr lang="en-US" sz="2200" dirty="0" smtClean="0"/>
              <a:t>Competitive in each market</a:t>
            </a:r>
            <a:br>
              <a:rPr lang="en-US" sz="2200" dirty="0" smtClean="0"/>
            </a:br>
            <a:r>
              <a:rPr lang="en-US" sz="2200" dirty="0" smtClean="0"/>
              <a:t/>
            </a:r>
            <a:br>
              <a:rPr lang="en-US" sz="2200" dirty="0" smtClean="0"/>
            </a:br>
            <a:endParaRPr lang="en-US" sz="2200" dirty="0"/>
          </a:p>
        </p:txBody>
      </p:sp>
      <p:pic>
        <p:nvPicPr>
          <p:cNvPr id="8" name="Content Placeholder 7" descr="92101072.jpg"/>
          <p:cNvPicPr>
            <a:picLocks noGrp="1" noChangeAspect="1"/>
          </p:cNvPicPr>
          <p:nvPr>
            <p:ph sz="half" idx="2"/>
          </p:nvPr>
        </p:nvPicPr>
        <p:blipFill>
          <a:blip r:embed="rId3" cstate="print"/>
          <a:srcRect b="-91"/>
          <a:stretch>
            <a:fillRect/>
          </a:stretch>
        </p:blipFill>
        <p:spPr>
          <a:xfrm>
            <a:off x="5149850" y="1508125"/>
            <a:ext cx="3994150" cy="2653288"/>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development</a:t>
            </a:r>
            <a:endParaRPr lang="en-US" dirty="0"/>
          </a:p>
        </p:txBody>
      </p:sp>
      <p:sp>
        <p:nvSpPr>
          <p:cNvPr id="5" name="Content Placeholder 4"/>
          <p:cNvSpPr>
            <a:spLocks noGrp="1"/>
          </p:cNvSpPr>
          <p:nvPr>
            <p:ph sz="half" idx="1"/>
          </p:nvPr>
        </p:nvSpPr>
        <p:spPr>
          <a:xfrm>
            <a:off x="457198" y="1444752"/>
            <a:ext cx="4692651" cy="4522787"/>
          </a:xfrm>
        </p:spPr>
        <p:txBody>
          <a:bodyPr/>
          <a:lstStyle/>
          <a:p>
            <a:r>
              <a:rPr lang="en-US" sz="2200" dirty="0" smtClean="0"/>
              <a:t>We are committed to helping you reach your fullest potential</a:t>
            </a:r>
          </a:p>
          <a:p>
            <a:r>
              <a:rPr lang="en-US" sz="2200" dirty="0" smtClean="0"/>
              <a:t>Development opportunities, training,</a:t>
            </a:r>
            <a:r>
              <a:rPr lang="en-US" sz="2200" dirty="0"/>
              <a:t> </a:t>
            </a:r>
            <a:r>
              <a:rPr lang="en-US" sz="2200" dirty="0" smtClean="0"/>
              <a:t>coaches and other resources are available</a:t>
            </a:r>
          </a:p>
          <a:p>
            <a:r>
              <a:rPr lang="en-US" sz="2200" dirty="0" smtClean="0"/>
              <a:t>Managers and employees share responsibility for development</a:t>
            </a:r>
          </a:p>
          <a:p>
            <a:endParaRPr lang="en-US" sz="2200" dirty="0" smtClean="0"/>
          </a:p>
          <a:p>
            <a:r>
              <a:rPr lang="en-US" sz="2200" dirty="0" smtClean="0"/>
              <a:t/>
            </a:r>
            <a:br>
              <a:rPr lang="en-US" sz="2200" dirty="0" smtClean="0"/>
            </a:br>
            <a:endParaRPr lang="en-US" sz="2200" dirty="0" smtClean="0"/>
          </a:p>
        </p:txBody>
      </p:sp>
      <p:pic>
        <p:nvPicPr>
          <p:cNvPr id="8" name="Content Placeholder 7" descr="86489004.jpg"/>
          <p:cNvPicPr>
            <a:picLocks noGrp="1" noChangeAspect="1"/>
          </p:cNvPicPr>
          <p:nvPr>
            <p:ph sz="half" idx="2"/>
          </p:nvPr>
        </p:nvPicPr>
        <p:blipFill>
          <a:blip r:embed="rId3" cstate="print"/>
          <a:srcRect b="-102"/>
          <a:stretch>
            <a:fillRect/>
          </a:stretch>
        </p:blipFill>
        <p:spPr>
          <a:xfrm>
            <a:off x="5431009" y="1508125"/>
            <a:ext cx="3712991" cy="2653288"/>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Meaningful work</a:t>
            </a:r>
            <a:endParaRPr lang="en-US" dirty="0"/>
          </a:p>
        </p:txBody>
      </p:sp>
      <p:sp>
        <p:nvSpPr>
          <p:cNvPr id="5" name="Content Placeholder 4"/>
          <p:cNvSpPr>
            <a:spLocks noGrp="1"/>
          </p:cNvSpPr>
          <p:nvPr>
            <p:ph sz="half" idx="1"/>
          </p:nvPr>
        </p:nvSpPr>
        <p:spPr>
          <a:xfrm>
            <a:off x="457199" y="1444752"/>
            <a:ext cx="5408614" cy="4522787"/>
          </a:xfrm>
        </p:spPr>
        <p:txBody>
          <a:bodyPr/>
          <a:lstStyle/>
          <a:p>
            <a:r>
              <a:rPr lang="en-US" sz="2200" dirty="0" smtClean="0"/>
              <a:t>As a John Deere employee, you:</a:t>
            </a:r>
          </a:p>
          <a:p>
            <a:r>
              <a:rPr lang="en-US" sz="2200" dirty="0" smtClean="0"/>
              <a:t>are part of a diverse, global team that’s committed to supporting a higher quality of life around the world</a:t>
            </a:r>
          </a:p>
          <a:p>
            <a:r>
              <a:rPr lang="en-US" sz="2200" dirty="0" smtClean="0"/>
              <a:t>are involved in decisions that affect your work</a:t>
            </a:r>
          </a:p>
          <a:p>
            <a:r>
              <a:rPr lang="en-US" sz="2200" dirty="0" smtClean="0"/>
              <a:t>create annual goals that provide a clear link to the company’s objectives </a:t>
            </a:r>
          </a:p>
          <a:p>
            <a:r>
              <a:rPr lang="en-US" sz="2200" dirty="0" smtClean="0"/>
              <a:t>are challenged by your work and </a:t>
            </a:r>
            <a:br>
              <a:rPr lang="en-US" sz="2200" dirty="0" smtClean="0"/>
            </a:br>
            <a:r>
              <a:rPr lang="en-US" sz="2200" dirty="0" smtClean="0"/>
              <a:t>know what it takes to succeed</a:t>
            </a:r>
          </a:p>
        </p:txBody>
      </p:sp>
      <p:pic>
        <p:nvPicPr>
          <p:cNvPr id="7" name="Content Placeholder 6" descr="78422724.jpg"/>
          <p:cNvPicPr>
            <a:picLocks noGrp="1" noChangeAspect="1"/>
          </p:cNvPicPr>
          <p:nvPr>
            <p:ph sz="half" idx="2"/>
          </p:nvPr>
        </p:nvPicPr>
        <p:blipFill>
          <a:blip r:embed="rId3" cstate="print"/>
          <a:srcRect/>
          <a:stretch>
            <a:fillRect/>
          </a:stretch>
        </p:blipFill>
        <p:spPr>
          <a:xfrm>
            <a:off x="5985851" y="1508125"/>
            <a:ext cx="3158149" cy="4571862"/>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pay</a:t>
            </a:r>
            <a:endParaRPr lang="en-US" dirty="0"/>
          </a:p>
        </p:txBody>
      </p:sp>
      <p:sp>
        <p:nvSpPr>
          <p:cNvPr id="5" name="Content Placeholder 4"/>
          <p:cNvSpPr>
            <a:spLocks noGrp="1"/>
          </p:cNvSpPr>
          <p:nvPr>
            <p:ph sz="half" idx="1"/>
          </p:nvPr>
        </p:nvSpPr>
        <p:spPr/>
        <p:txBody>
          <a:bodyPr/>
          <a:lstStyle/>
          <a:p>
            <a:endParaRPr lang="en-US" dirty="0" smtClean="0"/>
          </a:p>
          <a:p>
            <a:endParaRPr lang="en-US" dirty="0"/>
          </a:p>
        </p:txBody>
      </p:sp>
      <p:pic>
        <p:nvPicPr>
          <p:cNvPr id="19" name="Content Placeholder 18" descr="86526426.jpg"/>
          <p:cNvPicPr>
            <a:picLocks noGrp="1" noChangeAspect="1"/>
          </p:cNvPicPr>
          <p:nvPr>
            <p:ph sz="half" idx="2"/>
          </p:nvPr>
        </p:nvPicPr>
        <p:blipFill>
          <a:blip r:embed="rId3" cstate="print"/>
          <a:srcRect b="-102"/>
          <a:stretch>
            <a:fillRect/>
          </a:stretch>
        </p:blipFill>
        <p:spPr>
          <a:xfrm>
            <a:off x="5149850" y="1508125"/>
            <a:ext cx="3994150" cy="2662296"/>
          </a:xfrm>
        </p:spPr>
      </p:pic>
      <p:sp>
        <p:nvSpPr>
          <p:cNvPr id="15" name="Content Placeholder 10"/>
          <p:cNvSpPr txBox="1">
            <a:spLocks/>
          </p:cNvSpPr>
          <p:nvPr/>
        </p:nvSpPr>
        <p:spPr>
          <a:xfrm>
            <a:off x="457200" y="1444752"/>
            <a:ext cx="4541490" cy="4522787"/>
          </a:xfrm>
          <a:prstGeom prst="rect">
            <a:avLst/>
          </a:prstGeom>
        </p:spPr>
        <p:txBody>
          <a:bodyPr vert="horz" lIns="0" tIns="0" rIns="0" bIns="0" rtlCol="0" anchor="t" anchorCtr="0">
            <a:noAutofit/>
          </a:bodyPr>
          <a:lstStyle/>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200" b="0" i="0" u="none" strike="noStrike" kern="1200" cap="none" spc="0" normalizeH="0" baseline="0" noProof="0" dirty="0" smtClean="0">
                <a:ln>
                  <a:noFill/>
                </a:ln>
                <a:solidFill>
                  <a:schemeClr val="tx1"/>
                </a:solidFill>
                <a:effectLst/>
                <a:uLnTx/>
                <a:uFillTx/>
                <a:latin typeface="Verdana"/>
                <a:ea typeface="+mn-ea"/>
                <a:cs typeface="Verdana"/>
              </a:rPr>
              <a:t>One element of your total </a:t>
            </a:r>
            <a:br>
              <a:rPr kumimoji="0" lang="en-US" sz="2200" b="0" i="0" u="none" strike="noStrike" kern="1200" cap="none" spc="0" normalizeH="0" baseline="0" noProof="0" dirty="0" smtClean="0">
                <a:ln>
                  <a:noFill/>
                </a:ln>
                <a:solidFill>
                  <a:schemeClr val="tx1"/>
                </a:solidFill>
                <a:effectLst/>
                <a:uLnTx/>
                <a:uFillTx/>
                <a:latin typeface="Verdana"/>
                <a:ea typeface="+mn-ea"/>
                <a:cs typeface="Verdana"/>
              </a:rPr>
            </a:br>
            <a:r>
              <a:rPr kumimoji="0" lang="en-US" sz="2200" b="0" i="0" u="none" strike="noStrike" kern="1200" cap="none" spc="0" normalizeH="0" baseline="0" noProof="0" dirty="0" smtClean="0">
                <a:ln>
                  <a:noFill/>
                </a:ln>
                <a:solidFill>
                  <a:schemeClr val="tx1"/>
                </a:solidFill>
                <a:effectLst/>
                <a:uLnTx/>
                <a:uFillTx/>
                <a:latin typeface="Verdana"/>
                <a:ea typeface="+mn-ea"/>
                <a:cs typeface="Verdana"/>
              </a:rPr>
              <a:t>compensation</a:t>
            </a:r>
          </a:p>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200" b="0" i="0" u="none" strike="noStrike" kern="1200" cap="none" spc="0" normalizeH="0" baseline="0" noProof="0" dirty="0" smtClean="0">
                <a:ln>
                  <a:noFill/>
                </a:ln>
                <a:solidFill>
                  <a:schemeClr val="tx1"/>
                </a:solidFill>
                <a:effectLst/>
                <a:uLnTx/>
                <a:uFillTx/>
                <a:latin typeface="Verdana"/>
                <a:ea typeface="+mn-ea"/>
                <a:cs typeface="Verdana"/>
              </a:rPr>
              <a:t>Includes compensation elements such as annual cash bonuses, stock options and other longer-term cash awards that vary from year-to-year</a:t>
            </a:r>
          </a:p>
          <a:p>
            <a:pPr marL="0" marR="0" lvl="0" indent="0" algn="l" defTabSz="457200" rtl="0" eaLnBrk="1" fontAlgn="auto" latinLnBrk="0" hangingPunct="1">
              <a:lnSpc>
                <a:spcPct val="100000"/>
              </a:lnSpc>
              <a:spcBef>
                <a:spcPts val="1000"/>
              </a:spcBef>
              <a:spcAft>
                <a:spcPts val="0"/>
              </a:spcAft>
              <a:buClrTx/>
              <a:buSzTx/>
              <a:buFont typeface="Arial"/>
              <a:buNone/>
              <a:tabLst/>
              <a:defRPr/>
            </a:pPr>
            <a:r>
              <a:rPr kumimoji="0" lang="en-US" sz="2200" b="0" i="0" u="none" strike="noStrike" kern="1200" cap="none" spc="0" normalizeH="0" baseline="0" noProof="0" dirty="0" smtClean="0">
                <a:ln>
                  <a:noFill/>
                </a:ln>
                <a:solidFill>
                  <a:schemeClr val="tx1"/>
                </a:solidFill>
                <a:effectLst/>
                <a:uLnTx/>
                <a:uFillTx/>
                <a:latin typeface="Verdana"/>
                <a:ea typeface="+mn-ea"/>
                <a:cs typeface="Verdana"/>
              </a:rPr>
              <a:t>Provides the potential for exceptional pay when company performance is exceptional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5" name="Content Placeholder 4"/>
          <p:cNvSpPr>
            <a:spLocks noGrp="1"/>
          </p:cNvSpPr>
          <p:nvPr>
            <p:ph sz="half" idx="1"/>
          </p:nvPr>
        </p:nvSpPr>
        <p:spPr>
          <a:xfrm>
            <a:off x="457198" y="1444752"/>
            <a:ext cx="4692651" cy="4522787"/>
          </a:xfrm>
        </p:spPr>
        <p:txBody>
          <a:bodyPr/>
          <a:lstStyle/>
          <a:p>
            <a:r>
              <a:rPr lang="en-US" sz="2200" dirty="0" smtClean="0"/>
              <a:t>Market competitive</a:t>
            </a:r>
          </a:p>
          <a:p>
            <a:r>
              <a:rPr lang="en-US" sz="2200" dirty="0" smtClean="0"/>
              <a:t>Support your physical, </a:t>
            </a:r>
            <a:br>
              <a:rPr lang="en-US" sz="2200" dirty="0" smtClean="0"/>
            </a:br>
            <a:r>
              <a:rPr lang="en-US" sz="2200" dirty="0" smtClean="0"/>
              <a:t>emotional and financial </a:t>
            </a:r>
            <a:br>
              <a:rPr lang="en-US" sz="2200" dirty="0" smtClean="0"/>
            </a:br>
            <a:r>
              <a:rPr lang="en-US" sz="2200" dirty="0" smtClean="0"/>
              <a:t>well-being</a:t>
            </a:r>
          </a:p>
          <a:p>
            <a:pPr>
              <a:spcAft>
                <a:spcPts val="600"/>
              </a:spcAft>
            </a:pPr>
            <a:r>
              <a:rPr lang="en-US" sz="2200" dirty="0" smtClean="0"/>
              <a:t>Includes:</a:t>
            </a:r>
          </a:p>
          <a:p>
            <a:pPr marL="431800" lvl="1" indent="-165100">
              <a:spcBef>
                <a:spcPts val="0"/>
              </a:spcBef>
              <a:buFontTx/>
              <a:buChar char="-"/>
            </a:pPr>
            <a:r>
              <a:rPr lang="en-US" sz="2000" dirty="0" smtClean="0"/>
              <a:t>Insert country-specific </a:t>
            </a:r>
            <a:br>
              <a:rPr lang="en-US" sz="2000" dirty="0" smtClean="0"/>
            </a:br>
            <a:r>
              <a:rPr lang="en-US" sz="2000" dirty="0" smtClean="0"/>
              <a:t>benefits here</a:t>
            </a:r>
          </a:p>
          <a:p>
            <a:pPr>
              <a:spcAft>
                <a:spcPts val="600"/>
              </a:spcAft>
            </a:pPr>
            <a:endParaRPr lang="en-US" sz="2200" dirty="0" smtClean="0"/>
          </a:p>
        </p:txBody>
      </p:sp>
      <p:pic>
        <p:nvPicPr>
          <p:cNvPr id="16" name="Content Placeholder 15" descr="86800697.jpg"/>
          <p:cNvPicPr>
            <a:picLocks noGrp="1" noChangeAspect="1"/>
          </p:cNvPicPr>
          <p:nvPr>
            <p:ph sz="half" idx="2"/>
          </p:nvPr>
        </p:nvPicPr>
        <p:blipFill>
          <a:blip r:embed="rId3" cstate="print"/>
          <a:srcRect t="-34908" b="-34908"/>
          <a:stretch>
            <a:fillRect/>
          </a:stretch>
        </p:blipFill>
        <p:spPr>
          <a:xfrm>
            <a:off x="5149850" y="581126"/>
            <a:ext cx="3994150" cy="452278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Credible leadership</a:t>
            </a:r>
            <a:endParaRPr lang="en-US" dirty="0"/>
          </a:p>
        </p:txBody>
      </p:sp>
      <p:sp>
        <p:nvSpPr>
          <p:cNvPr id="5" name="Content Placeholder 4"/>
          <p:cNvSpPr>
            <a:spLocks noGrp="1"/>
          </p:cNvSpPr>
          <p:nvPr>
            <p:ph sz="half" idx="1"/>
          </p:nvPr>
        </p:nvSpPr>
        <p:spPr>
          <a:xfrm>
            <a:off x="457199" y="1444752"/>
            <a:ext cx="4523478" cy="4522787"/>
          </a:xfrm>
        </p:spPr>
        <p:txBody>
          <a:bodyPr/>
          <a:lstStyle/>
          <a:p>
            <a:r>
              <a:rPr lang="en-US" sz="2200" dirty="0" smtClean="0"/>
              <a:t>Have the knowledge and skills to advance our great company</a:t>
            </a:r>
          </a:p>
          <a:p>
            <a:r>
              <a:rPr lang="en-US" sz="2200" dirty="0" smtClean="0"/>
              <a:t>Create a compelling vision for our future success</a:t>
            </a:r>
          </a:p>
          <a:p>
            <a:r>
              <a:rPr lang="en-US" sz="2200" dirty="0" smtClean="0"/>
              <a:t>Communicate transparently, creating a climate of trust </a:t>
            </a:r>
            <a:br>
              <a:rPr lang="en-US" sz="2200" dirty="0" smtClean="0"/>
            </a:br>
            <a:r>
              <a:rPr lang="en-US" sz="2200" dirty="0" smtClean="0"/>
              <a:t>and respect</a:t>
            </a:r>
          </a:p>
          <a:p>
            <a:r>
              <a:rPr lang="en-US" sz="2200" dirty="0" smtClean="0"/>
              <a:t>Support diversity and inclusion</a:t>
            </a:r>
          </a:p>
          <a:p>
            <a:r>
              <a:rPr lang="en-US" sz="2200" dirty="0" smtClean="0"/>
              <a:t>Act with character and integrity, demonstrating our core values with their behavior</a:t>
            </a:r>
            <a:br>
              <a:rPr lang="en-US" sz="2200" dirty="0" smtClean="0"/>
            </a:br>
            <a:r>
              <a:rPr lang="en-US" sz="2200" dirty="0" smtClean="0"/>
              <a:t/>
            </a:r>
            <a:br>
              <a:rPr lang="en-US" sz="2200" dirty="0" smtClean="0"/>
            </a:br>
            <a:endParaRPr lang="en-US" sz="2200" dirty="0"/>
          </a:p>
        </p:txBody>
      </p:sp>
      <p:pic>
        <p:nvPicPr>
          <p:cNvPr id="7" name="Content Placeholder 6" descr="89597496.jpg"/>
          <p:cNvPicPr>
            <a:picLocks noGrp="1" noChangeAspect="1"/>
          </p:cNvPicPr>
          <p:nvPr>
            <p:ph sz="half" idx="2"/>
          </p:nvPr>
        </p:nvPicPr>
        <p:blipFill>
          <a:blip r:embed="rId3" cstate="print"/>
          <a:srcRect t="-34984" b="-34984"/>
          <a:stretch>
            <a:fillRect/>
          </a:stretch>
        </p:blipFill>
        <p:spPr>
          <a:xfrm>
            <a:off x="5149850" y="570678"/>
            <a:ext cx="3994150" cy="452278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Well-being</a:t>
            </a:r>
            <a:endParaRPr lang="en-US" dirty="0"/>
          </a:p>
        </p:txBody>
      </p:sp>
      <p:sp>
        <p:nvSpPr>
          <p:cNvPr id="5" name="Content Placeholder 4"/>
          <p:cNvSpPr>
            <a:spLocks noGrp="1"/>
          </p:cNvSpPr>
          <p:nvPr>
            <p:ph sz="half" idx="1"/>
          </p:nvPr>
        </p:nvSpPr>
        <p:spPr>
          <a:xfrm>
            <a:off x="457199" y="1444752"/>
            <a:ext cx="4982817" cy="4522787"/>
          </a:xfrm>
        </p:spPr>
        <p:txBody>
          <a:bodyPr/>
          <a:lstStyle/>
          <a:p>
            <a:r>
              <a:rPr lang="en-US" sz="2200" dirty="0" smtClean="0"/>
              <a:t>Committed to your health and safety, on and off the job</a:t>
            </a:r>
          </a:p>
          <a:p>
            <a:r>
              <a:rPr lang="en-US" sz="2200" dirty="0" smtClean="0"/>
              <a:t>Work environment recognizes your personal and family commitments at different stages in life</a:t>
            </a:r>
          </a:p>
          <a:p>
            <a:r>
              <a:rPr lang="en-US" sz="2200" dirty="0" smtClean="0"/>
              <a:t>Health, safety and work-life resources are provided in an </a:t>
            </a:r>
            <a:br>
              <a:rPr lang="en-US" sz="2200" dirty="0" smtClean="0"/>
            </a:br>
            <a:r>
              <a:rPr lang="en-US" sz="2200" dirty="0" smtClean="0"/>
              <a:t>effort to have the healthiest and safest employees in the world</a:t>
            </a:r>
          </a:p>
          <a:p>
            <a:r>
              <a:rPr lang="en-US" sz="2200" dirty="0" smtClean="0"/>
              <a:t/>
            </a:r>
            <a:br>
              <a:rPr lang="en-US" sz="2200" dirty="0" smtClean="0"/>
            </a:br>
            <a:r>
              <a:rPr lang="en-US" sz="2200" dirty="0" smtClean="0"/>
              <a:t/>
            </a:r>
            <a:br>
              <a:rPr lang="en-US" sz="2200" dirty="0" smtClean="0"/>
            </a:br>
            <a:endParaRPr lang="en-US" sz="2200" dirty="0" smtClean="0"/>
          </a:p>
          <a:p>
            <a:r>
              <a:rPr lang="en-US" sz="2200" dirty="0" smtClean="0"/>
              <a:t/>
            </a:r>
            <a:br>
              <a:rPr lang="en-US" sz="2200" dirty="0" smtClean="0"/>
            </a:br>
            <a:r>
              <a:rPr lang="en-US" sz="2200" dirty="0" smtClean="0"/>
              <a:t/>
            </a:r>
            <a:br>
              <a:rPr lang="en-US" sz="2200" dirty="0" smtClean="0"/>
            </a:br>
            <a:r>
              <a:rPr lang="en-US" sz="2200" dirty="0" smtClean="0"/>
              <a:t/>
            </a:r>
            <a:br>
              <a:rPr lang="en-US" sz="2200" dirty="0" smtClean="0"/>
            </a:br>
            <a:endParaRPr lang="en-US" sz="2200" dirty="0"/>
          </a:p>
        </p:txBody>
      </p:sp>
      <p:pic>
        <p:nvPicPr>
          <p:cNvPr id="7" name="Content Placeholder 6" descr="89988150.jpg"/>
          <p:cNvPicPr>
            <a:picLocks noGrp="1" noChangeAspect="1"/>
          </p:cNvPicPr>
          <p:nvPr>
            <p:ph sz="half" idx="2"/>
          </p:nvPr>
        </p:nvPicPr>
        <p:blipFill>
          <a:blip r:embed="rId3" cstate="print"/>
          <a:srcRect/>
          <a:stretch>
            <a:fillRect/>
          </a:stretch>
        </p:blipFill>
        <p:spPr>
          <a:xfrm>
            <a:off x="5660892" y="1508125"/>
            <a:ext cx="3483108" cy="4121492"/>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John Deere">
      <a:dk1>
        <a:sysClr val="windowText" lastClr="000000"/>
      </a:dk1>
      <a:lt1>
        <a:sysClr val="window" lastClr="FFFFFF"/>
      </a:lt1>
      <a:dk2>
        <a:srgbClr val="367C2B"/>
      </a:dk2>
      <a:lt2>
        <a:srgbClr val="FFDE00"/>
      </a:lt2>
      <a:accent1>
        <a:srgbClr val="367C2B"/>
      </a:accent1>
      <a:accent2>
        <a:srgbClr val="FFDE00"/>
      </a:accent2>
      <a:accent3>
        <a:srgbClr val="333333"/>
      </a:accent3>
      <a:accent4>
        <a:srgbClr val="86B080"/>
      </a:accent4>
      <a:accent5>
        <a:srgbClr val="FFF173"/>
      </a:accent5>
      <a:accent6>
        <a:srgbClr val="CCCCCC"/>
      </a:accent6>
      <a:hlink>
        <a:srgbClr val="367C2B"/>
      </a:hlink>
      <a:folHlink>
        <a:srgbClr val="666666"/>
      </a:folHlink>
    </a:clrScheme>
    <a:fontScheme name="John Deer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0" tIns="0" rIns="0" bIns="0" rtlCol="0" anchor="ctr"/>
      <a:lstStyle>
        <a:defPPr algn="ctr">
          <a:defRPr sz="1400" dirty="0" err="1" smtClean="0">
            <a:latin typeface="Verdana"/>
            <a:cs typeface="Verdana"/>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defRPr sz="1400" dirty="0" err="1" smtClean="0">
            <a:latin typeface="Verdana"/>
            <a:cs typeface="Verdana"/>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3877</TotalTime>
  <Words>1003</Words>
  <Application>Microsoft Office PowerPoint</Application>
  <PresentationFormat>On-screen Show (4:3)</PresentationFormat>
  <Paragraphs>146</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Total Rewards: An Overview</vt:lpstr>
      <vt:lpstr>Total rewards</vt:lpstr>
      <vt:lpstr>Base pay</vt:lpstr>
      <vt:lpstr>Employee development</vt:lpstr>
      <vt:lpstr>Meaningful work</vt:lpstr>
      <vt:lpstr>Variable pay</vt:lpstr>
      <vt:lpstr>Benefits</vt:lpstr>
      <vt:lpstr>Credible leadership</vt:lpstr>
      <vt:lpstr>Well-being</vt:lpstr>
      <vt:lpstr>Recognition</vt:lpstr>
      <vt:lpstr>Total rewards</vt:lpstr>
      <vt:lpstr>Employee Value Proposition (EVP)</vt:lpstr>
      <vt:lpstr>Our ambitions regarding employees</vt:lpstr>
      <vt:lpstr>Summary</vt:lpstr>
      <vt:lpstr>Slide 15</vt:lpstr>
    </vt:vector>
  </TitlesOfParts>
  <Company>Interbrand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 PowerPoint</dc:title>
  <cp:lastModifiedBy>Kelly S Salvador</cp:lastModifiedBy>
  <cp:revision>387</cp:revision>
  <dcterms:created xsi:type="dcterms:W3CDTF">2011-03-07T19:57:05Z</dcterms:created>
  <dcterms:modified xsi:type="dcterms:W3CDTF">2011-03-23T17:09:37Z</dcterms:modified>
</cp:coreProperties>
</file>